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58" r:id="rId4"/>
    <p:sldId id="275" r:id="rId5"/>
    <p:sldId id="268" r:id="rId6"/>
    <p:sldId id="278" r:id="rId7"/>
    <p:sldId id="279" r:id="rId8"/>
    <p:sldId id="277" r:id="rId9"/>
    <p:sldId id="270" r:id="rId10"/>
    <p:sldId id="273" r:id="rId11"/>
    <p:sldId id="276" r:id="rId12"/>
    <p:sldId id="269" r:id="rId13"/>
    <p:sldId id="263" r:id="rId14"/>
    <p:sldId id="280" r:id="rId15"/>
  </p:sldIdLst>
  <p:sldSz cx="24384000" cy="13716000"/>
  <p:notesSz cx="6797675" cy="9926638"/>
  <p:defaultTextStyle>
    <a:lvl1pPr algn="ctr" defTabSz="584200">
      <a:defRPr sz="5000"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2" pos="5095" userDrawn="1">
          <p15:clr>
            <a:srgbClr val="A4A3A4"/>
          </p15:clr>
        </p15:guide>
        <p15:guide id="3" orient="horz" pos="3005" userDrawn="1">
          <p15:clr>
            <a:srgbClr val="A4A3A4"/>
          </p15:clr>
        </p15:guide>
        <p15:guide id="5" pos="1148" userDrawn="1">
          <p15:clr>
            <a:srgbClr val="A4A3A4"/>
          </p15:clr>
        </p15:guide>
        <p15:guide id="6" orient="horz" pos="3367" userDrawn="1">
          <p15:clr>
            <a:srgbClr val="A4A3A4"/>
          </p15:clr>
        </p15:guide>
        <p15:guide id="7" orient="horz" pos="4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3E935"/>
    <a:srgbClr val="E3E9FF"/>
    <a:srgbClr val="720070"/>
    <a:srgbClr val="E3E94A"/>
    <a:srgbClr val="EEE64A"/>
    <a:srgbClr val="EEE6FF"/>
    <a:srgbClr val="8B105D"/>
    <a:srgbClr val="EEE648"/>
    <a:srgbClr val="003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78" autoAdjust="0"/>
    <p:restoredTop sz="85153"/>
  </p:normalViewPr>
  <p:slideViewPr>
    <p:cSldViewPr snapToObjects="1">
      <p:cViewPr varScale="1">
        <p:scale>
          <a:sx n="60" d="100"/>
          <a:sy n="60" d="100"/>
        </p:scale>
        <p:origin x="744" y="176"/>
      </p:cViewPr>
      <p:guideLst>
        <p:guide pos="5095"/>
        <p:guide orient="horz" pos="3005"/>
        <p:guide pos="1148"/>
        <p:guide orient="horz" pos="3367"/>
        <p:guide orient="horz" pos="42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38" d="100"/>
          <a:sy n="138" d="100"/>
        </p:scale>
        <p:origin x="52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91BBC1B-A87F-1344-9FB7-307350D210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51B2F9-742F-4A4A-BAC6-AE8C88E676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A3DE7-2DDE-284E-B781-5947A3CF4563}" type="datetimeFigureOut">
              <a:rPr lang="de-DE" smtClean="0"/>
              <a:t>20.10.22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E95033-AE51-D046-AB56-9B6B76367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E5804B-6A0C-3A47-85D1-035435FAD4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2ED2-A682-3440-B65E-B521ABF3E4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94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1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rsp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96E873C-9663-094B-8064-CC66306C9150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Bild 3" descr="logo_thw_blau_4c.eps">
            <a:extLst>
              <a:ext uri="{FF2B5EF4-FFF2-40B4-BE49-F238E27FC236}">
                <a16:creationId xmlns:a16="http://schemas.microsoft.com/office/drawing/2014/main" id="{1B018B14-671F-C546-9241-915546AFF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9205" y="5457825"/>
            <a:ext cx="9821862" cy="1992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.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2">
            <a:extLst>
              <a:ext uri="{FF2B5EF4-FFF2-40B4-BE49-F238E27FC236}">
                <a16:creationId xmlns:a16="http://schemas.microsoft.com/office/drawing/2014/main" id="{538438C9-A08B-EE47-83FE-23CA381F18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7110" y="1"/>
            <a:ext cx="8106889" cy="13716000"/>
          </a:xfrm>
          <a:prstGeom prst="rect">
            <a:avLst/>
          </a:prstGeom>
          <a:solidFill>
            <a:srgbClr val="5A5A5B"/>
          </a:solidFill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4C74FD-D6A3-FC47-87F1-76EEA649E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616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24254A-E20E-BE42-8FC5-D6001404F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201488" y="1206511"/>
            <a:ext cx="5977136" cy="4608388"/>
          </a:xfrm>
        </p:spPr>
        <p:txBody>
          <a:bodyPr>
            <a:noAutofit/>
          </a:bodyPr>
          <a:lstStyle>
            <a:lvl1pPr marL="0" indent="0">
              <a:buNone/>
              <a:defRPr sz="34300" b="1">
                <a:solidFill>
                  <a:srgbClr val="E3E93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7A8C4D3-637A-4C43-B096-6906033CA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616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D51E1B2-8E80-7041-9CCB-B52C3D6C96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7"/>
            <a:ext cx="1134533" cy="1134533"/>
          </a:xfrm>
          <a:prstGeom prst="rect">
            <a:avLst/>
          </a:prstGeom>
        </p:spPr>
      </p:pic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6DF24AD-57A1-3C46-A443-F871B7FAA2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340" y="953641"/>
            <a:ext cx="9145364" cy="287735"/>
          </a:xfrm>
        </p:spPr>
        <p:txBody>
          <a:bodyPr>
            <a:noAutofit/>
          </a:bodyPr>
          <a:lstStyle>
            <a:lvl1pPr marL="0" indent="0">
              <a:buNone/>
              <a:defRPr sz="2200" b="1" cap="all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de-DE" dirty="0"/>
              <a:t>KAPITEL THEMA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1AB9C11F-481E-D14B-BF91-D0924BA0E2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7144" y="6366996"/>
            <a:ext cx="11045704" cy="513217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06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chmal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THW.svg.png">
            <a:extLst>
              <a:ext uri="{FF2B5EF4-FFF2-40B4-BE49-F238E27FC236}">
                <a16:creationId xmlns:a16="http://schemas.microsoft.com/office/drawing/2014/main" id="{34F00CE2-FCDD-5E4A-9932-1A69A09F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8"/>
            <a:ext cx="1134533" cy="1134533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4C74FD-D6A3-FC47-87F1-76EEA649E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144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24254A-E20E-BE42-8FC5-D6001404F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201960" y="1206511"/>
            <a:ext cx="5977136" cy="4608388"/>
          </a:xfrm>
        </p:spPr>
        <p:txBody>
          <a:bodyPr>
            <a:noAutofit/>
          </a:bodyPr>
          <a:lstStyle>
            <a:lvl1pPr marL="0" indent="0">
              <a:buNone/>
              <a:defRPr sz="34300" b="1">
                <a:solidFill>
                  <a:srgbClr val="E3E93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B415CE-F738-6E4B-B341-07AB9970E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340" y="953641"/>
            <a:ext cx="9145364" cy="287735"/>
          </a:xfrm>
        </p:spPr>
        <p:txBody>
          <a:bodyPr>
            <a:noAutofit/>
          </a:bodyPr>
          <a:lstStyle>
            <a:lvl1pPr marL="0" indent="0">
              <a:buNone/>
              <a:defRPr sz="2200" b="1" cap="all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de-DE" dirty="0"/>
              <a:t>KAPITEL THEMA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7A8C4D3-637A-4C43-B096-6906033CA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144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489B240-80CF-EB45-823B-5385E0FCEB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7144" y="6366996"/>
            <a:ext cx="11045704" cy="5132174"/>
          </a:xfrm>
        </p:spPr>
        <p:txBody>
          <a:bodyPr wrap="square" anchor="t" anchorCtr="0">
            <a:sp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3399"/>
              </a:buClr>
              <a:buFont typeface="Wingdings" pitchFamily="2" charset="2"/>
              <a:buChar char="§"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492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über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THW.svg.png">
            <a:extLst>
              <a:ext uri="{FF2B5EF4-FFF2-40B4-BE49-F238E27FC236}">
                <a16:creationId xmlns:a16="http://schemas.microsoft.com/office/drawing/2014/main" id="{34F00CE2-FCDD-5E4A-9932-1A69A09F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8"/>
            <a:ext cx="1134533" cy="1134533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4C74FD-D6A3-FC47-87F1-76EEA649E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340" y="3812858"/>
            <a:ext cx="6912220" cy="1228028"/>
          </a:xfr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01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B415CE-F738-6E4B-B341-07AB9970E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340" y="953641"/>
            <a:ext cx="9145364" cy="287735"/>
          </a:xfrm>
        </p:spPr>
        <p:txBody>
          <a:bodyPr>
            <a:noAutofit/>
          </a:bodyPr>
          <a:lstStyle>
            <a:lvl1pPr marL="0" indent="0">
              <a:buNone/>
              <a:defRPr sz="2200" b="1" cap="all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de-DE" dirty="0"/>
              <a:t>THEMENÜBERBLICK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489B240-80CF-EB45-823B-5385E0FCEB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9340" y="5417840"/>
            <a:ext cx="6912220" cy="116955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541EA6C2-6B6E-2541-8CB4-7450B08C2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35708" y="3812858"/>
            <a:ext cx="6912220" cy="1228028"/>
          </a:xfr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01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01ACD868-0A55-2C43-9CEA-CF5BBA0DEC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5708" y="5417840"/>
            <a:ext cx="6912220" cy="116955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2D5E2229-3317-B848-93D4-4D9603E854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33788" y="3812858"/>
            <a:ext cx="6912220" cy="1228028"/>
          </a:xfr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01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51CDC50-C889-F14B-8D6F-E23F7D4859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33788" y="5417840"/>
            <a:ext cx="6912220" cy="116955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167397E-CDA5-6443-85A0-1C8BF7EF1C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9340" y="8329994"/>
            <a:ext cx="6912220" cy="1228028"/>
          </a:xfr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01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D3FC4E02-200A-4847-BD61-EE8790477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19340" y="9934976"/>
            <a:ext cx="6912220" cy="116955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E65D707-A357-D74E-B7CF-8764A2BB5D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5708" y="8329994"/>
            <a:ext cx="6912220" cy="1228028"/>
          </a:xfr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01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2F6CBE8D-CA21-5F49-AC64-DF71839E6E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35708" y="9934976"/>
            <a:ext cx="6912220" cy="116955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BBF5685F-FD14-F14B-85D3-31B584C6E0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333788" y="8329994"/>
            <a:ext cx="6912220" cy="1228028"/>
          </a:xfrm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01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8EF3DD03-5547-6E48-B6F4-E32AE1379B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33788" y="9934976"/>
            <a:ext cx="6912220" cy="1169551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01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B4C9E88-5BAC-564F-84E2-3E07E1EF8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C40184-F077-F841-87D3-42E61311B5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4776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7347A4A-F846-5A46-BC94-B1503FEA6BE1}"/>
              </a:ext>
            </a:extLst>
          </p:cNvPr>
          <p:cNvSpPr txBox="1"/>
          <p:nvPr userDrawn="1"/>
        </p:nvSpPr>
        <p:spPr>
          <a:xfrm>
            <a:off x="19050000" y="4385733"/>
            <a:ext cx="141325" cy="91076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9979" tIns="69979" rIns="69979" bIns="69979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26721D-F318-F640-9653-C83DC7D15E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7"/>
            <a:ext cx="1134533" cy="1134533"/>
          </a:xfrm>
          <a:prstGeom prst="rect">
            <a:avLst/>
          </a:prstGeom>
        </p:spPr>
      </p:pic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65CF56FB-1C6B-5F48-BA51-19F8F0466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936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406800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957E715-984A-7643-8686-AA49C813F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2E70AA0-E44A-0D48-8818-243D06673261}"/>
              </a:ext>
            </a:extLst>
          </p:cNvPr>
          <p:cNvSpPr txBox="1"/>
          <p:nvPr userDrawn="1"/>
        </p:nvSpPr>
        <p:spPr>
          <a:xfrm>
            <a:off x="19050000" y="4385733"/>
            <a:ext cx="141325" cy="91076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9979" tIns="69979" rIns="69979" bIns="69979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D84803-9E16-9B48-998B-C12E8C2213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7"/>
            <a:ext cx="1134533" cy="11345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7347A4A-F846-5A46-BC94-B1503FEA6BE1}"/>
              </a:ext>
            </a:extLst>
          </p:cNvPr>
          <p:cNvSpPr txBox="1"/>
          <p:nvPr userDrawn="1"/>
        </p:nvSpPr>
        <p:spPr>
          <a:xfrm>
            <a:off x="19050000" y="4385733"/>
            <a:ext cx="141325" cy="91076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9979" tIns="69979" rIns="69979" bIns="69979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94FE518B-84E8-244A-8256-3E2D7D310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9832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CB72B51C-8B05-FF49-A3E6-48A101424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98992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00306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THW.svg.png">
            <a:extLst>
              <a:ext uri="{FF2B5EF4-FFF2-40B4-BE49-F238E27FC236}">
                <a16:creationId xmlns:a16="http://schemas.microsoft.com/office/drawing/2014/main" id="{34F00CE2-FCDD-5E4A-9932-1A69A09F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8"/>
            <a:ext cx="1134533" cy="11345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2FD44C6-98FF-2C41-B844-6375347C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8314" cy="13716000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4C74FD-D6A3-FC47-87F1-76EEA649E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3648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348015B0-C16F-5C41-B553-FA82E51CAC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2808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76197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THW.svg.png">
            <a:extLst>
              <a:ext uri="{FF2B5EF4-FFF2-40B4-BE49-F238E27FC236}">
                <a16:creationId xmlns:a16="http://schemas.microsoft.com/office/drawing/2014/main" id="{34F00CE2-FCDD-5E4A-9932-1A69A09F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8"/>
            <a:ext cx="1134533" cy="1134533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4C74FD-D6A3-FC47-87F1-76EEA649E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23648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348015B0-C16F-5C41-B553-FA82E51CAC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2808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D93E5B-B844-9F43-98E4-ED22DED95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831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0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THW.svg.png">
            <a:extLst>
              <a:ext uri="{FF2B5EF4-FFF2-40B4-BE49-F238E27FC236}">
                <a16:creationId xmlns:a16="http://schemas.microsoft.com/office/drawing/2014/main" id="{34F00CE2-FCDD-5E4A-9932-1A69A09F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8"/>
            <a:ext cx="1134533" cy="1134533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4C74FD-D6A3-FC47-87F1-76EEA649E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144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24254A-E20E-BE42-8FC5-D6001404F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201960" y="1206511"/>
            <a:ext cx="5977136" cy="4608388"/>
          </a:xfrm>
        </p:spPr>
        <p:txBody>
          <a:bodyPr>
            <a:noAutofit/>
          </a:bodyPr>
          <a:lstStyle>
            <a:lvl1pPr marL="0" indent="0">
              <a:buNone/>
              <a:defRPr sz="34300" b="1">
                <a:solidFill>
                  <a:srgbClr val="E3E93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399753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THW.svg.png">
            <a:extLst>
              <a:ext uri="{FF2B5EF4-FFF2-40B4-BE49-F238E27FC236}">
                <a16:creationId xmlns:a16="http://schemas.microsoft.com/office/drawing/2014/main" id="{34F00CE2-FCDD-5E4A-9932-1A69A09F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8"/>
            <a:ext cx="1134533" cy="1134533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4C74FD-D6A3-FC47-87F1-76EEA649E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144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24254A-E20E-BE42-8FC5-D6001404F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201960" y="1206511"/>
            <a:ext cx="5977136" cy="4608388"/>
          </a:xfrm>
        </p:spPr>
        <p:txBody>
          <a:bodyPr>
            <a:noAutofit/>
          </a:bodyPr>
          <a:lstStyle>
            <a:lvl1pPr marL="0" indent="0">
              <a:buNone/>
              <a:defRPr sz="34300" b="1">
                <a:solidFill>
                  <a:srgbClr val="E3E93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B415CE-F738-6E4B-B341-07AB9970E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340" y="953641"/>
            <a:ext cx="9145364" cy="287735"/>
          </a:xfrm>
        </p:spPr>
        <p:txBody>
          <a:bodyPr>
            <a:noAutofit/>
          </a:bodyPr>
          <a:lstStyle>
            <a:lvl1pPr marL="0" indent="0">
              <a:buNone/>
              <a:defRPr sz="2200" b="1" cap="all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de-DE" dirty="0"/>
              <a:t>KAPITEL THEMA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7A8C4D3-637A-4C43-B096-6906033CA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144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489B240-80CF-EB45-823B-5385E0FCEB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7144" y="6366996"/>
            <a:ext cx="12601400" cy="639536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66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.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THW.svg.png">
            <a:extLst>
              <a:ext uri="{FF2B5EF4-FFF2-40B4-BE49-F238E27FC236}">
                <a16:creationId xmlns:a16="http://schemas.microsoft.com/office/drawing/2014/main" id="{34F00CE2-FCDD-5E4A-9932-1A69A09F7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8"/>
            <a:ext cx="1134533" cy="1134533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4C74FD-D6A3-FC47-87F1-76EEA649EB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144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24254A-E20E-BE42-8FC5-D6001404F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201960" y="1206511"/>
            <a:ext cx="5977136" cy="4608388"/>
          </a:xfrm>
        </p:spPr>
        <p:txBody>
          <a:bodyPr>
            <a:noAutofit/>
          </a:bodyPr>
          <a:lstStyle>
            <a:lvl1pPr marL="0" indent="0">
              <a:buNone/>
              <a:defRPr sz="34300" b="1">
                <a:solidFill>
                  <a:srgbClr val="E3E93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7A8C4D3-637A-4C43-B096-6906033CA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144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62665F2-78E4-084D-BE7E-8F75BEFD1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7144" y="6366996"/>
            <a:ext cx="12601400" cy="6395363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01A7C2-74B5-6F4C-BB5C-F97B35996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221325" y="5270082"/>
            <a:ext cx="4932363" cy="2596592"/>
          </a:xfrm>
          <a:ln w="101600" cmpd="sng">
            <a:solidFill>
              <a:srgbClr val="E3E935"/>
            </a:solidFill>
          </a:ln>
        </p:spPr>
        <p:txBody>
          <a:bodyPr lIns="468000" tIns="1440000" rIns="360000" bIns="720000">
            <a:spAutoFit/>
          </a:bodyPr>
          <a:lstStyle>
            <a:lvl1pPr marL="0" indent="0" algn="l">
              <a:lnSpc>
                <a:spcPct val="90000"/>
              </a:lnSpc>
              <a:buNone/>
              <a:defRPr sz="3000">
                <a:solidFill>
                  <a:srgbClr val="003399"/>
                </a:solidFill>
                <a:latin typeface="BundesSans" panose="020B0002030500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Durch klicken hinzufügen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BFBAE2B-4803-FD44-A252-5D0769903F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2679" y="5955553"/>
            <a:ext cx="4108812" cy="411443"/>
          </a:xfrm>
        </p:spPr>
        <p:txBody>
          <a:bodyPr>
            <a:noAutofit/>
          </a:bodyPr>
          <a:lstStyle>
            <a:lvl1pPr marL="0" indent="0">
              <a:buNone/>
              <a:defRPr sz="3000" b="1" cap="all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de-DE" dirty="0"/>
              <a:t>INFO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4D08DFF-C5F0-F142-9E02-47A5AD318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340" y="953641"/>
            <a:ext cx="9145364" cy="287735"/>
          </a:xfrm>
        </p:spPr>
        <p:txBody>
          <a:bodyPr>
            <a:noAutofit/>
          </a:bodyPr>
          <a:lstStyle>
            <a:lvl1pPr marL="0" indent="0">
              <a:buNone/>
              <a:defRPr sz="2200" b="1" cap="all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de-DE" dirty="0"/>
              <a:t>KAPITEL THEMA</a:t>
            </a:r>
          </a:p>
        </p:txBody>
      </p:sp>
    </p:spTree>
    <p:extLst>
      <p:ext uri="{BB962C8B-B14F-4D97-AF65-F5344CB8AC3E}">
        <p14:creationId xmlns:p14="http://schemas.microsoft.com/office/powerpoint/2010/main" val="13849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.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AA8AC0B-A438-C745-B7E1-5135CFBBE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77200" cy="13716000"/>
          </a:xfrm>
          <a:prstGeom prst="rect">
            <a:avLst/>
          </a:prstGeom>
        </p:spPr>
      </p:pic>
      <p:pic>
        <p:nvPicPr>
          <p:cNvPr id="10" name="Bild 12" descr="THW.svg.png">
            <a:extLst>
              <a:ext uri="{FF2B5EF4-FFF2-40B4-BE49-F238E27FC236}">
                <a16:creationId xmlns:a16="http://schemas.microsoft.com/office/drawing/2014/main" id="{34F00CE2-FCDD-5E4A-9932-1A69A09F7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81" y="541868"/>
            <a:ext cx="1134533" cy="1134533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1FA4D75-BD0A-6146-906E-982FE9A7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24048" y="2735639"/>
            <a:ext cx="11045704" cy="2363724"/>
          </a:xfrm>
        </p:spPr>
        <p:txBody>
          <a:bodyPr wrap="square" anchor="b" anchorCtr="0">
            <a:spAutoFit/>
          </a:bodyPr>
          <a:lstStyle>
            <a:lvl1pPr marL="0" indent="0">
              <a:buFontTx/>
              <a:buNone/>
              <a:defRPr sz="8200" b="1" i="0" cap="all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D807768C-8B30-7B44-B738-29DF980501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4944" y="1206511"/>
            <a:ext cx="5977136" cy="4608388"/>
          </a:xfrm>
        </p:spPr>
        <p:txBody>
          <a:bodyPr>
            <a:noAutofit/>
          </a:bodyPr>
          <a:lstStyle>
            <a:lvl1pPr marL="0" indent="0">
              <a:buNone/>
              <a:defRPr sz="34300" b="1">
                <a:solidFill>
                  <a:srgbClr val="E3E93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120F057-7315-1644-8BD9-4DDC11D8A5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24048" y="5336482"/>
            <a:ext cx="10009187" cy="729430"/>
          </a:xfr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4600" b="0" i="0" cap="none" baseline="0">
                <a:solidFill>
                  <a:srgbClr val="003399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5B7CF03-202E-8544-A201-B0C145DF7B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24048" y="6366996"/>
            <a:ext cx="11096866" cy="513217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Tx/>
              <a:buNone/>
              <a:defRPr sz="3500" b="0" i="0" cap="none" baseline="0">
                <a:solidFill>
                  <a:schemeClr val="tx1"/>
                </a:solidFill>
              </a:defRPr>
            </a:lvl1pPr>
            <a:lvl2pPr>
              <a:defRPr sz="7300" b="1" i="0" cap="all" baseline="0">
                <a:solidFill>
                  <a:srgbClr val="003399"/>
                </a:solidFill>
              </a:defRPr>
            </a:lvl2pPr>
            <a:lvl3pPr>
              <a:defRPr sz="7300" b="1" i="0" cap="all" baseline="0">
                <a:solidFill>
                  <a:srgbClr val="003399"/>
                </a:solidFill>
              </a:defRPr>
            </a:lvl3pPr>
            <a:lvl4pPr>
              <a:defRPr sz="7300" b="1" i="0" cap="all" baseline="0">
                <a:solidFill>
                  <a:srgbClr val="003399"/>
                </a:solidFill>
              </a:defRPr>
            </a:lvl4pPr>
            <a:lvl5pPr>
              <a:defRPr sz="7300" b="1" i="0" cap="all" baseline="0">
                <a:solidFill>
                  <a:srgbClr val="003399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3F99D69F-6A77-E447-A66F-E578AC84F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6244" y="953641"/>
            <a:ext cx="9145364" cy="287735"/>
          </a:xfrm>
        </p:spPr>
        <p:txBody>
          <a:bodyPr>
            <a:noAutofit/>
          </a:bodyPr>
          <a:lstStyle>
            <a:lvl1pPr marL="0" indent="0">
              <a:buNone/>
              <a:defRPr sz="2200" b="1" cap="all" baseline="0">
                <a:solidFill>
                  <a:srgbClr val="003399"/>
                </a:solidFill>
              </a:defRPr>
            </a:lvl1pPr>
          </a:lstStyle>
          <a:p>
            <a:pPr lvl="0"/>
            <a:r>
              <a:rPr lang="de-DE" dirty="0"/>
              <a:t>KAPITEL THEMA</a:t>
            </a:r>
          </a:p>
        </p:txBody>
      </p:sp>
    </p:spTree>
    <p:extLst>
      <p:ext uri="{BB962C8B-B14F-4D97-AF65-F5344CB8AC3E}">
        <p14:creationId xmlns:p14="http://schemas.microsoft.com/office/powerpoint/2010/main" val="423354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31BF45-9EE1-574B-A281-35EEA643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C78C44-1657-3140-BEF2-4ADF90D6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4E6864FA-3D1B-0B4B-8988-65FB43BADD7E}"/>
              </a:ext>
            </a:extLst>
          </p:cNvPr>
          <p:cNvSpPr txBox="1">
            <a:spLocks/>
          </p:cNvSpPr>
          <p:nvPr userDrawn="1"/>
        </p:nvSpPr>
        <p:spPr>
          <a:xfrm>
            <a:off x="20832960" y="12841881"/>
            <a:ext cx="3024684" cy="287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baseline="0">
                <a:solidFill>
                  <a:srgbClr val="003399"/>
                </a:solidFill>
                <a:latin typeface="BundesSans" panose="020B0002030500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BundesSans" panose="020B0002030500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BundesSans" panose="020B0002030500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BundesSans" panose="020B0002030500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BundesSans" panose="020B0002030500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6A7873A-7AFB-2C46-8AC5-3F6049857D1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12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300" b="1" i="0" kern="1200" cap="none" baseline="0">
          <a:solidFill>
            <a:srgbClr val="003399"/>
          </a:solidFill>
          <a:latin typeface="BundesSans" panose="020B0002030500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BundesSans" panose="020B0002030500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BundesSans" panose="020B0002030500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BundesSans" panose="020B0002030500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BundesSans" panose="020B0002030500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BundesSans" panose="020B0002030500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thw_blau_4c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205" y="5457825"/>
            <a:ext cx="9821862" cy="19928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261E06-A400-794F-8A59-8FAB9AC0F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79832" y="2735639"/>
            <a:ext cx="11045704" cy="2363724"/>
          </a:xfrm>
        </p:spPr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THW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8599F92-E18B-DD4E-BC04-01C96F99B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98992" y="8884091"/>
            <a:ext cx="12078184" cy="2260106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Leadership </a:t>
            </a:r>
            <a:r>
              <a:rPr lang="de-DE" dirty="0" err="1">
                <a:solidFill>
                  <a:schemeClr val="bg1"/>
                </a:solidFill>
              </a:rPr>
              <a:t>training</a:t>
            </a:r>
            <a:r>
              <a:rPr lang="de-DE" dirty="0">
                <a:solidFill>
                  <a:schemeClr val="bg1"/>
                </a:solidFill>
              </a:rPr>
              <a:t> at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THW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Training Platoon Leader Technical Platoon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Training </a:t>
            </a:r>
            <a:r>
              <a:rPr lang="de-DE" dirty="0" err="1">
                <a:solidFill>
                  <a:schemeClr val="bg1"/>
                </a:solidFill>
              </a:rPr>
              <a:t>Advisor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above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district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level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438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79B0A0D-2267-6B47-982F-950DA7E2E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7144" y="3757764"/>
            <a:ext cx="16561840" cy="1228028"/>
          </a:xfrm>
        </p:spPr>
        <p:txBody>
          <a:bodyPr/>
          <a:lstStyle/>
          <a:p>
            <a:r>
              <a:rPr lang="de-DE" dirty="0"/>
              <a:t>Management </a:t>
            </a:r>
            <a:r>
              <a:rPr lang="de-DE" dirty="0" err="1"/>
              <a:t>trainings</a:t>
            </a:r>
            <a:r>
              <a:rPr lang="de-DE" dirty="0"/>
              <a:t> at </a:t>
            </a:r>
            <a:r>
              <a:rPr lang="de-DE" dirty="0" err="1"/>
              <a:t>thw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A31CC81-143A-8E45-B492-2AE1D387BF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49832" y="1206511"/>
            <a:ext cx="4969024" cy="3779281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096B5C-82DB-E944-B654-545367D302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THW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5481320-629E-3844-A3F5-84E6DF53E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144" y="5336482"/>
            <a:ext cx="15481720" cy="729430"/>
          </a:xfrm>
        </p:spPr>
        <p:txBody>
          <a:bodyPr/>
          <a:lstStyle/>
          <a:p>
            <a:r>
              <a:rPr lang="de-DE" dirty="0"/>
              <a:t>Levels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(</a:t>
            </a:r>
            <a:r>
              <a:rPr lang="de-DE" dirty="0" err="1"/>
              <a:t>simplified</a:t>
            </a:r>
            <a:r>
              <a:rPr lang="de-DE" dirty="0"/>
              <a:t>):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084880A-E3A8-3742-8A25-6AE6B5EF20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7144" y="6366996"/>
            <a:ext cx="17569952" cy="6363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b="1" dirty="0"/>
              <a:t>Basic </a:t>
            </a:r>
            <a:r>
              <a:rPr lang="de-DE" b="1" dirty="0" err="1"/>
              <a:t>training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THW (at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): </a:t>
            </a:r>
            <a:r>
              <a:rPr lang="de-DE" dirty="0" err="1"/>
              <a:t>Deployment</a:t>
            </a:r>
            <a:r>
              <a:rPr lang="de-DE" dirty="0"/>
              <a:t> </a:t>
            </a:r>
            <a:r>
              <a:rPr lang="de-DE" dirty="0" err="1"/>
              <a:t>readiness</a:t>
            </a:r>
            <a:r>
              <a:rPr lang="de-DE" dirty="0"/>
              <a:t> (incl. </a:t>
            </a:r>
            <a:r>
              <a:rPr lang="de-DE" dirty="0" err="1"/>
              <a:t>vaccinations</a:t>
            </a:r>
            <a:r>
              <a:rPr lang="de-DE" dirty="0"/>
              <a:t>)</a:t>
            </a:r>
          </a:p>
          <a:p>
            <a:pPr>
              <a:lnSpc>
                <a:spcPct val="150000"/>
              </a:lnSpc>
            </a:pPr>
            <a:r>
              <a:rPr lang="de-DE" b="1" dirty="0"/>
              <a:t>Specialized </a:t>
            </a:r>
            <a:r>
              <a:rPr lang="de-DE" b="1" dirty="0" err="1"/>
              <a:t>training</a:t>
            </a:r>
            <a:r>
              <a:rPr lang="de-DE" b="1" dirty="0"/>
              <a:t> </a:t>
            </a:r>
            <a:r>
              <a:rPr lang="de-DE" dirty="0"/>
              <a:t>Technical </a:t>
            </a:r>
            <a:r>
              <a:rPr lang="de-DE" dirty="0" err="1"/>
              <a:t>unit</a:t>
            </a:r>
            <a:r>
              <a:rPr lang="de-DE" dirty="0"/>
              <a:t>/</a:t>
            </a:r>
            <a:r>
              <a:rPr lang="de-DE" dirty="0" err="1"/>
              <a:t>squad</a:t>
            </a:r>
            <a:r>
              <a:rPr lang="de-DE" dirty="0"/>
              <a:t> (at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): Specialized/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readiness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Training: </a:t>
            </a:r>
            <a:r>
              <a:rPr lang="de-DE" b="1" dirty="0"/>
              <a:t>Leadership </a:t>
            </a:r>
            <a:r>
              <a:rPr lang="de-DE" b="1" dirty="0" err="1"/>
              <a:t>basics</a:t>
            </a:r>
            <a:r>
              <a:rPr lang="de-DE" dirty="0"/>
              <a:t>, 1 </a:t>
            </a:r>
            <a:r>
              <a:rPr lang="de-DE" dirty="0" err="1"/>
              <a:t>week</a:t>
            </a:r>
            <a:r>
              <a:rPr lang="de-DE" dirty="0"/>
              <a:t> (AZ,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)</a:t>
            </a:r>
          </a:p>
          <a:p>
            <a:pPr>
              <a:lnSpc>
                <a:spcPct val="150000"/>
              </a:lnSpc>
            </a:pPr>
            <a:r>
              <a:rPr lang="de-DE" dirty="0"/>
              <a:t>Training: </a:t>
            </a:r>
            <a:r>
              <a:rPr lang="de-DE" b="1" dirty="0"/>
              <a:t>Specialized </a:t>
            </a:r>
            <a:r>
              <a:rPr lang="de-DE" b="1" dirty="0" err="1"/>
              <a:t>training</a:t>
            </a:r>
            <a:r>
              <a:rPr lang="de-DE" b="1" dirty="0"/>
              <a:t> </a:t>
            </a:r>
            <a:r>
              <a:rPr lang="de-DE" dirty="0"/>
              <a:t>Technical </a:t>
            </a:r>
            <a:r>
              <a:rPr lang="de-DE" dirty="0" err="1"/>
              <a:t>unit</a:t>
            </a:r>
            <a:r>
              <a:rPr lang="de-DE" dirty="0"/>
              <a:t>/</a:t>
            </a:r>
            <a:r>
              <a:rPr lang="de-DE" dirty="0" err="1"/>
              <a:t>squad</a:t>
            </a:r>
            <a:r>
              <a:rPr lang="de-DE" dirty="0"/>
              <a:t>, 1 </a:t>
            </a:r>
            <a:r>
              <a:rPr lang="de-DE" dirty="0" err="1"/>
              <a:t>week</a:t>
            </a:r>
            <a:r>
              <a:rPr lang="de-DE" dirty="0"/>
              <a:t> (AZ,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</a:p>
          <a:p>
            <a:pPr>
              <a:lnSpc>
                <a:spcPct val="150000"/>
              </a:lnSpc>
            </a:pPr>
            <a:r>
              <a:rPr lang="de-DE" dirty="0"/>
              <a:t>Training: </a:t>
            </a:r>
            <a:r>
              <a:rPr lang="de-DE" b="1" dirty="0" err="1"/>
              <a:t>Advanced</a:t>
            </a:r>
            <a:r>
              <a:rPr lang="de-DE" b="1" dirty="0"/>
              <a:t> </a:t>
            </a:r>
            <a:r>
              <a:rPr lang="de-DE" b="1" dirty="0" err="1"/>
              <a:t>training</a:t>
            </a:r>
            <a:r>
              <a:rPr lang="de-DE" b="1" dirty="0"/>
              <a:t> </a:t>
            </a:r>
            <a:r>
              <a:rPr lang="de-DE" b="1" dirty="0" err="1"/>
              <a:t>leadership</a:t>
            </a:r>
            <a:r>
              <a:rPr lang="de-DE" dirty="0"/>
              <a:t>, 1 </a:t>
            </a:r>
            <a:r>
              <a:rPr lang="de-DE" dirty="0" err="1"/>
              <a:t>week</a:t>
            </a:r>
            <a:r>
              <a:rPr lang="de-DE" dirty="0"/>
              <a:t> (AZ,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)</a:t>
            </a:r>
          </a:p>
          <a:p>
            <a:r>
              <a:rPr lang="de-DE" dirty="0"/>
              <a:t>Training: </a:t>
            </a:r>
            <a:r>
              <a:rPr lang="de-DE" b="1" dirty="0"/>
              <a:t>Platoon </a:t>
            </a:r>
            <a:r>
              <a:rPr lang="de-DE" b="1" dirty="0" err="1"/>
              <a:t>leader</a:t>
            </a:r>
            <a:r>
              <a:rPr lang="de-DE" b="1" dirty="0"/>
              <a:t>, Technical </a:t>
            </a:r>
            <a:r>
              <a:rPr lang="de-DE" b="1" dirty="0" err="1"/>
              <a:t>advisor</a:t>
            </a:r>
            <a:endParaRPr lang="de-DE" b="1" dirty="0"/>
          </a:p>
          <a:p>
            <a:r>
              <a:rPr lang="de-DE" dirty="0"/>
              <a:t>Training: </a:t>
            </a:r>
            <a:r>
              <a:rPr lang="de-DE" b="1" dirty="0" err="1"/>
              <a:t>Leading</a:t>
            </a:r>
            <a:r>
              <a:rPr lang="de-DE" b="1" dirty="0"/>
              <a:t> </a:t>
            </a:r>
            <a:r>
              <a:rPr lang="de-DE" b="1" dirty="0" err="1"/>
              <a:t>formations</a:t>
            </a:r>
            <a:r>
              <a:rPr lang="de-DE" b="1" dirty="0"/>
              <a:t>, </a:t>
            </a:r>
            <a:r>
              <a:rPr lang="de-DE" b="1" dirty="0" err="1"/>
              <a:t>Leading</a:t>
            </a:r>
            <a:r>
              <a:rPr lang="de-DE" b="1" dirty="0"/>
              <a:t> in </a:t>
            </a:r>
            <a:r>
              <a:rPr lang="de-DE" b="1" dirty="0" err="1"/>
              <a:t>control</a:t>
            </a:r>
            <a:r>
              <a:rPr lang="de-DE" b="1" dirty="0"/>
              <a:t> &amp; </a:t>
            </a:r>
            <a:r>
              <a:rPr lang="de-DE" b="1" dirty="0" err="1"/>
              <a:t>command</a:t>
            </a:r>
            <a:r>
              <a:rPr lang="de-DE" b="1" dirty="0"/>
              <a:t>, </a:t>
            </a:r>
            <a:r>
              <a:rPr lang="de-DE" b="1" dirty="0" err="1"/>
              <a:t>Logistics</a:t>
            </a:r>
            <a:r>
              <a:rPr lang="de-DE" b="1" dirty="0"/>
              <a:t> </a:t>
            </a:r>
            <a:r>
              <a:rPr lang="de-DE" b="1" dirty="0" err="1"/>
              <a:t>leadership</a:t>
            </a:r>
            <a:endParaRPr lang="de-DE" b="1" dirty="0"/>
          </a:p>
        </p:txBody>
      </p:sp>
      <p:cxnSp>
        <p:nvCxnSpPr>
          <p:cNvPr id="3" name="Gerade Verbindung 2"/>
          <p:cNvCxnSpPr/>
          <p:nvPr/>
        </p:nvCxnSpPr>
        <p:spPr>
          <a:xfrm>
            <a:off x="4487144" y="8370168"/>
            <a:ext cx="17569952" cy="0"/>
          </a:xfrm>
          <a:prstGeom prst="line">
            <a:avLst/>
          </a:prstGeom>
          <a:ln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487144" y="10314384"/>
            <a:ext cx="17569952" cy="0"/>
          </a:xfrm>
          <a:prstGeom prst="line">
            <a:avLst/>
          </a:prstGeom>
          <a:ln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487144" y="11250488"/>
            <a:ext cx="17569952" cy="0"/>
          </a:xfrm>
          <a:prstGeom prst="line">
            <a:avLst/>
          </a:prstGeom>
          <a:ln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36580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9050000" y="4385733"/>
            <a:ext cx="141325" cy="910766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9979" tIns="69979" rIns="69979" bIns="69979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79AC16-34C3-7F42-8B9E-5341D5A7F6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3648" y="1599943"/>
            <a:ext cx="11045704" cy="3499420"/>
          </a:xfrm>
        </p:spPr>
        <p:txBody>
          <a:bodyPr/>
          <a:lstStyle/>
          <a:p>
            <a:r>
              <a:rPr lang="de-DE" dirty="0"/>
              <a:t>Platoon </a:t>
            </a:r>
            <a:r>
              <a:rPr lang="de-DE" dirty="0" err="1"/>
              <a:t>leader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platoon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4820BB-B26D-4D47-84E6-6B00EC288D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2808" y="5057800"/>
            <a:ext cx="14526456" cy="8383129"/>
          </a:xfrm>
        </p:spPr>
        <p:txBody>
          <a:bodyPr/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/>
              <a:t>Target </a:t>
            </a:r>
            <a:r>
              <a:rPr lang="de-DE" sz="3600" b="1" dirty="0" err="1"/>
              <a:t>audience</a:t>
            </a:r>
            <a:r>
              <a:rPr lang="de-DE" sz="3600" b="1" dirty="0"/>
              <a:t>: </a:t>
            </a:r>
            <a:br>
              <a:rPr lang="de-DE" sz="3600" b="1" dirty="0"/>
            </a:br>
            <a:r>
              <a:rPr lang="de-DE" sz="3600" b="1" dirty="0"/>
              <a:t>Platoon </a:t>
            </a:r>
            <a:r>
              <a:rPr lang="de-DE" sz="3600" b="1" dirty="0" err="1"/>
              <a:t>leaders</a:t>
            </a:r>
            <a:r>
              <a:rPr lang="de-DE" sz="3600" b="1" dirty="0"/>
              <a:t> and </a:t>
            </a:r>
            <a:r>
              <a:rPr lang="de-DE" sz="3600" b="1" dirty="0" err="1"/>
              <a:t>command</a:t>
            </a:r>
            <a:r>
              <a:rPr lang="de-DE" sz="3600" b="1" dirty="0"/>
              <a:t> </a:t>
            </a:r>
            <a:r>
              <a:rPr lang="de-DE" sz="3600" b="1" dirty="0" err="1"/>
              <a:t>squad</a:t>
            </a:r>
            <a:r>
              <a:rPr lang="de-DE" sz="3600" b="1" dirty="0"/>
              <a:t> </a:t>
            </a:r>
            <a:r>
              <a:rPr lang="de-DE" sz="3600" b="1" dirty="0" err="1"/>
              <a:t>leaders</a:t>
            </a:r>
            <a:r>
              <a:rPr lang="de-DE" sz="3600" b="1" dirty="0"/>
              <a:t> </a:t>
            </a:r>
            <a:r>
              <a:rPr lang="de-DE" sz="3600" b="1" dirty="0" err="1"/>
              <a:t>of</a:t>
            </a:r>
            <a:r>
              <a:rPr lang="de-DE" sz="3600" b="1" dirty="0"/>
              <a:t> </a:t>
            </a:r>
            <a:r>
              <a:rPr lang="de-DE" sz="3600" b="1" dirty="0" err="1"/>
              <a:t>the</a:t>
            </a:r>
            <a:r>
              <a:rPr lang="de-DE" sz="3600" b="1" dirty="0"/>
              <a:t> </a:t>
            </a:r>
            <a:r>
              <a:rPr lang="de-DE" sz="3600" b="1" dirty="0" err="1"/>
              <a:t>technical</a:t>
            </a:r>
            <a:r>
              <a:rPr lang="de-DE" sz="3600" b="1" dirty="0"/>
              <a:t> </a:t>
            </a:r>
            <a:r>
              <a:rPr lang="de-DE" sz="3600" b="1" dirty="0" err="1"/>
              <a:t>platoon</a:t>
            </a:r>
            <a:endParaRPr lang="de-DE" sz="3600" b="1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/>
              <a:t>Duration: 55 </a:t>
            </a:r>
            <a:r>
              <a:rPr lang="de-DE" sz="3600" b="1" dirty="0" err="1"/>
              <a:t>units</a:t>
            </a:r>
            <a:r>
              <a:rPr lang="de-DE" sz="3600" b="1" dirty="0"/>
              <a:t> (Mon–Sat)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/>
              <a:t>Contents (</a:t>
            </a:r>
            <a:r>
              <a:rPr lang="de-DE" sz="3600" b="1" dirty="0" err="1"/>
              <a:t>selected</a:t>
            </a:r>
            <a:r>
              <a:rPr lang="de-DE" sz="3600" b="1" dirty="0"/>
              <a:t>):</a:t>
            </a:r>
          </a:p>
          <a:p>
            <a:pPr lvl="3" indent="-685800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de-DE" sz="3600" b="0" cap="none" dirty="0"/>
              <a:t>Legal </a:t>
            </a:r>
            <a:r>
              <a:rPr lang="de-DE" sz="3600" b="0" cap="none" dirty="0" err="1"/>
              <a:t>basics</a:t>
            </a:r>
            <a:endParaRPr lang="de-DE" sz="3600" b="0" cap="none" dirty="0"/>
          </a:p>
          <a:p>
            <a:pPr lvl="3" indent="-685800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de-DE" sz="3600" b="0" cap="none" dirty="0" err="1"/>
              <a:t>Leading</a:t>
            </a:r>
            <a:r>
              <a:rPr lang="de-DE" sz="3600" b="0" cap="none" dirty="0"/>
              <a:t> </a:t>
            </a:r>
            <a:r>
              <a:rPr lang="de-DE" sz="3600" b="0" cap="none" dirty="0" err="1"/>
              <a:t>people</a:t>
            </a:r>
            <a:r>
              <a:rPr lang="de-DE" sz="3600" b="0" cap="none" dirty="0"/>
              <a:t>/</a:t>
            </a:r>
            <a:r>
              <a:rPr lang="de-DE" sz="3600" b="0" cap="none" dirty="0" err="1"/>
              <a:t>command</a:t>
            </a:r>
            <a:r>
              <a:rPr lang="de-DE" sz="3600" b="0" cap="none" dirty="0"/>
              <a:t> </a:t>
            </a:r>
            <a:r>
              <a:rPr lang="de-DE" sz="3600" b="0" cap="none" dirty="0" err="1"/>
              <a:t>squad</a:t>
            </a:r>
            <a:r>
              <a:rPr lang="de-DE" sz="3600" b="0" cap="none" dirty="0"/>
              <a:t> </a:t>
            </a:r>
            <a:r>
              <a:rPr lang="de-DE" sz="3600" b="0" cap="none" dirty="0" err="1"/>
              <a:t>management</a:t>
            </a:r>
            <a:endParaRPr lang="de-DE" sz="3600" b="0" cap="none" dirty="0"/>
          </a:p>
          <a:p>
            <a:pPr lvl="3" indent="-685800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de-DE" sz="3600" b="0" cap="none" dirty="0" err="1"/>
              <a:t>Deployment</a:t>
            </a:r>
            <a:r>
              <a:rPr lang="de-DE" sz="3600" b="0" cap="none" dirty="0"/>
              <a:t> </a:t>
            </a:r>
            <a:r>
              <a:rPr lang="de-DE" sz="3600" b="0" cap="none" dirty="0" err="1"/>
              <a:t>tactics</a:t>
            </a:r>
            <a:r>
              <a:rPr lang="de-DE" sz="3600" b="0" cap="none" dirty="0"/>
              <a:t>/</a:t>
            </a:r>
            <a:r>
              <a:rPr lang="de-DE" sz="3600" b="0" cap="none" dirty="0" err="1"/>
              <a:t>cooperation</a:t>
            </a:r>
            <a:r>
              <a:rPr lang="de-DE" sz="3600" b="0" cap="none" dirty="0"/>
              <a:t> in </a:t>
            </a:r>
            <a:r>
              <a:rPr lang="de-DE" sz="3600" b="0" cap="none" dirty="0" err="1"/>
              <a:t>civil</a:t>
            </a:r>
            <a:r>
              <a:rPr lang="de-DE" sz="3600" b="0" cap="none" dirty="0"/>
              <a:t> </a:t>
            </a:r>
            <a:r>
              <a:rPr lang="de-DE" sz="3600" b="0" cap="none" dirty="0" err="1"/>
              <a:t>protection</a:t>
            </a:r>
            <a:r>
              <a:rPr lang="de-DE" sz="3600" b="0" cap="none" dirty="0"/>
              <a:t> / </a:t>
            </a:r>
            <a:r>
              <a:rPr lang="de-DE" sz="3600" b="0" cap="none" dirty="0" err="1"/>
              <a:t>disaster</a:t>
            </a:r>
            <a:r>
              <a:rPr lang="de-DE" sz="3600" b="0" cap="none" dirty="0"/>
              <a:t> </a:t>
            </a:r>
            <a:r>
              <a:rPr lang="de-DE" sz="3600" b="0" cap="none" dirty="0" err="1"/>
              <a:t>mgmt</a:t>
            </a:r>
            <a:endParaRPr lang="de-DE" sz="3600" b="0" cap="none" dirty="0"/>
          </a:p>
          <a:p>
            <a:pPr lvl="3" indent="-685800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de-DE" sz="3600" b="0" cap="none" dirty="0" err="1"/>
              <a:t>Establishing</a:t>
            </a:r>
            <a:r>
              <a:rPr lang="de-DE" sz="3600" b="0" cap="none" dirty="0"/>
              <a:t> and </a:t>
            </a:r>
            <a:r>
              <a:rPr lang="de-DE" sz="3600" b="0" cap="none" dirty="0" err="1"/>
              <a:t>managing</a:t>
            </a:r>
            <a:r>
              <a:rPr lang="de-DE" sz="3600" b="0" cap="none" dirty="0"/>
              <a:t> a </a:t>
            </a:r>
            <a:r>
              <a:rPr lang="de-DE" sz="3600" b="0" cap="none" dirty="0" err="1"/>
              <a:t>platoon</a:t>
            </a:r>
            <a:r>
              <a:rPr lang="de-DE" sz="3600" b="0" cap="none" dirty="0"/>
              <a:t> </a:t>
            </a:r>
            <a:r>
              <a:rPr lang="de-DE" sz="3600" b="0" cap="none" dirty="0" err="1"/>
              <a:t>command</a:t>
            </a:r>
            <a:r>
              <a:rPr lang="de-DE" sz="3600" b="0" cap="none" dirty="0"/>
              <a:t> </a:t>
            </a:r>
            <a:r>
              <a:rPr lang="de-DE" sz="3600" b="0" cap="none" dirty="0" err="1"/>
              <a:t>post</a:t>
            </a:r>
            <a:endParaRPr lang="de-DE" sz="3600" b="0" cap="none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b="1" dirty="0" err="1"/>
              <a:t>Theoretical</a:t>
            </a:r>
            <a:r>
              <a:rPr lang="de-DE" sz="3600" b="1" dirty="0"/>
              <a:t> and </a:t>
            </a:r>
            <a:r>
              <a:rPr lang="de-DE" sz="3600" b="1" dirty="0" err="1"/>
              <a:t>practical</a:t>
            </a:r>
            <a:r>
              <a:rPr lang="de-DE" sz="3600" b="1" dirty="0"/>
              <a:t> </a:t>
            </a:r>
            <a:r>
              <a:rPr lang="de-DE" sz="3600" b="1" dirty="0" err="1"/>
              <a:t>exam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710690140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7A6724D-6E03-E14D-BE28-6B93BE994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340" y="2735639"/>
            <a:ext cx="13464948" cy="2363724"/>
          </a:xfrm>
        </p:spPr>
        <p:txBody>
          <a:bodyPr/>
          <a:lstStyle/>
          <a:p>
            <a:r>
              <a:rPr lang="de-DE" dirty="0" err="1"/>
              <a:t>Advisor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district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263CC9C-72C5-9840-B04D-B9B107F7B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trainings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THW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94820BB-B26D-4D47-84E6-6B00EC288D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2768" y="5129808"/>
            <a:ext cx="14905656" cy="5738494"/>
          </a:xfrm>
        </p:spPr>
        <p:txBody>
          <a:bodyPr/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3399"/>
                </a:solidFill>
              </a:rPr>
              <a:t>Target </a:t>
            </a:r>
            <a:r>
              <a:rPr lang="de-DE" sz="3600" dirty="0" err="1">
                <a:solidFill>
                  <a:srgbClr val="003399"/>
                </a:solidFill>
              </a:rPr>
              <a:t>audience</a:t>
            </a:r>
            <a:r>
              <a:rPr lang="de-DE" sz="3600" dirty="0">
                <a:solidFill>
                  <a:srgbClr val="003399"/>
                </a:solidFill>
              </a:rPr>
              <a:t>: </a:t>
            </a:r>
            <a:br>
              <a:rPr lang="de-DE" sz="3600" dirty="0">
                <a:solidFill>
                  <a:srgbClr val="003399"/>
                </a:solidFill>
              </a:rPr>
            </a:br>
            <a:r>
              <a:rPr lang="de-DE" sz="3600" dirty="0" err="1">
                <a:solidFill>
                  <a:srgbClr val="003399"/>
                </a:solidFill>
              </a:rPr>
              <a:t>designated</a:t>
            </a:r>
            <a:r>
              <a:rPr lang="de-DE" sz="3600" dirty="0">
                <a:solidFill>
                  <a:srgbClr val="003399"/>
                </a:solidFill>
              </a:rPr>
              <a:t> (</a:t>
            </a:r>
            <a:r>
              <a:rPr lang="de-DE" sz="3600" dirty="0" err="1">
                <a:solidFill>
                  <a:srgbClr val="003399"/>
                </a:solidFill>
              </a:rPr>
              <a:t>technical</a:t>
            </a:r>
            <a:r>
              <a:rPr lang="de-DE" sz="3600" dirty="0">
                <a:solidFill>
                  <a:srgbClr val="003399"/>
                </a:solidFill>
              </a:rPr>
              <a:t>) </a:t>
            </a:r>
            <a:r>
              <a:rPr lang="de-DE" sz="3600" dirty="0" err="1">
                <a:solidFill>
                  <a:srgbClr val="003399"/>
                </a:solidFill>
              </a:rPr>
              <a:t>advisors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up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to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local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district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level</a:t>
            </a:r>
            <a:endParaRPr lang="de-DE" sz="3600" dirty="0">
              <a:solidFill>
                <a:srgbClr val="003399"/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3399"/>
                </a:solidFill>
              </a:rPr>
              <a:t>Duration: 43 </a:t>
            </a:r>
            <a:r>
              <a:rPr lang="de-DE" sz="3600" dirty="0" err="1">
                <a:solidFill>
                  <a:srgbClr val="003399"/>
                </a:solidFill>
              </a:rPr>
              <a:t>units</a:t>
            </a:r>
            <a:r>
              <a:rPr lang="de-DE" sz="3600" dirty="0">
                <a:solidFill>
                  <a:srgbClr val="003399"/>
                </a:solidFill>
              </a:rPr>
              <a:t> (Mon–</a:t>
            </a:r>
            <a:r>
              <a:rPr lang="de-DE" sz="3600" dirty="0" err="1">
                <a:solidFill>
                  <a:srgbClr val="003399"/>
                </a:solidFill>
              </a:rPr>
              <a:t>Fri</a:t>
            </a:r>
            <a:r>
              <a:rPr lang="de-DE" sz="3600" dirty="0">
                <a:solidFill>
                  <a:srgbClr val="003399"/>
                </a:solidFill>
              </a:rPr>
              <a:t>)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3399"/>
                </a:solidFill>
              </a:rPr>
              <a:t>Contents (</a:t>
            </a:r>
            <a:r>
              <a:rPr lang="de-DE" sz="3600" dirty="0" err="1">
                <a:solidFill>
                  <a:srgbClr val="003399"/>
                </a:solidFill>
              </a:rPr>
              <a:t>selected</a:t>
            </a:r>
            <a:r>
              <a:rPr lang="de-DE" sz="3600" dirty="0">
                <a:solidFill>
                  <a:srgbClr val="003399"/>
                </a:solidFill>
              </a:rPr>
              <a:t>):</a:t>
            </a:r>
          </a:p>
          <a:p>
            <a:pPr marL="1371600" lvl="1" indent="-685800">
              <a:lnSpc>
                <a:spcPct val="150000"/>
              </a:lnSpc>
            </a:pPr>
            <a:r>
              <a:rPr lang="de-DE" sz="3600" dirty="0">
                <a:solidFill>
                  <a:srgbClr val="003399"/>
                </a:solidFill>
              </a:rPr>
              <a:t>Legal </a:t>
            </a:r>
            <a:r>
              <a:rPr lang="de-DE" sz="3600" dirty="0" err="1">
                <a:solidFill>
                  <a:srgbClr val="003399"/>
                </a:solidFill>
              </a:rPr>
              <a:t>basics</a:t>
            </a:r>
            <a:r>
              <a:rPr lang="de-DE" sz="3600" dirty="0">
                <a:solidFill>
                  <a:srgbClr val="003399"/>
                </a:solidFill>
              </a:rPr>
              <a:t>, administrative </a:t>
            </a:r>
            <a:r>
              <a:rPr lang="de-DE" sz="3600" dirty="0" err="1">
                <a:solidFill>
                  <a:srgbClr val="003399"/>
                </a:solidFill>
              </a:rPr>
              <a:t>structures</a:t>
            </a:r>
            <a:r>
              <a:rPr lang="de-DE" sz="3600" dirty="0">
                <a:solidFill>
                  <a:srgbClr val="003399"/>
                </a:solidFill>
              </a:rPr>
              <a:t>, </a:t>
            </a:r>
            <a:r>
              <a:rPr lang="de-DE" sz="3600" dirty="0" err="1">
                <a:solidFill>
                  <a:srgbClr val="003399"/>
                </a:solidFill>
              </a:rPr>
              <a:t>political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structures</a:t>
            </a:r>
            <a:r>
              <a:rPr lang="de-DE" sz="3600" dirty="0">
                <a:solidFill>
                  <a:srgbClr val="003399"/>
                </a:solidFill>
              </a:rPr>
              <a:t>, </a:t>
            </a:r>
            <a:r>
              <a:rPr lang="de-DE" sz="3600" dirty="0" err="1">
                <a:solidFill>
                  <a:srgbClr val="003399"/>
                </a:solidFill>
              </a:rPr>
              <a:t>critical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infrastr</a:t>
            </a:r>
            <a:r>
              <a:rPr lang="de-DE" sz="3600" dirty="0">
                <a:solidFill>
                  <a:srgbClr val="003399"/>
                </a:solidFill>
              </a:rPr>
              <a:t>.</a:t>
            </a:r>
          </a:p>
          <a:p>
            <a:pPr marL="1371600" lvl="1" indent="-685800">
              <a:lnSpc>
                <a:spcPct val="150000"/>
              </a:lnSpc>
            </a:pPr>
            <a:r>
              <a:rPr lang="de-DE" sz="3600" dirty="0">
                <a:solidFill>
                  <a:srgbClr val="003399"/>
                </a:solidFill>
              </a:rPr>
              <a:t>Crisis and </a:t>
            </a:r>
            <a:r>
              <a:rPr lang="de-DE" sz="3600" dirty="0" err="1">
                <a:solidFill>
                  <a:srgbClr val="003399"/>
                </a:solidFill>
              </a:rPr>
              <a:t>risk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management</a:t>
            </a:r>
            <a:r>
              <a:rPr lang="de-DE" sz="3600" dirty="0">
                <a:solidFill>
                  <a:srgbClr val="003399"/>
                </a:solidFill>
              </a:rPr>
              <a:t> and </a:t>
            </a:r>
            <a:r>
              <a:rPr lang="de-DE" sz="3600" dirty="0" err="1">
                <a:solidFill>
                  <a:srgbClr val="003399"/>
                </a:solidFill>
              </a:rPr>
              <a:t>communication</a:t>
            </a:r>
            <a:endParaRPr lang="de-DE" sz="3600" dirty="0">
              <a:solidFill>
                <a:srgbClr val="003399"/>
              </a:solidFill>
            </a:endParaRPr>
          </a:p>
          <a:p>
            <a:pPr marL="1371600" lvl="1" indent="-685800">
              <a:lnSpc>
                <a:spcPct val="150000"/>
              </a:lnSpc>
            </a:pPr>
            <a:r>
              <a:rPr lang="de-DE" sz="3600" dirty="0">
                <a:solidFill>
                  <a:srgbClr val="003399"/>
                </a:solidFill>
              </a:rPr>
              <a:t>Simulation </a:t>
            </a:r>
            <a:r>
              <a:rPr lang="de-DE" sz="3600" dirty="0" err="1">
                <a:solidFill>
                  <a:srgbClr val="003399"/>
                </a:solidFill>
              </a:rPr>
              <a:t>exercises</a:t>
            </a:r>
            <a:r>
              <a:rPr lang="de-DE" sz="3600" dirty="0">
                <a:solidFill>
                  <a:srgbClr val="003399"/>
                </a:solidFill>
              </a:rPr>
              <a:t> on </a:t>
            </a:r>
            <a:r>
              <a:rPr lang="de-DE" sz="3600" dirty="0" err="1">
                <a:solidFill>
                  <a:srgbClr val="003399"/>
                </a:solidFill>
              </a:rPr>
              <a:t>deployment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options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above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local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district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level</a:t>
            </a:r>
            <a:endParaRPr lang="de-DE" sz="3600" dirty="0">
              <a:solidFill>
                <a:srgbClr val="003399"/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3600" dirty="0" err="1">
                <a:solidFill>
                  <a:srgbClr val="003399"/>
                </a:solidFill>
              </a:rPr>
              <a:t>Theoretical</a:t>
            </a:r>
            <a:r>
              <a:rPr lang="de-DE" sz="3600" dirty="0">
                <a:solidFill>
                  <a:srgbClr val="003399"/>
                </a:solidFill>
              </a:rPr>
              <a:t> and </a:t>
            </a:r>
            <a:r>
              <a:rPr lang="de-DE" sz="3600" dirty="0" err="1">
                <a:solidFill>
                  <a:srgbClr val="003399"/>
                </a:solidFill>
              </a:rPr>
              <a:t>practical</a:t>
            </a:r>
            <a:r>
              <a:rPr lang="de-DE" sz="3600" dirty="0">
                <a:solidFill>
                  <a:srgbClr val="003399"/>
                </a:solidFill>
              </a:rPr>
              <a:t> </a:t>
            </a:r>
            <a:r>
              <a:rPr lang="de-DE" sz="3600" dirty="0" err="1">
                <a:solidFill>
                  <a:srgbClr val="003399"/>
                </a:solidFill>
              </a:rPr>
              <a:t>exam</a:t>
            </a:r>
            <a:endParaRPr lang="de-DE" sz="36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A52A96-9D69-914F-8AC0-B3C00C44E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4776" y="2735639"/>
            <a:ext cx="11881320" cy="2363724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2611232-2310-2F4D-AB74-80FC945D3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936" y="5336482"/>
            <a:ext cx="12078184" cy="6024213"/>
          </a:xfrm>
        </p:spPr>
        <p:txBody>
          <a:bodyPr/>
          <a:lstStyle/>
          <a:p>
            <a:endParaRPr lang="de-DE" sz="9600" b="1" dirty="0"/>
          </a:p>
          <a:p>
            <a:r>
              <a:rPr lang="de-DE" sz="9600" b="1" dirty="0"/>
              <a:t>Any </a:t>
            </a:r>
            <a:r>
              <a:rPr lang="de-DE" sz="9600" b="1" dirty="0" err="1"/>
              <a:t>questions</a:t>
            </a:r>
            <a:r>
              <a:rPr lang="de-DE" sz="9600" b="1" dirty="0"/>
              <a:t>?</a:t>
            </a:r>
            <a:endParaRPr lang="de-DE" dirty="0"/>
          </a:p>
          <a:p>
            <a:endParaRPr lang="de-DE" sz="5400" dirty="0"/>
          </a:p>
          <a:p>
            <a:endParaRPr lang="de-DE" sz="5400" dirty="0"/>
          </a:p>
          <a:p>
            <a:endParaRPr lang="de-DE" sz="5400" dirty="0"/>
          </a:p>
          <a:p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8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A52A96-9D69-914F-8AC0-B3C00C44E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4776" y="3871335"/>
            <a:ext cx="13446336" cy="1228028"/>
          </a:xfrm>
        </p:spPr>
        <p:txBody>
          <a:bodyPr/>
          <a:lstStyle/>
          <a:p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dr.</a:t>
            </a:r>
            <a:r>
              <a:rPr lang="de-DE" dirty="0"/>
              <a:t> Sunada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2611232-2310-2F4D-AB74-80FC945D3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4776" y="5336482"/>
            <a:ext cx="13446336" cy="2260106"/>
          </a:xfrm>
        </p:spPr>
        <p:txBody>
          <a:bodyPr/>
          <a:lstStyle/>
          <a:p>
            <a:r>
              <a:rPr lang="de-DE" dirty="0"/>
              <a:t>06/10/22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69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-13805259" y="31967972"/>
            <a:ext cx="24878350" cy="1397000"/>
          </a:xfrm>
          <a:prstGeom prst="rect">
            <a:avLst/>
          </a:prstGeom>
          <a:solidFill>
            <a:srgbClr val="31323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3" name="Group 43"/>
          <p:cNvGrpSpPr/>
          <p:nvPr/>
        </p:nvGrpSpPr>
        <p:grpSpPr>
          <a:xfrm>
            <a:off x="11833577" y="12731619"/>
            <a:ext cx="716846" cy="571760"/>
            <a:chOff x="0" y="0"/>
            <a:chExt cx="716844" cy="571759"/>
          </a:xfrm>
        </p:grpSpPr>
        <p:sp>
          <p:nvSpPr>
            <p:cNvPr id="41" name="Shape 41"/>
            <p:cNvSpPr/>
            <p:nvPr/>
          </p:nvSpPr>
          <p:spPr>
            <a:xfrm>
              <a:off x="0" y="205826"/>
              <a:ext cx="716845" cy="36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7"/>
                  </a:moveTo>
                  <a:lnTo>
                    <a:pt x="10574" y="2160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0" y="0"/>
              <a:ext cx="716845" cy="36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7"/>
                  </a:moveTo>
                  <a:lnTo>
                    <a:pt x="10574" y="2160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1ABA4A4-B972-794F-A5CE-C5D9EA494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E06300F-BCAF-C543-BAA4-3F362294C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8DD9D8B-193A-1E40-895A-AEC95EB6D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19340" y="5417840"/>
            <a:ext cx="6912220" cy="630942"/>
          </a:xfrm>
        </p:spPr>
        <p:txBody>
          <a:bodyPr/>
          <a:lstStyle/>
          <a:p>
            <a:r>
              <a:rPr lang="en-US" altLang="ja-JP" dirty="0"/>
              <a:t>THW</a:t>
            </a:r>
            <a:r>
              <a:rPr lang="ja-JP" altLang="en-US"/>
              <a:t> 連邦技術支援庁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F5DB35C-480D-9145-8AE4-C692F3E20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C1213B8-CF90-5849-933C-84B6BFEB64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35708" y="5417840"/>
            <a:ext cx="6912220" cy="630942"/>
          </a:xfrm>
        </p:spPr>
        <p:txBody>
          <a:bodyPr/>
          <a:lstStyle/>
          <a:p>
            <a:r>
              <a:rPr lang="de-DE" dirty="0"/>
              <a:t>The THW Training Center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EE2C5842-F1DC-6D49-AEE1-04A8503DC0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D2FF2FE-720C-F649-AF1A-1B98C7AD77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504368" y="5417840"/>
            <a:ext cx="8280920" cy="1169551"/>
          </a:xfrm>
        </p:spPr>
        <p:txBody>
          <a:bodyPr/>
          <a:lstStyle/>
          <a:p>
            <a:r>
              <a:rPr lang="de-DE" dirty="0"/>
              <a:t>THW</a:t>
            </a:r>
            <a:r>
              <a:rPr lang="ja-JP" altLang="en-US"/>
              <a:t>リーダーシップトレーニングの例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7867FF1-F27A-8347-99EB-46852A760F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FC0F8007-3667-2D47-B2ED-00FEBF10BA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A26CFD9-7E0C-EC43-A031-57F87FFDCA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DE4F0D6-4420-8540-AC2D-D5C5DAECBB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B69CFFA5-718B-CD40-9BE0-E19F1E2FE2A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E695E477-BE0D-E344-9E8F-7BA96F54D5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F610D57-642B-5246-8EDB-CDDE6BDA0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7144" y="2735639"/>
            <a:ext cx="12961440" cy="2363724"/>
          </a:xfrm>
        </p:spPr>
        <p:txBody>
          <a:bodyPr/>
          <a:lstStyle/>
          <a:p>
            <a:r>
              <a:rPr lang="de-DE" dirty="0"/>
              <a:t>The Federal Agency </a:t>
            </a:r>
            <a:r>
              <a:rPr lang="de-DE" dirty="0" err="1"/>
              <a:t>for</a:t>
            </a:r>
            <a:r>
              <a:rPr lang="de-DE" dirty="0"/>
              <a:t> Technical Relief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9BA11B1-30C0-C246-B56A-BEDEDB30B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84" y="1206511"/>
            <a:ext cx="4680992" cy="3635265"/>
          </a:xfrm>
        </p:spPr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8A6DEC7-0226-354D-AAF9-DEAD69FE2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144" y="5336482"/>
            <a:ext cx="10009187" cy="729430"/>
          </a:xfrm>
        </p:spPr>
        <p:txBody>
          <a:bodyPr/>
          <a:lstStyle/>
          <a:p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220D82D-05EE-7843-8E0F-1E0CC46FEA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7144" y="6366996"/>
            <a:ext cx="12601400" cy="6247864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THW Management</a:t>
            </a:r>
            <a:r>
              <a:rPr lang="de-DE" dirty="0"/>
              <a:t> (Bonn, </a:t>
            </a:r>
            <a:r>
              <a:rPr lang="de-DE" dirty="0" err="1"/>
              <a:t>full</a:t>
            </a:r>
            <a:r>
              <a:rPr lang="de-DE" dirty="0"/>
              <a:t>-time </a:t>
            </a:r>
            <a:r>
              <a:rPr lang="de-DE" dirty="0" err="1"/>
              <a:t>staffed</a:t>
            </a:r>
            <a:r>
              <a:rPr lang="de-DE" dirty="0"/>
              <a:t>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Training </a:t>
            </a:r>
            <a:r>
              <a:rPr lang="de-DE" b="1" dirty="0" err="1"/>
              <a:t>center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full</a:t>
            </a:r>
            <a:r>
              <a:rPr lang="de-DE" dirty="0"/>
              <a:t>-time </a:t>
            </a:r>
            <a:r>
              <a:rPr lang="de-DE" dirty="0" err="1"/>
              <a:t>staffed</a:t>
            </a:r>
            <a:r>
              <a:rPr lang="de-DE" dirty="0"/>
              <a:t>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8 </a:t>
            </a:r>
            <a:r>
              <a:rPr lang="de-DE" b="1" dirty="0" err="1"/>
              <a:t>state</a:t>
            </a:r>
            <a:r>
              <a:rPr lang="de-DE" b="1" dirty="0"/>
              <a:t> </a:t>
            </a:r>
            <a:r>
              <a:rPr lang="de-DE" b="1" dirty="0" err="1"/>
              <a:t>associations</a:t>
            </a:r>
            <a:r>
              <a:rPr lang="de-DE" b="1" dirty="0"/>
              <a:t> </a:t>
            </a:r>
            <a:r>
              <a:rPr lang="de-DE" dirty="0"/>
              <a:t>(LV, </a:t>
            </a:r>
            <a:r>
              <a:rPr lang="de-DE" dirty="0" err="1"/>
              <a:t>full</a:t>
            </a:r>
            <a:r>
              <a:rPr lang="de-DE" dirty="0"/>
              <a:t>-time </a:t>
            </a:r>
            <a:r>
              <a:rPr lang="de-DE" dirty="0" err="1"/>
              <a:t>staffed</a:t>
            </a:r>
            <a:r>
              <a:rPr lang="de-DE" dirty="0"/>
              <a:t>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66 regional </a:t>
            </a:r>
            <a:r>
              <a:rPr lang="de-DE" b="1" dirty="0" err="1"/>
              <a:t>offices</a:t>
            </a:r>
            <a:r>
              <a:rPr lang="de-DE" b="1" dirty="0"/>
              <a:t> </a:t>
            </a:r>
            <a:r>
              <a:rPr lang="de-DE" dirty="0"/>
              <a:t>(RSt, </a:t>
            </a:r>
            <a:r>
              <a:rPr lang="de-DE" dirty="0" err="1"/>
              <a:t>full</a:t>
            </a:r>
            <a:r>
              <a:rPr lang="de-DE" dirty="0"/>
              <a:t>-time </a:t>
            </a:r>
            <a:r>
              <a:rPr lang="de-DE" dirty="0" err="1"/>
              <a:t>staffed</a:t>
            </a:r>
            <a:r>
              <a:rPr lang="de-DE" dirty="0"/>
              <a:t>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668 </a:t>
            </a:r>
            <a:r>
              <a:rPr lang="de-DE" b="1" dirty="0" err="1"/>
              <a:t>local</a:t>
            </a:r>
            <a:r>
              <a:rPr lang="de-DE" b="1" dirty="0"/>
              <a:t> </a:t>
            </a:r>
            <a:r>
              <a:rPr lang="de-DE" b="1" dirty="0" err="1"/>
              <a:t>chapters</a:t>
            </a:r>
            <a:r>
              <a:rPr lang="de-DE" b="1" dirty="0"/>
              <a:t> </a:t>
            </a:r>
            <a:r>
              <a:rPr lang="de-DE" dirty="0"/>
              <a:t>(OV, </a:t>
            </a:r>
            <a:r>
              <a:rPr lang="de-DE" dirty="0" err="1"/>
              <a:t>volunteer</a:t>
            </a:r>
            <a:r>
              <a:rPr lang="de-DE" dirty="0"/>
              <a:t> </a:t>
            </a:r>
            <a:r>
              <a:rPr lang="de-DE" dirty="0" err="1"/>
              <a:t>staffed</a:t>
            </a:r>
            <a:r>
              <a:rPr lang="de-DE" dirty="0"/>
              <a:t>)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0414A20-21E7-5B40-85F0-99189F03EE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88545" y="5270082"/>
            <a:ext cx="6065144" cy="749023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4C6DD56-15E0-3142-8C52-3A99545A70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443210" y="5544110"/>
            <a:ext cx="4108812" cy="411443"/>
          </a:xfrm>
        </p:spPr>
        <p:txBody>
          <a:bodyPr/>
          <a:lstStyle/>
          <a:p>
            <a:r>
              <a:rPr lang="de-DE" dirty="0"/>
              <a:t>Die Acht THW-LV: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E3FD04B-1F47-F547-B811-7ED5F308F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 Federal Agency </a:t>
            </a:r>
            <a:r>
              <a:rPr lang="de-DE" dirty="0" err="1"/>
              <a:t>for</a:t>
            </a:r>
            <a:r>
              <a:rPr lang="de-DE" dirty="0"/>
              <a:t> Technical Relief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320" y="8010128"/>
            <a:ext cx="1828800" cy="13167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812" y="6366996"/>
            <a:ext cx="1828800" cy="131673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744" y="8010128"/>
            <a:ext cx="1828800" cy="131673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094" y="11372533"/>
            <a:ext cx="1828800" cy="131673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744" y="9875558"/>
            <a:ext cx="1828800" cy="131673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728" y="6065911"/>
            <a:ext cx="5311448" cy="650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95149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7F610D57-642B-5246-8EDB-CDDE6BDA0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87744" y="1599943"/>
            <a:ext cx="12961440" cy="3499420"/>
          </a:xfrm>
        </p:spPr>
        <p:txBody>
          <a:bodyPr/>
          <a:lstStyle/>
          <a:p>
            <a:r>
              <a:rPr lang="de-DE" dirty="0"/>
              <a:t>Dates and </a:t>
            </a:r>
            <a:r>
              <a:rPr lang="de-DE" dirty="0" err="1"/>
              <a:t>facts</a:t>
            </a:r>
            <a:r>
              <a:rPr lang="de-DE" dirty="0"/>
              <a:t> (</a:t>
            </a:r>
            <a:r>
              <a:rPr lang="de-DE" dirty="0" err="1"/>
              <a:t>selected</a:t>
            </a:r>
            <a:r>
              <a:rPr lang="de-DE" dirty="0"/>
              <a:t>): annual </a:t>
            </a:r>
            <a:r>
              <a:rPr lang="de-DE" dirty="0" err="1"/>
              <a:t>report</a:t>
            </a:r>
            <a:r>
              <a:rPr lang="de-DE" dirty="0"/>
              <a:t> 2020</a:t>
            </a:r>
          </a:p>
        </p:txBody>
      </p:sp>
      <p:sp>
        <p:nvSpPr>
          <p:cNvPr id="6" name="Textplatzhalter 19">
            <a:extLst>
              <a:ext uri="{FF2B5EF4-FFF2-40B4-BE49-F238E27FC236}">
                <a16:creationId xmlns:a16="http://schemas.microsoft.com/office/drawing/2014/main" id="{8220D82D-05EE-7843-8E0F-1E0CC46FEA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87744" y="6366996"/>
            <a:ext cx="13393488" cy="624786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DE" sz="3200" b="1" dirty="0"/>
              <a:t>2020: 					70 </a:t>
            </a:r>
            <a:r>
              <a:rPr lang="de-DE" sz="3200" b="1" dirty="0" err="1"/>
              <a:t>years</a:t>
            </a:r>
            <a:r>
              <a:rPr lang="de-DE" sz="3200" b="1" dirty="0"/>
              <a:t> THW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DE" sz="3200" b="1" dirty="0"/>
              <a:t>Volunteers:     				</a:t>
            </a:r>
            <a:r>
              <a:rPr lang="de-DE" sz="3200" dirty="0"/>
              <a:t>total: 79,927 	</a:t>
            </a:r>
            <a:br>
              <a:rPr lang="de-DE" sz="3200" dirty="0"/>
            </a:br>
            <a:r>
              <a:rPr lang="de-DE" sz="3200" dirty="0"/>
              <a:t>						</a:t>
            </a:r>
            <a:r>
              <a:rPr lang="de-DE" sz="3200" i="1" dirty="0" err="1"/>
              <a:t>of</a:t>
            </a:r>
            <a:r>
              <a:rPr lang="de-DE" sz="3200" i="1" dirty="0"/>
              <a:t> </a:t>
            </a:r>
            <a:r>
              <a:rPr lang="de-DE" sz="3200" i="1" dirty="0" err="1"/>
              <a:t>which</a:t>
            </a:r>
            <a:r>
              <a:rPr lang="de-DE" sz="3200" i="1" dirty="0"/>
              <a:t> </a:t>
            </a:r>
            <a:r>
              <a:rPr lang="de-DE" sz="3200" i="1" dirty="0" err="1"/>
              <a:t>youth</a:t>
            </a:r>
            <a:r>
              <a:rPr lang="de-DE" sz="3200" i="1" dirty="0"/>
              <a:t>: 15,377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3200" dirty="0"/>
              <a:t>						</a:t>
            </a:r>
            <a:r>
              <a:rPr lang="de-DE" sz="3200" i="1" dirty="0" err="1"/>
              <a:t>of</a:t>
            </a:r>
            <a:r>
              <a:rPr lang="de-DE" sz="3200" i="1" dirty="0"/>
              <a:t> </a:t>
            </a:r>
            <a:r>
              <a:rPr lang="de-DE" sz="3200" i="1" dirty="0" err="1"/>
              <a:t>which</a:t>
            </a:r>
            <a:r>
              <a:rPr lang="de-DE" sz="3200" i="1" dirty="0"/>
              <a:t> </a:t>
            </a:r>
            <a:r>
              <a:rPr lang="de-DE" sz="3200" i="1" dirty="0" err="1"/>
              <a:t>women</a:t>
            </a:r>
            <a:r>
              <a:rPr lang="de-DE" sz="3200" i="1" dirty="0"/>
              <a:t>: 12,525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DE" sz="3200" b="1" dirty="0"/>
              <a:t>Hours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deployment</a:t>
            </a:r>
            <a:r>
              <a:rPr lang="de-DE" sz="3200" b="1" dirty="0"/>
              <a:t>:			</a:t>
            </a:r>
            <a:r>
              <a:rPr lang="de-DE" sz="3200" dirty="0"/>
              <a:t>1,124,398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DE" sz="3200" b="1" dirty="0" err="1"/>
              <a:t>Deployment</a:t>
            </a:r>
            <a:r>
              <a:rPr lang="de-DE" sz="3200" b="1" dirty="0"/>
              <a:t> </a:t>
            </a:r>
            <a:r>
              <a:rPr lang="de-DE" sz="3200" b="1" dirty="0" err="1"/>
              <a:t>focus</a:t>
            </a:r>
            <a:r>
              <a:rPr lang="de-DE" sz="3200" b="1" dirty="0"/>
              <a:t> „COVID“:		</a:t>
            </a:r>
            <a:r>
              <a:rPr lang="de-DE" sz="3200" dirty="0" err="1"/>
              <a:t>Logistics</a:t>
            </a:r>
            <a:r>
              <a:rPr lang="de-DE" sz="3200" dirty="0"/>
              <a:t>, </a:t>
            </a:r>
            <a:r>
              <a:rPr lang="de-DE" sz="3200" dirty="0" err="1"/>
              <a:t>technical</a:t>
            </a:r>
            <a:r>
              <a:rPr lang="de-DE" sz="3200" dirty="0"/>
              <a:t> support, </a:t>
            </a:r>
            <a:r>
              <a:rPr lang="de-DE" sz="3200" dirty="0" err="1"/>
              <a:t>consulting</a:t>
            </a:r>
            <a:endParaRPr lang="de-DE" sz="3200" b="1" dirty="0"/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DE" sz="3200" b="1" dirty="0" err="1"/>
              <a:t>Full</a:t>
            </a:r>
            <a:r>
              <a:rPr lang="de-DE" sz="3200" b="1" dirty="0"/>
              <a:t>-time </a:t>
            </a:r>
            <a:r>
              <a:rPr lang="de-DE" sz="3200" b="1" dirty="0" err="1"/>
              <a:t>employees</a:t>
            </a:r>
            <a:r>
              <a:rPr lang="de-DE" sz="3200" b="1" dirty="0"/>
              <a:t>:			</a:t>
            </a:r>
            <a:r>
              <a:rPr lang="de-DE" sz="3200" dirty="0"/>
              <a:t>2,013 </a:t>
            </a:r>
            <a:r>
              <a:rPr lang="de-DE" sz="3200" dirty="0" err="1"/>
              <a:t>positions</a:t>
            </a:r>
            <a:r>
              <a:rPr lang="de-DE" sz="3200" dirty="0"/>
              <a:t> (</a:t>
            </a:r>
            <a:r>
              <a:rPr lang="de-DE" sz="3200" dirty="0">
                <a:latin typeface="Calibri"/>
              </a:rPr>
              <a:t>↗</a:t>
            </a:r>
            <a:r>
              <a:rPr lang="de-DE" sz="3200" dirty="0"/>
              <a:t>)</a:t>
            </a:r>
            <a:endParaRPr lang="de-DE" sz="3200" b="1" dirty="0"/>
          </a:p>
          <a:p>
            <a:pPr marL="457200" indent="-457200">
              <a:lnSpc>
                <a:spcPct val="160000"/>
              </a:lnSpc>
            </a:pPr>
            <a:r>
              <a:rPr lang="de-DE" sz="3200" b="1" dirty="0"/>
              <a:t>Budget:					</a:t>
            </a:r>
            <a:r>
              <a:rPr lang="de-DE" sz="3200" dirty="0"/>
              <a:t>314.239m € (</a:t>
            </a:r>
            <a:r>
              <a:rPr lang="de-DE" sz="3200" dirty="0">
                <a:latin typeface="Calibri"/>
              </a:rPr>
              <a:t>↗</a:t>
            </a:r>
            <a:r>
              <a:rPr lang="de-DE" sz="3200" dirty="0"/>
              <a:t>)</a:t>
            </a:r>
          </a:p>
          <a:p>
            <a:pPr marL="457200" indent="-457200">
              <a:lnSpc>
                <a:spcPct val="160000"/>
              </a:lnSpc>
            </a:pPr>
            <a:r>
              <a:rPr lang="de-DE" sz="3200" b="1" dirty="0" err="1"/>
              <a:t>Misc</a:t>
            </a:r>
            <a:r>
              <a:rPr lang="de-DE" sz="3200" b="1" dirty="0"/>
              <a:t> 2020: Start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„Federal </a:t>
            </a:r>
            <a:r>
              <a:rPr lang="de-DE" sz="3200" b="1" dirty="0" err="1"/>
              <a:t>Voluntary</a:t>
            </a:r>
            <a:r>
              <a:rPr lang="de-DE" sz="3200" b="1" dirty="0"/>
              <a:t> Service“ </a:t>
            </a:r>
            <a:r>
              <a:rPr lang="de-DE" sz="3200" b="1" dirty="0" err="1"/>
              <a:t>within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THW</a:t>
            </a:r>
          </a:p>
          <a:p>
            <a:pPr marL="0" indent="0">
              <a:lnSpc>
                <a:spcPct val="200000"/>
              </a:lnSpc>
              <a:buNone/>
            </a:pP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254">
            <a:off x="20222648" y="4381033"/>
            <a:ext cx="2976563" cy="39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32958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F610D57-642B-5246-8EDB-CDDE6BDA0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340" y="3871335"/>
            <a:ext cx="16129244" cy="1228028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thw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chapter</a:t>
            </a:r>
            <a:r>
              <a:rPr lang="de-DE" dirty="0"/>
              <a:t> (OV)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8A6DEC7-0226-354D-AAF9-DEAD69FE2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368" y="5531807"/>
            <a:ext cx="10009187" cy="729430"/>
          </a:xfrm>
        </p:spPr>
        <p:txBody>
          <a:bodyPr/>
          <a:lstStyle/>
          <a:p>
            <a:r>
              <a:rPr lang="de-DE" dirty="0"/>
              <a:t>668 </a:t>
            </a:r>
            <a:r>
              <a:rPr lang="de-DE" dirty="0" err="1"/>
              <a:t>within</a:t>
            </a:r>
            <a:r>
              <a:rPr lang="de-DE" dirty="0"/>
              <a:t> Germany – </a:t>
            </a:r>
            <a:r>
              <a:rPr lang="de-DE" dirty="0" err="1"/>
              <a:t>Structure</a:t>
            </a:r>
            <a:r>
              <a:rPr lang="de-DE" dirty="0"/>
              <a:t>: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220D82D-05EE-7843-8E0F-1E0CC46FEA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62808" y="6366996"/>
            <a:ext cx="15625736" cy="690188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Volunteer </a:t>
            </a:r>
            <a:r>
              <a:rPr lang="de-DE" b="1" dirty="0" err="1"/>
              <a:t>management</a:t>
            </a:r>
            <a:r>
              <a:rPr lang="de-DE" b="1" dirty="0"/>
              <a:t> (Head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Local</a:t>
            </a:r>
            <a:r>
              <a:rPr lang="de-DE" b="1" dirty="0"/>
              <a:t> Chapter )</a:t>
            </a:r>
            <a:endParaRPr lang="de-DE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Management </a:t>
            </a:r>
            <a:r>
              <a:rPr lang="de-DE" b="1" dirty="0" err="1"/>
              <a:t>staff</a:t>
            </a:r>
            <a:endParaRPr lang="de-DE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Technical </a:t>
            </a:r>
            <a:r>
              <a:rPr lang="de-DE" b="1" dirty="0" err="1"/>
              <a:t>advisors</a:t>
            </a:r>
            <a:endParaRPr lang="de-DE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Tactical</a:t>
            </a:r>
            <a:r>
              <a:rPr lang="de-DE" b="1" dirty="0"/>
              <a:t> </a:t>
            </a:r>
            <a:r>
              <a:rPr lang="de-DE" b="1" dirty="0" err="1"/>
              <a:t>units</a:t>
            </a:r>
            <a:r>
              <a:rPr lang="de-DE" b="1" dirty="0"/>
              <a:t>, </a:t>
            </a:r>
            <a:r>
              <a:rPr lang="de-DE" b="1" dirty="0" err="1"/>
              <a:t>usually</a:t>
            </a:r>
            <a:r>
              <a:rPr lang="de-DE" b="1" dirty="0"/>
              <a:t> 1 </a:t>
            </a:r>
            <a:r>
              <a:rPr lang="de-DE" b="1" dirty="0" err="1"/>
              <a:t>technical</a:t>
            </a:r>
            <a:r>
              <a:rPr lang="de-DE" b="1" dirty="0"/>
              <a:t> </a:t>
            </a:r>
            <a:r>
              <a:rPr lang="de-DE" b="1" dirty="0" err="1"/>
              <a:t>platoon</a:t>
            </a:r>
            <a:endParaRPr lang="de-DE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Veterans</a:t>
            </a:r>
            <a:r>
              <a:rPr lang="de-DE" b="1" dirty="0"/>
              <a:t> &amp; </a:t>
            </a:r>
            <a:r>
              <a:rPr lang="de-DE" b="1" dirty="0" err="1"/>
              <a:t>senior</a:t>
            </a:r>
            <a:r>
              <a:rPr lang="de-DE" b="1" dirty="0"/>
              <a:t> </a:t>
            </a:r>
            <a:r>
              <a:rPr lang="de-DE" b="1" dirty="0" err="1"/>
              <a:t>group</a:t>
            </a:r>
            <a:endParaRPr lang="de-DE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Basic </a:t>
            </a:r>
            <a:r>
              <a:rPr lang="de-DE" b="1" dirty="0" err="1"/>
              <a:t>traning</a:t>
            </a:r>
            <a:r>
              <a:rPr lang="de-DE" b="1" dirty="0"/>
              <a:t> </a:t>
            </a:r>
            <a:r>
              <a:rPr lang="de-DE" b="1" dirty="0" err="1"/>
              <a:t>group</a:t>
            </a:r>
            <a:endParaRPr lang="de-DE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Youth </a:t>
            </a:r>
            <a:r>
              <a:rPr lang="de-DE" b="1" dirty="0" err="1"/>
              <a:t>group</a:t>
            </a:r>
            <a:endParaRPr lang="de-DE" b="1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0414A20-21E7-5B40-85F0-99189F03EE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584489" y="5270083"/>
            <a:ext cx="6569200" cy="641245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4C6DD56-15E0-3142-8C52-3A99545A70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088544" y="5561857"/>
            <a:ext cx="5692947" cy="805140"/>
          </a:xfrm>
        </p:spPr>
        <p:txBody>
          <a:bodyPr/>
          <a:lstStyle/>
          <a:p>
            <a:r>
              <a:rPr lang="de-DE" dirty="0"/>
              <a:t>Behördenleitung THW: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Sabine Lackner (VP)</a:t>
            </a:r>
          </a:p>
          <a:p>
            <a:pPr algn="r"/>
            <a:r>
              <a:rPr lang="de-DE" dirty="0"/>
              <a:t>Gerd friedsam (P)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E3FD04B-1F47-F547-B811-7ED5F308F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 Federal Agency </a:t>
            </a:r>
            <a:r>
              <a:rPr lang="de-DE" dirty="0" err="1"/>
              <a:t>for</a:t>
            </a:r>
            <a:r>
              <a:rPr lang="de-DE" dirty="0"/>
              <a:t> Technical Relief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523" y="6569968"/>
            <a:ext cx="602766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7256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F610D57-642B-5246-8EDB-CDDE6BDA0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340" y="3062366"/>
            <a:ext cx="16129244" cy="1228028"/>
          </a:xfrm>
        </p:spPr>
        <p:txBody>
          <a:bodyPr/>
          <a:lstStyle/>
          <a:p>
            <a:r>
              <a:rPr lang="de-DE" dirty="0"/>
              <a:t>Taktische Einheiten im </a:t>
            </a:r>
            <a:r>
              <a:rPr lang="de-DE" dirty="0" err="1"/>
              <a:t>thw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220D82D-05EE-7843-8E0F-1E0CC46FEA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5781" y="4769768"/>
            <a:ext cx="15553728" cy="762631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Technical </a:t>
            </a:r>
            <a:r>
              <a:rPr lang="de-DE" b="1" dirty="0" err="1"/>
              <a:t>platoons</a:t>
            </a:r>
            <a:r>
              <a:rPr lang="de-DE" b="1" dirty="0"/>
              <a:t> (TZ), 716x </a:t>
            </a:r>
          </a:p>
          <a:p>
            <a:pPr marL="914400" lvl="2" indent="-457200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de-DE" sz="2800" cap="none" dirty="0" err="1">
                <a:solidFill>
                  <a:schemeClr val="tx1"/>
                </a:solidFill>
              </a:rPr>
              <a:t>Each</a:t>
            </a:r>
            <a:r>
              <a:rPr lang="de-DE" sz="2800" cap="none" dirty="0">
                <a:solidFill>
                  <a:schemeClr val="tx1"/>
                </a:solidFill>
              </a:rPr>
              <a:t> </a:t>
            </a:r>
            <a:r>
              <a:rPr lang="de-DE" sz="2800" cap="none" dirty="0" err="1">
                <a:solidFill>
                  <a:schemeClr val="tx1"/>
                </a:solidFill>
              </a:rPr>
              <a:t>with</a:t>
            </a:r>
            <a:r>
              <a:rPr lang="de-DE" sz="2800" cap="none" dirty="0">
                <a:solidFill>
                  <a:schemeClr val="tx1"/>
                </a:solidFill>
              </a:rPr>
              <a:t> </a:t>
            </a:r>
            <a:r>
              <a:rPr lang="de-DE" sz="2800" cap="none" dirty="0" err="1">
                <a:solidFill>
                  <a:schemeClr val="tx1"/>
                </a:solidFill>
              </a:rPr>
              <a:t>basic</a:t>
            </a:r>
            <a:r>
              <a:rPr lang="de-DE" sz="2800" cap="none" dirty="0">
                <a:solidFill>
                  <a:schemeClr val="tx1"/>
                </a:solidFill>
              </a:rPr>
              <a:t> </a:t>
            </a:r>
            <a:r>
              <a:rPr lang="de-DE" sz="2800" cap="none" dirty="0" err="1">
                <a:solidFill>
                  <a:schemeClr val="tx1"/>
                </a:solidFill>
              </a:rPr>
              <a:t>component</a:t>
            </a:r>
            <a:r>
              <a:rPr lang="de-DE" sz="2800" cap="none" dirty="0">
                <a:solidFill>
                  <a:schemeClr val="tx1"/>
                </a:solidFill>
              </a:rPr>
              <a:t> Command Squad (</a:t>
            </a:r>
            <a:r>
              <a:rPr lang="de-DE" sz="2800" cap="none" dirty="0" err="1">
                <a:solidFill>
                  <a:schemeClr val="tx1"/>
                </a:solidFill>
              </a:rPr>
              <a:t>ZTr</a:t>
            </a:r>
            <a:r>
              <a:rPr lang="de-DE" sz="2800" cap="none" dirty="0">
                <a:solidFill>
                  <a:schemeClr val="tx1"/>
                </a:solidFill>
              </a:rPr>
              <a:t> TZ) + Rescue Group (</a:t>
            </a:r>
            <a:r>
              <a:rPr lang="de-DE" sz="2800" cap="none" dirty="0" err="1">
                <a:solidFill>
                  <a:schemeClr val="tx1"/>
                </a:solidFill>
              </a:rPr>
              <a:t>BGr</a:t>
            </a:r>
            <a:r>
              <a:rPr lang="de-DE" sz="2800" cap="none" dirty="0">
                <a:solidFill>
                  <a:schemeClr val="tx1"/>
                </a:solidFill>
              </a:rPr>
              <a:t>)</a:t>
            </a:r>
          </a:p>
          <a:p>
            <a:pPr marL="914400" lvl="2" indent="-457200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de-DE" sz="2800" b="0" i="1" cap="none" dirty="0">
                <a:solidFill>
                  <a:schemeClr val="tx1"/>
                </a:solidFill>
              </a:rPr>
              <a:t>Other </a:t>
            </a:r>
            <a:r>
              <a:rPr lang="de-DE" sz="2800" b="0" i="1" cap="none" dirty="0" err="1">
                <a:solidFill>
                  <a:schemeClr val="tx1"/>
                </a:solidFill>
              </a:rPr>
              <a:t>technical</a:t>
            </a:r>
            <a:r>
              <a:rPr lang="de-DE" sz="2800" b="0" i="1" cap="none" dirty="0">
                <a:solidFill>
                  <a:schemeClr val="tx1"/>
                </a:solidFill>
              </a:rPr>
              <a:t> </a:t>
            </a:r>
            <a:r>
              <a:rPr lang="de-DE" sz="2800" b="0" i="1" cap="none" dirty="0" err="1">
                <a:solidFill>
                  <a:schemeClr val="tx1"/>
                </a:solidFill>
              </a:rPr>
              <a:t>units</a:t>
            </a:r>
            <a:r>
              <a:rPr lang="de-DE" sz="2800" b="0" i="1" cap="none" dirty="0">
                <a:solidFill>
                  <a:schemeClr val="tx1"/>
                </a:solidFill>
              </a:rPr>
              <a:t> possible: </a:t>
            </a:r>
            <a:r>
              <a:rPr lang="de-DE" sz="2800" b="0" cap="none" dirty="0">
                <a:solidFill>
                  <a:schemeClr val="tx1"/>
                </a:solidFill>
              </a:rPr>
              <a:t>Bridge Building, </a:t>
            </a:r>
            <a:r>
              <a:rPr lang="de-DE" sz="2800" b="0" cap="none" dirty="0" err="1">
                <a:solidFill>
                  <a:schemeClr val="tx1"/>
                </a:solidFill>
              </a:rPr>
              <a:t>Electricity</a:t>
            </a:r>
            <a:r>
              <a:rPr lang="de-DE" sz="2800" b="0" cap="none" dirty="0">
                <a:solidFill>
                  <a:schemeClr val="tx1"/>
                </a:solidFill>
              </a:rPr>
              <a:t> Supply, Infrastructure, Emergency Supply and Maintenance, Search and Rescue, Oil Hazards, </a:t>
            </a:r>
            <a:r>
              <a:rPr lang="de-DE" sz="2800" b="0" cap="none" dirty="0" err="1">
                <a:solidFill>
                  <a:schemeClr val="tx1"/>
                </a:solidFill>
              </a:rPr>
              <a:t>Debris</a:t>
            </a:r>
            <a:r>
              <a:rPr lang="de-DE" sz="2800" b="0" cap="none" dirty="0">
                <a:solidFill>
                  <a:schemeClr val="tx1"/>
                </a:solidFill>
              </a:rPr>
              <a:t> Clearing, Demolition &amp; </a:t>
            </a:r>
            <a:r>
              <a:rPr lang="de-DE" sz="2800" b="0" cap="none" dirty="0" err="1">
                <a:solidFill>
                  <a:schemeClr val="tx1"/>
                </a:solidFill>
              </a:rPr>
              <a:t>Blastink</a:t>
            </a:r>
            <a:r>
              <a:rPr lang="de-DE" sz="2800" b="0" cap="none" dirty="0">
                <a:solidFill>
                  <a:schemeClr val="tx1"/>
                </a:solidFill>
              </a:rPr>
              <a:t>, </a:t>
            </a:r>
            <a:r>
              <a:rPr lang="de-DE" sz="2800" b="0" cap="none" dirty="0" err="1">
                <a:solidFill>
                  <a:schemeClr val="tx1"/>
                </a:solidFill>
              </a:rPr>
              <a:t>Drinking</a:t>
            </a:r>
            <a:r>
              <a:rPr lang="de-DE" sz="2800" b="0" cap="none" dirty="0">
                <a:solidFill>
                  <a:schemeClr val="tx1"/>
                </a:solidFill>
              </a:rPr>
              <a:t> </a:t>
            </a:r>
            <a:r>
              <a:rPr lang="de-DE" sz="2800" b="0" cap="none" dirty="0" err="1">
                <a:solidFill>
                  <a:schemeClr val="tx1"/>
                </a:solidFill>
              </a:rPr>
              <a:t>Water</a:t>
            </a:r>
            <a:r>
              <a:rPr lang="de-DE" sz="2800" b="0" cap="none" dirty="0">
                <a:solidFill>
                  <a:schemeClr val="tx1"/>
                </a:solidFill>
              </a:rPr>
              <a:t>, </a:t>
            </a:r>
            <a:r>
              <a:rPr lang="de-DE" sz="2800" b="0" cap="none" dirty="0" err="1">
                <a:solidFill>
                  <a:schemeClr val="tx1"/>
                </a:solidFill>
              </a:rPr>
              <a:t>Water</a:t>
            </a:r>
            <a:r>
              <a:rPr lang="de-DE" sz="2800" b="0" cap="none" dirty="0">
                <a:solidFill>
                  <a:schemeClr val="tx1"/>
                </a:solidFill>
              </a:rPr>
              <a:t> Hazards, </a:t>
            </a:r>
            <a:r>
              <a:rPr lang="de-DE" sz="2800" b="0" cap="none" dirty="0" err="1">
                <a:solidFill>
                  <a:schemeClr val="tx1"/>
                </a:solidFill>
              </a:rPr>
              <a:t>Water</a:t>
            </a:r>
            <a:r>
              <a:rPr lang="de-DE" sz="2800" b="0" cap="none" dirty="0">
                <a:solidFill>
                  <a:schemeClr val="tx1"/>
                </a:solidFill>
              </a:rPr>
              <a:t> Damage &amp; </a:t>
            </a:r>
            <a:r>
              <a:rPr lang="de-DE" sz="2800" b="0" cap="none" dirty="0" err="1">
                <a:solidFill>
                  <a:schemeClr val="tx1"/>
                </a:solidFill>
              </a:rPr>
              <a:t>Pumping</a:t>
            </a:r>
            <a:endParaRPr lang="de-DE" sz="2800" b="0" cap="none" dirty="0">
              <a:solidFill>
                <a:schemeClr val="tx1"/>
              </a:solidFill>
            </a:endParaRPr>
          </a:p>
          <a:p>
            <a:pPr marL="914400" lvl="2" indent="-457200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de-DE" sz="2800" b="0" i="1" cap="none" dirty="0" err="1">
                <a:solidFill>
                  <a:schemeClr val="tx1"/>
                </a:solidFill>
              </a:rPr>
              <a:t>Occasionally</a:t>
            </a:r>
            <a:r>
              <a:rPr lang="de-DE" sz="2800" b="0" i="1" cap="none" dirty="0">
                <a:solidFill>
                  <a:schemeClr val="tx1"/>
                </a:solidFill>
              </a:rPr>
              <a:t> </a:t>
            </a:r>
            <a:r>
              <a:rPr lang="de-DE" sz="2800" b="0" i="1" cap="none" dirty="0" err="1">
                <a:solidFill>
                  <a:schemeClr val="tx1"/>
                </a:solidFill>
              </a:rPr>
              <a:t>technical</a:t>
            </a:r>
            <a:r>
              <a:rPr lang="de-DE" sz="2800" b="0" i="1" cap="none" dirty="0">
                <a:solidFill>
                  <a:schemeClr val="tx1"/>
                </a:solidFill>
              </a:rPr>
              <a:t> </a:t>
            </a:r>
            <a:r>
              <a:rPr lang="de-DE" sz="2800" b="0" i="1" cap="none" dirty="0" err="1">
                <a:solidFill>
                  <a:schemeClr val="tx1"/>
                </a:solidFill>
              </a:rPr>
              <a:t>squads</a:t>
            </a:r>
            <a:r>
              <a:rPr lang="de-DE" sz="2800" b="0" i="1" cap="none" dirty="0">
                <a:solidFill>
                  <a:schemeClr val="tx1"/>
                </a:solidFill>
              </a:rPr>
              <a:t>: </a:t>
            </a:r>
            <a:r>
              <a:rPr lang="de-DE" sz="2800" b="0" cap="none" dirty="0">
                <a:solidFill>
                  <a:schemeClr val="tx1"/>
                </a:solidFill>
              </a:rPr>
              <a:t>Work Site Security, Mobile Flood Gauge, </a:t>
            </a:r>
            <a:r>
              <a:rPr lang="de-DE" sz="2800" b="0" cap="none" dirty="0" err="1">
                <a:solidFill>
                  <a:schemeClr val="tx1"/>
                </a:solidFill>
              </a:rPr>
              <a:t>Unmanned</a:t>
            </a:r>
            <a:r>
              <a:rPr lang="de-DE" sz="2800" b="0" cap="none" dirty="0">
                <a:solidFill>
                  <a:schemeClr val="tx1"/>
                </a:solidFill>
              </a:rPr>
              <a:t> Aerial </a:t>
            </a:r>
            <a:r>
              <a:rPr lang="de-DE" sz="2800" b="0" cap="none" dirty="0" err="1">
                <a:solidFill>
                  <a:schemeClr val="tx1"/>
                </a:solidFill>
              </a:rPr>
              <a:t>Vehicles</a:t>
            </a:r>
            <a:endParaRPr lang="de-DE" sz="2800" b="0" cap="none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Command and </a:t>
            </a:r>
            <a:r>
              <a:rPr lang="de-DE" b="1" dirty="0" err="1"/>
              <a:t>communication</a:t>
            </a:r>
            <a:r>
              <a:rPr lang="de-DE" b="1" dirty="0"/>
              <a:t> </a:t>
            </a:r>
            <a:r>
              <a:rPr lang="de-DE" b="1" dirty="0" err="1"/>
              <a:t>platoon</a:t>
            </a:r>
            <a:r>
              <a:rPr lang="de-DE" b="1" dirty="0"/>
              <a:t> (FZ-FK), 66x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/>
              <a:t>Logistics</a:t>
            </a:r>
            <a:r>
              <a:rPr lang="de-DE" b="1" dirty="0"/>
              <a:t> </a:t>
            </a:r>
            <a:r>
              <a:rPr lang="de-DE" b="1" dirty="0" err="1"/>
              <a:t>platoon</a:t>
            </a:r>
            <a:r>
              <a:rPr lang="de-DE" b="1" dirty="0"/>
              <a:t> (FZ-Log), 66x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Overseas rapid </a:t>
            </a:r>
            <a:r>
              <a:rPr lang="de-DE" b="1" dirty="0" err="1"/>
              <a:t>deployment</a:t>
            </a:r>
            <a:r>
              <a:rPr lang="de-DE" b="1" dirty="0"/>
              <a:t> </a:t>
            </a:r>
            <a:r>
              <a:rPr lang="de-DE" b="1" dirty="0" err="1"/>
              <a:t>units</a:t>
            </a:r>
            <a:r>
              <a:rPr lang="de-DE" b="1" dirty="0"/>
              <a:t> (SEEBA, SEEWA)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0414A20-21E7-5B40-85F0-99189F03EE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32560" y="5270083"/>
            <a:ext cx="6480719" cy="5692373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4C6DD56-15E0-3142-8C52-3A99545A70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666218" y="5561857"/>
            <a:ext cx="5115273" cy="805140"/>
          </a:xfrm>
        </p:spPr>
        <p:txBody>
          <a:bodyPr/>
          <a:lstStyle/>
          <a:p>
            <a:r>
              <a:rPr lang="de-DE" dirty="0"/>
              <a:t>„Rolling </a:t>
            </a:r>
            <a:r>
              <a:rPr lang="de-DE" dirty="0" err="1"/>
              <a:t>toolbox</a:t>
            </a:r>
            <a:r>
              <a:rPr lang="de-DE" dirty="0"/>
              <a:t>“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Equipment </a:t>
            </a:r>
            <a:r>
              <a:rPr lang="de-DE" dirty="0" err="1"/>
              <a:t>vehicle</a:t>
            </a:r>
            <a:r>
              <a:rPr lang="de-DE" dirty="0"/>
              <a:t> (GKW)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E3FD04B-1F47-F547-B811-7ED5F308F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 Federal Agency </a:t>
            </a:r>
            <a:r>
              <a:rPr lang="de-DE" dirty="0" err="1"/>
              <a:t>for</a:t>
            </a:r>
            <a:r>
              <a:rPr lang="de-DE" dirty="0"/>
              <a:t> Technical Relief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584" y="6577295"/>
            <a:ext cx="6061460" cy="359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70810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9BA11B1-30C0-C246-B56A-BEDEDB30B5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76" y="1169368"/>
            <a:ext cx="4753000" cy="3779281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0414A20-21E7-5B40-85F0-99189F03EE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88545" y="5270083"/>
            <a:ext cx="6065144" cy="5044302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E3FD04B-1F47-F547-B811-7ED5F308F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thw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576" y="5561856"/>
            <a:ext cx="5462166" cy="449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23">
            <a:extLst>
              <a:ext uri="{FF2B5EF4-FFF2-40B4-BE49-F238E27FC236}">
                <a16:creationId xmlns:a16="http://schemas.microsoft.com/office/drawing/2014/main" id="{39B5829B-FA4F-1F44-8C1B-567315A4FB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7144" y="3871335"/>
            <a:ext cx="12601400" cy="1228028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thw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5C4D42E2-4DF0-D943-87E8-8166384F2A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144" y="5336482"/>
            <a:ext cx="10009187" cy="729430"/>
          </a:xfrm>
        </p:spPr>
        <p:txBody>
          <a:bodyPr/>
          <a:lstStyle/>
          <a:p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28" name="Textplatzhalter 28">
            <a:extLst>
              <a:ext uri="{FF2B5EF4-FFF2-40B4-BE49-F238E27FC236}">
                <a16:creationId xmlns:a16="http://schemas.microsoft.com/office/drawing/2014/main" id="{B75DB80B-426C-F344-B62A-E4F342262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7144" y="6366996"/>
            <a:ext cx="12601400" cy="581050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Management </a:t>
            </a:r>
            <a:r>
              <a:rPr lang="de-DE" dirty="0"/>
              <a:t>(Bonn)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Department A1 „Training Design/Development“ </a:t>
            </a:r>
            <a:r>
              <a:rPr lang="de-DE" dirty="0"/>
              <a:t>(Bonn)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Department A2 „Training Support“ </a:t>
            </a:r>
            <a:r>
              <a:rPr lang="de-DE" dirty="0"/>
              <a:t>(Bonn)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Training Center Hoya </a:t>
            </a:r>
            <a:r>
              <a:rPr lang="de-DE" dirty="0"/>
              <a:t>(Lower </a:t>
            </a:r>
            <a:r>
              <a:rPr lang="de-DE" dirty="0" err="1"/>
              <a:t>Saxony</a:t>
            </a:r>
            <a:r>
              <a:rPr lang="de-DE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Training Center Neuhausen a. d. F. </a:t>
            </a:r>
            <a:r>
              <a:rPr lang="de-DE" dirty="0"/>
              <a:t>(Baden-Württemberg)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Training Center Brandenburg/Havel </a:t>
            </a:r>
            <a:r>
              <a:rPr lang="de-DE" dirty="0"/>
              <a:t>(Brandenburg)</a:t>
            </a:r>
          </a:p>
        </p:txBody>
      </p:sp>
    </p:spTree>
    <p:extLst>
      <p:ext uri="{BB962C8B-B14F-4D97-AF65-F5344CB8AC3E}">
        <p14:creationId xmlns:p14="http://schemas.microsoft.com/office/powerpoint/2010/main" val="2915268985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DD2410F-5115-CF45-B6C3-3F6F416883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9712" y="2607399"/>
            <a:ext cx="14070040" cy="2491964"/>
          </a:xfrm>
        </p:spPr>
        <p:txBody>
          <a:bodyPr/>
          <a:lstStyle/>
          <a:p>
            <a:r>
              <a:rPr lang="de-DE" b="1" dirty="0"/>
              <a:t>Training Center </a:t>
            </a:r>
          </a:p>
          <a:p>
            <a:r>
              <a:rPr lang="de-DE" dirty="0"/>
              <a:t>Neuhausen a. d. f.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F91BDC0-E737-634F-9259-1D34AAB48F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15736" y="5336482"/>
            <a:ext cx="10009187" cy="729430"/>
          </a:xfrm>
        </p:spPr>
        <p:txBody>
          <a:bodyPr/>
          <a:lstStyle/>
          <a:p>
            <a:r>
              <a:rPr lang="de-DE" dirty="0"/>
              <a:t>Outline: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05B25FB-3FE2-0948-98CC-A17929B351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5736" y="5993904"/>
            <a:ext cx="13905178" cy="76482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1995 </a:t>
            </a:r>
            <a:r>
              <a:rPr lang="de-DE" sz="3200" dirty="0" err="1"/>
              <a:t>transfer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„Baden Württemberg State </a:t>
            </a:r>
            <a:r>
              <a:rPr lang="de-DE" sz="3200" dirty="0" err="1"/>
              <a:t>Disaster</a:t>
            </a:r>
            <a:r>
              <a:rPr lang="de-DE" sz="3200" dirty="0"/>
              <a:t> Management School“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THW – Name </a:t>
            </a:r>
            <a:r>
              <a:rPr lang="de-DE" sz="3200" dirty="0" err="1"/>
              <a:t>change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THW Federal School Neuhausen a. d. F.</a:t>
            </a:r>
            <a:endParaRPr lang="de-DE" sz="1400" dirty="0"/>
          </a:p>
          <a:p>
            <a:r>
              <a:rPr lang="de-DE" sz="3200" b="1" dirty="0"/>
              <a:t>Today: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Training </a:t>
            </a:r>
            <a:r>
              <a:rPr lang="de-DE" sz="3200" dirty="0" err="1"/>
              <a:t>group</a:t>
            </a:r>
            <a:r>
              <a:rPr lang="de-DE" sz="3200" dirty="0"/>
              <a:t> Command/Leadership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Training </a:t>
            </a:r>
            <a:r>
              <a:rPr lang="de-DE" sz="3200" dirty="0" err="1"/>
              <a:t>group</a:t>
            </a:r>
            <a:r>
              <a:rPr lang="de-DE" sz="3200" dirty="0"/>
              <a:t> </a:t>
            </a:r>
            <a:r>
              <a:rPr lang="de-DE" sz="3200" dirty="0" err="1"/>
              <a:t>Specialists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Training </a:t>
            </a:r>
            <a:r>
              <a:rPr lang="de-DE" sz="3200" dirty="0" err="1"/>
              <a:t>group</a:t>
            </a:r>
            <a:r>
              <a:rPr lang="de-DE" sz="3200" dirty="0"/>
              <a:t> Overseas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Seat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„EU/UN Training and Support Center“</a:t>
            </a:r>
          </a:p>
          <a:p>
            <a:endParaRPr lang="de-DE" sz="1400" dirty="0"/>
          </a:p>
          <a:p>
            <a:r>
              <a:rPr lang="de-DE" sz="3200" b="1" dirty="0" err="1"/>
              <a:t>Statistics</a:t>
            </a:r>
            <a:r>
              <a:rPr lang="de-DE" sz="3200" b="1" dirty="0"/>
              <a:t> 2019: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255 Trainings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around</a:t>
            </a:r>
            <a:r>
              <a:rPr lang="de-DE" sz="3200" dirty="0"/>
              <a:t> 4,400 </a:t>
            </a:r>
            <a:r>
              <a:rPr lang="de-DE" sz="3200" dirty="0" err="1"/>
              <a:t>participants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140 </a:t>
            </a:r>
            <a:r>
              <a:rPr lang="de-DE" sz="3200" dirty="0" err="1"/>
              <a:t>special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around</a:t>
            </a:r>
            <a:r>
              <a:rPr lang="de-DE" sz="3200" dirty="0"/>
              <a:t> 1,600 </a:t>
            </a:r>
            <a:r>
              <a:rPr lang="de-DE" sz="3200" dirty="0" err="1"/>
              <a:t>participants</a:t>
            </a:r>
            <a:endParaRPr lang="de-DE" sz="3200" dirty="0"/>
          </a:p>
          <a:p>
            <a:endParaRPr lang="de-DE" sz="3200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982D75C-B09D-0F4E-B093-DB81D982C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The Federal Agency </a:t>
            </a:r>
            <a:r>
              <a:rPr lang="de-DE" dirty="0" err="1"/>
              <a:t>for</a:t>
            </a:r>
            <a:r>
              <a:rPr lang="de-DE" dirty="0"/>
              <a:t> Technical Relief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352" y="1858552"/>
            <a:ext cx="5647920" cy="19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3101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693A0"/>
        </a:solidFill>
        <a:ln w="3175" cap="flat">
          <a:noFill/>
          <a:miter lim="400000"/>
        </a:ln>
        <a:effectLst/>
      </a:spPr>
      <a:bodyPr rot="0" spcFirstLastPara="1" vertOverflow="overflow" horzOverflow="overflow" vert="horz" wrap="square" lIns="69979" tIns="69979" rIns="69979" bIns="69979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69979" tIns="69979" rIns="69979" bIns="69979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793</Words>
  <Application>Microsoft Macintosh PowerPoint</Application>
  <PresentationFormat>ユーザー設定</PresentationFormat>
  <Paragraphs>160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BundesSans</vt:lpstr>
      <vt:lpstr>Arial</vt:lpstr>
      <vt:lpstr>Calibri</vt:lpstr>
      <vt:lpstr>Courier New</vt:lpstr>
      <vt:lpstr>Helvetica Neue</vt:lpstr>
      <vt:lpstr>Wingdings</vt:lpstr>
      <vt:lpstr>Benutzerdefiniertes Design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Timmerman, Philip</dc:creator>
  <cp:lastModifiedBy>砂田 向壱</cp:lastModifiedBy>
  <cp:revision>147</cp:revision>
  <cp:lastPrinted>2021-11-25T07:14:40Z</cp:lastPrinted>
  <dcterms:created xsi:type="dcterms:W3CDTF">2020-02-10T15:29:34Z</dcterms:created>
  <dcterms:modified xsi:type="dcterms:W3CDTF">2022-10-20T08:20:25Z</dcterms:modified>
</cp:coreProperties>
</file>