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0.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Lst>
  <p:notesMasterIdLst>
    <p:notesMasterId r:id="rId16"/>
  </p:notesMasterIdLst>
  <p:sldIdLst>
    <p:sldId id="490" r:id="rId2"/>
    <p:sldId id="485" r:id="rId3"/>
    <p:sldId id="472" r:id="rId4"/>
    <p:sldId id="474" r:id="rId5"/>
    <p:sldId id="475" r:id="rId6"/>
    <p:sldId id="479" r:id="rId7"/>
    <p:sldId id="450" r:id="rId8"/>
    <p:sldId id="481" r:id="rId9"/>
    <p:sldId id="489" r:id="rId10"/>
    <p:sldId id="491" r:id="rId11"/>
    <p:sldId id="482" r:id="rId12"/>
    <p:sldId id="493" r:id="rId13"/>
    <p:sldId id="484" r:id="rId14"/>
    <p:sldId id="492" r:id="rId15"/>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4724" autoAdjust="0"/>
  </p:normalViewPr>
  <p:slideViewPr>
    <p:cSldViewPr snapToGrid="0" showGuides="1">
      <p:cViewPr>
        <p:scale>
          <a:sx n="61" d="100"/>
          <a:sy n="61" d="100"/>
        </p:scale>
        <p:origin x="-1626" y="-180"/>
      </p:cViewPr>
      <p:guideLst>
        <p:guide orient="horz" pos="2160"/>
        <p:guide pos="2880"/>
      </p:guideLst>
    </p:cSldViewPr>
  </p:slideViewPr>
  <p:notesTextViewPr>
    <p:cViewPr>
      <p:scale>
        <a:sx n="1" d="1"/>
        <a:sy n="1" d="1"/>
      </p:scale>
      <p:origin x="0" y="0"/>
    </p:cViewPr>
  </p:notesTextViewPr>
  <p:sorterViewPr>
    <p:cViewPr>
      <p:scale>
        <a:sx n="100" d="100"/>
        <a:sy n="100" d="100"/>
      </p:scale>
      <p:origin x="0" y="3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D26A773-CC47-4544-9B20-F42E2B6D4B8F}" type="datetimeFigureOut">
              <a:rPr kumimoji="1" lang="ja-JP" altLang="en-US" smtClean="0"/>
              <a:t>2020/3/28</a:t>
            </a:fld>
            <a:endParaRPr kumimoji="1" lang="ja-JP" altLang="en-US" dirty="0"/>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E4B6455-69A2-4532-9EB6-DBA1C386750E}" type="slidenum">
              <a:rPr kumimoji="1" lang="ja-JP" altLang="en-US" smtClean="0"/>
              <a:t>‹#›</a:t>
            </a:fld>
            <a:endParaRPr kumimoji="1" lang="ja-JP" altLang="en-US" dirty="0"/>
          </a:p>
        </p:txBody>
      </p:sp>
    </p:spTree>
    <p:extLst>
      <p:ext uri="{BB962C8B-B14F-4D97-AF65-F5344CB8AC3E}">
        <p14:creationId xmlns:p14="http://schemas.microsoft.com/office/powerpoint/2010/main" val="7685617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5"/>
          </p:nvPr>
        </p:nvSpPr>
        <p:spPr/>
        <p:txBody>
          <a:bodyPr/>
          <a:lstStyle/>
          <a:p>
            <a:fld id="{CE4B6455-69A2-4532-9EB6-DBA1C386750E}" type="slidenum">
              <a:rPr kumimoji="1" lang="ja-JP" altLang="en-US" smtClean="0"/>
              <a:t>1</a:t>
            </a:fld>
            <a:endParaRPr kumimoji="1" lang="ja-JP" altLang="en-US" dirty="0"/>
          </a:p>
        </p:txBody>
      </p:sp>
    </p:spTree>
    <p:extLst>
      <p:ext uri="{BB962C8B-B14F-4D97-AF65-F5344CB8AC3E}">
        <p14:creationId xmlns:p14="http://schemas.microsoft.com/office/powerpoint/2010/main" val="133324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5"/>
          </p:nvPr>
        </p:nvSpPr>
        <p:spPr/>
        <p:txBody>
          <a:bodyPr/>
          <a:lstStyle/>
          <a:p>
            <a:fld id="{CE4B6455-69A2-4532-9EB6-DBA1C386750E}" type="slidenum">
              <a:rPr kumimoji="1" lang="ja-JP" altLang="en-US" smtClean="0"/>
              <a:t>14</a:t>
            </a:fld>
            <a:endParaRPr kumimoji="1" lang="ja-JP" altLang="en-US" dirty="0"/>
          </a:p>
        </p:txBody>
      </p:sp>
    </p:spTree>
    <p:extLst>
      <p:ext uri="{BB962C8B-B14F-4D97-AF65-F5344CB8AC3E}">
        <p14:creationId xmlns:p14="http://schemas.microsoft.com/office/powerpoint/2010/main" val="133324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t>Point is to establish that Japan is surrounded by water from all sides &amp; Japan should make use of this resource </a:t>
            </a:r>
            <a:endParaRPr kumimoji="1" lang="ja-JP" altLang="en-US" dirty="0"/>
          </a:p>
        </p:txBody>
      </p:sp>
      <p:sp>
        <p:nvSpPr>
          <p:cNvPr id="4" name="Slide Number Placeholder 3"/>
          <p:cNvSpPr>
            <a:spLocks noGrp="1"/>
          </p:cNvSpPr>
          <p:nvPr>
            <p:ph type="sldNum" sz="quarter" idx="5"/>
          </p:nvPr>
        </p:nvSpPr>
        <p:spPr/>
        <p:txBody>
          <a:bodyPr/>
          <a:lstStyle/>
          <a:p>
            <a:fld id="{CE4B6455-69A2-4532-9EB6-DBA1C386750E}" type="slidenum">
              <a:rPr kumimoji="1" lang="ja-JP" altLang="en-US" smtClean="0"/>
              <a:t>3</a:t>
            </a:fld>
            <a:endParaRPr kumimoji="1" lang="ja-JP" altLang="en-US" dirty="0"/>
          </a:p>
        </p:txBody>
      </p:sp>
    </p:spTree>
    <p:extLst>
      <p:ext uri="{BB962C8B-B14F-4D97-AF65-F5344CB8AC3E}">
        <p14:creationId xmlns:p14="http://schemas.microsoft.com/office/powerpoint/2010/main" val="3315667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t>Earthquakes, Typhoons &amp; also smaller-scale natural disaster such as flooding, and landslides have continued to hit Japan every year. Traditional approaches to disaster response are not sufficient to face these ongoing challenges. </a:t>
            </a:r>
          </a:p>
          <a:p>
            <a:endParaRPr kumimoji="1" lang="en-US" altLang="ja-JP" dirty="0"/>
          </a:p>
        </p:txBody>
      </p:sp>
      <p:sp>
        <p:nvSpPr>
          <p:cNvPr id="4" name="Slide Number Placeholder 3"/>
          <p:cNvSpPr>
            <a:spLocks noGrp="1"/>
          </p:cNvSpPr>
          <p:nvPr>
            <p:ph type="sldNum" sz="quarter" idx="5"/>
          </p:nvPr>
        </p:nvSpPr>
        <p:spPr/>
        <p:txBody>
          <a:bodyPr/>
          <a:lstStyle/>
          <a:p>
            <a:fld id="{CE4B6455-69A2-4532-9EB6-DBA1C386750E}" type="slidenum">
              <a:rPr kumimoji="1" lang="ja-JP" altLang="en-US" smtClean="0"/>
              <a:t>4</a:t>
            </a:fld>
            <a:endParaRPr kumimoji="1" lang="ja-JP" altLang="en-US" dirty="0"/>
          </a:p>
        </p:txBody>
      </p:sp>
    </p:spTree>
    <p:extLst>
      <p:ext uri="{BB962C8B-B14F-4D97-AF65-F5344CB8AC3E}">
        <p14:creationId xmlns:p14="http://schemas.microsoft.com/office/powerpoint/2010/main" val="3690891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 earthquake and tsunami that struck eastern Japan on March 11,2013 devasted the medical functions of the three northern prefectures in Japan. The destruction and subsequent meltdown of the nuclear power plant in Fukushima Prefecture further compounded the situation restricting access to a large part of the disaster affected area. The current approach to disaster management relies excessively on road networks for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Japan is a maritime island </a:t>
            </a:r>
            <a:endParaRPr kumimoji="1" lang="ja-JP" altLang="en-US" dirty="0"/>
          </a:p>
          <a:p>
            <a:endParaRPr kumimoji="1" lang="ja-JP" altLang="en-US" dirty="0"/>
          </a:p>
        </p:txBody>
      </p:sp>
      <p:sp>
        <p:nvSpPr>
          <p:cNvPr id="4" name="Slide Number Placeholder 3"/>
          <p:cNvSpPr>
            <a:spLocks noGrp="1"/>
          </p:cNvSpPr>
          <p:nvPr>
            <p:ph type="sldNum" sz="quarter" idx="5"/>
          </p:nvPr>
        </p:nvSpPr>
        <p:spPr/>
        <p:txBody>
          <a:bodyPr/>
          <a:lstStyle/>
          <a:p>
            <a:fld id="{CE4B6455-69A2-4532-9EB6-DBA1C386750E}" type="slidenum">
              <a:rPr kumimoji="1" lang="ja-JP" altLang="en-US" smtClean="0"/>
              <a:t>5</a:t>
            </a:fld>
            <a:endParaRPr kumimoji="1" lang="ja-JP" altLang="en-US" dirty="0"/>
          </a:p>
        </p:txBody>
      </p:sp>
    </p:spTree>
    <p:extLst>
      <p:ext uri="{BB962C8B-B14F-4D97-AF65-F5344CB8AC3E}">
        <p14:creationId xmlns:p14="http://schemas.microsoft.com/office/powerpoint/2010/main" val="470940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t>Mobile Hospital International is the only Ngo established in Japan advocating for the construction of a hospital ship capability. Our members include prominent members of Japan's medical &amp; business community. Together we are committed to achieving this goal to benefit Japan and the world.</a:t>
            </a:r>
            <a:endParaRPr kumimoji="1" lang="ja-JP" altLang="en-US" dirty="0"/>
          </a:p>
        </p:txBody>
      </p:sp>
      <p:sp>
        <p:nvSpPr>
          <p:cNvPr id="4" name="Slide Number Placeholder 3"/>
          <p:cNvSpPr>
            <a:spLocks noGrp="1"/>
          </p:cNvSpPr>
          <p:nvPr>
            <p:ph type="sldNum" sz="quarter" idx="5"/>
          </p:nvPr>
        </p:nvSpPr>
        <p:spPr/>
        <p:txBody>
          <a:bodyPr/>
          <a:lstStyle/>
          <a:p>
            <a:fld id="{CE4B6455-69A2-4532-9EB6-DBA1C386750E}" type="slidenum">
              <a:rPr kumimoji="1" lang="ja-JP" altLang="en-US" smtClean="0"/>
              <a:t>6</a:t>
            </a:fld>
            <a:endParaRPr kumimoji="1" lang="ja-JP" altLang="en-US" dirty="0"/>
          </a:p>
        </p:txBody>
      </p:sp>
    </p:spTree>
    <p:extLst>
      <p:ext uri="{BB962C8B-B14F-4D97-AF65-F5344CB8AC3E}">
        <p14:creationId xmlns:p14="http://schemas.microsoft.com/office/powerpoint/2010/main" val="4138058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5"/>
          </p:nvPr>
        </p:nvSpPr>
        <p:spPr/>
        <p:txBody>
          <a:bodyPr/>
          <a:lstStyle/>
          <a:p>
            <a:fld id="{CE4B6455-69A2-4532-9EB6-DBA1C386750E}" type="slidenum">
              <a:rPr kumimoji="1" lang="ja-JP" altLang="en-US" smtClean="0"/>
              <a:t>7</a:t>
            </a:fld>
            <a:endParaRPr kumimoji="1" lang="ja-JP" altLang="en-US" dirty="0"/>
          </a:p>
        </p:txBody>
      </p:sp>
    </p:spTree>
    <p:extLst>
      <p:ext uri="{BB962C8B-B14F-4D97-AF65-F5344CB8AC3E}">
        <p14:creationId xmlns:p14="http://schemas.microsoft.com/office/powerpoint/2010/main" val="712405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5"/>
          </p:nvPr>
        </p:nvSpPr>
        <p:spPr/>
        <p:txBody>
          <a:bodyPr/>
          <a:lstStyle/>
          <a:p>
            <a:fld id="{CE4B6455-69A2-4532-9EB6-DBA1C386750E}" type="slidenum">
              <a:rPr kumimoji="1" lang="ja-JP" altLang="en-US" smtClean="0"/>
              <a:t>8</a:t>
            </a:fld>
            <a:endParaRPr kumimoji="1" lang="ja-JP" altLang="en-US" dirty="0"/>
          </a:p>
        </p:txBody>
      </p:sp>
    </p:spTree>
    <p:extLst>
      <p:ext uri="{BB962C8B-B14F-4D97-AF65-F5344CB8AC3E}">
        <p14:creationId xmlns:p14="http://schemas.microsoft.com/office/powerpoint/2010/main" val="362247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5"/>
          </p:nvPr>
        </p:nvSpPr>
        <p:spPr/>
        <p:txBody>
          <a:bodyPr/>
          <a:lstStyle/>
          <a:p>
            <a:fld id="{CE4B6455-69A2-4532-9EB6-DBA1C386750E}" type="slidenum">
              <a:rPr kumimoji="1" lang="ja-JP" altLang="en-US" smtClean="0"/>
              <a:t>11</a:t>
            </a:fld>
            <a:endParaRPr kumimoji="1" lang="ja-JP" altLang="en-US" dirty="0"/>
          </a:p>
        </p:txBody>
      </p:sp>
    </p:spTree>
    <p:extLst>
      <p:ext uri="{BB962C8B-B14F-4D97-AF65-F5344CB8AC3E}">
        <p14:creationId xmlns:p14="http://schemas.microsoft.com/office/powerpoint/2010/main" val="1730083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5"/>
          </p:nvPr>
        </p:nvSpPr>
        <p:spPr/>
        <p:txBody>
          <a:bodyPr/>
          <a:lstStyle/>
          <a:p>
            <a:fld id="{CE4B6455-69A2-4532-9EB6-DBA1C386750E}" type="slidenum">
              <a:rPr kumimoji="1" lang="ja-JP" altLang="en-US" smtClean="0"/>
              <a:t>13</a:t>
            </a:fld>
            <a:endParaRPr kumimoji="1" lang="ja-JP" altLang="en-US" dirty="0"/>
          </a:p>
        </p:txBody>
      </p:sp>
    </p:spTree>
    <p:extLst>
      <p:ext uri="{BB962C8B-B14F-4D97-AF65-F5344CB8AC3E}">
        <p14:creationId xmlns:p14="http://schemas.microsoft.com/office/powerpoint/2010/main" val="1163882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ltLang="ja-JP"/>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a:t>Click to edit Master subtitle style</a:t>
            </a:r>
            <a:endParaRPr lang="en-US" dirty="0"/>
          </a:p>
        </p:txBody>
      </p:sp>
      <p:sp>
        <p:nvSpPr>
          <p:cNvPr id="4" name="Date Placeholder 3"/>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1381313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ltLang="ja-JP"/>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ja-JP" dirty="0"/>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a:t>Click to edit Master text styles</a:t>
            </a:r>
          </a:p>
        </p:txBody>
      </p:sp>
      <p:sp>
        <p:nvSpPr>
          <p:cNvPr id="5" name="Date Placeholder 4"/>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1351034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ltLang="ja-JP"/>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a:t>Click to edit Master text styles</a:t>
            </a:r>
          </a:p>
        </p:txBody>
      </p:sp>
      <p:sp>
        <p:nvSpPr>
          <p:cNvPr id="5" name="Date Placeholder 4"/>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2389630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ltLang="ja-JP"/>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a:t>Click to edit Master text styles</a:t>
            </a:r>
          </a:p>
        </p:txBody>
      </p:sp>
      <p:sp>
        <p:nvSpPr>
          <p:cNvPr id="5" name="Date Placeholder 4"/>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80363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ltLang="ja-JP"/>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a:t>Click to edit Master text styles</a:t>
            </a:r>
          </a:p>
        </p:txBody>
      </p:sp>
      <p:sp>
        <p:nvSpPr>
          <p:cNvPr id="5" name="Date Placeholder 4"/>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1007195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ltLang="ja-JP"/>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Click to edit Master text styles</a:t>
            </a:r>
          </a:p>
        </p:txBody>
      </p:sp>
      <p:sp>
        <p:nvSpPr>
          <p:cNvPr id="3" name="Date Placeholder 2"/>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1816760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ltLang="ja-JP"/>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ja-JP" dirty="0"/>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ja-JP" dirty="0"/>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ja-JP" dirty="0"/>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Click to edit Master text styles</a:t>
            </a:r>
          </a:p>
        </p:txBody>
      </p:sp>
      <p:sp>
        <p:nvSpPr>
          <p:cNvPr id="3" name="Date Placeholder 2"/>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2916519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2750523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ltLang="ja-JP"/>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2973397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346040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ltLang="ja-JP"/>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a:t>Click to edit Master text styles</a:t>
            </a:r>
          </a:p>
        </p:txBody>
      </p:sp>
      <p:sp>
        <p:nvSpPr>
          <p:cNvPr id="4" name="Date Placeholder 3"/>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1189839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ltLang="ja-JP"/>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5" name="Date Placeholder 4"/>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31976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ltLang="ja-JP"/>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7" name="Date Placeholder 6"/>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2112302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Date Placeholder 2"/>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7154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2730740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ltLang="ja-JP"/>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a:t>Click to edit Master text styles</a:t>
            </a:r>
          </a:p>
        </p:txBody>
      </p:sp>
      <p:sp>
        <p:nvSpPr>
          <p:cNvPr id="5" name="Date Placeholder 4"/>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717948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ltLang="ja-JP"/>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ja-JP" dirty="0"/>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a:t>Click to edit Master text styles</a:t>
            </a:r>
          </a:p>
        </p:txBody>
      </p:sp>
      <p:sp>
        <p:nvSpPr>
          <p:cNvPr id="5" name="Date Placeholder 4"/>
          <p:cNvSpPr>
            <a:spLocks noGrp="1"/>
          </p:cNvSpPr>
          <p:nvPr>
            <p:ph type="dt" sz="half" idx="10"/>
          </p:nvPr>
        </p:nvSpPr>
        <p:spPr/>
        <p:txBody>
          <a:bodyPr/>
          <a:lstStyle/>
          <a:p>
            <a:fld id="{3C7CCF99-62F8-4551-A24D-03148A1C4B98}" type="datetimeFigureOut">
              <a:rPr kumimoji="1" lang="ja-JP" altLang="en-US" smtClean="0"/>
              <a:t>2020/3/28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F778DF4-4106-4780-A006-095A610E0F4B}" type="slidenum">
              <a:rPr kumimoji="1" lang="ja-JP" altLang="en-US" smtClean="0"/>
              <a:t>‹#›</a:t>
            </a:fld>
            <a:endParaRPr kumimoji="1" lang="ja-JP" altLang="en-US" dirty="0"/>
          </a:p>
        </p:txBody>
      </p:sp>
    </p:spTree>
    <p:extLst>
      <p:ext uri="{BB962C8B-B14F-4D97-AF65-F5344CB8AC3E}">
        <p14:creationId xmlns:p14="http://schemas.microsoft.com/office/powerpoint/2010/main" val="4213883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ltLang="ja-JP"/>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1D8BD707-D9CF-40AE-B4C6-C98DA3205C09}" type="datetimeFigureOut">
              <a:rPr lang="en-US" smtClean="0">
                <a:solidFill>
                  <a:prstClr val="black">
                    <a:tint val="75000"/>
                  </a:prstClr>
                </a:solidFill>
              </a:rPr>
              <a:pPr/>
              <a:t>3/28/2020</a:t>
            </a:fld>
            <a:endParaRPr lang="en-US" dirty="0">
              <a:solidFill>
                <a:prstClr val="black">
                  <a:tint val="75000"/>
                </a:prstClr>
              </a:solidFill>
            </a:endParaRPr>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ja-JP" altLang="en-US" dirty="0">
              <a:solidFill>
                <a:prstClr val="black">
                  <a:tint val="75000"/>
                </a:prstClr>
              </a:solidFill>
            </a:endParaRP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6F15528-21DE-4FAA-801E-634DDDAF4B2B}" type="slidenum">
              <a:rPr lang="en-US" altLang="ja-JP"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01396385"/>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Lst>
  <p:txStyles>
    <p:titleStyle>
      <a:lvl1pPr algn="ctr" defTabSz="914400" rtl="0" eaLnBrk="1" latinLnBrk="0" hangingPunct="1">
        <a:lnSpc>
          <a:spcPct val="90000"/>
        </a:lnSpc>
        <a:spcBef>
          <a:spcPct val="0"/>
        </a:spcBef>
        <a:buNone/>
        <a:defRPr kumimoji="1"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kumimoji="1"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kumimoji="1"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kumimoji="1"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obilehospital.org/donate/support/"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mobilehospital.or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mobilehospital.or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www.mobilehospital.org/donate/support/"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www.mobilehospital.or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mobilehospital.or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F8D5C50F-D39D-4085-B8B2-F87996CD95C5}"/>
              </a:ext>
            </a:extLst>
          </p:cNvPr>
          <p:cNvSpPr/>
          <p:nvPr/>
        </p:nvSpPr>
        <p:spPr>
          <a:xfrm>
            <a:off x="643180" y="306597"/>
            <a:ext cx="7997124" cy="62303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extBox 3">
            <a:extLst>
              <a:ext uri="{FF2B5EF4-FFF2-40B4-BE49-F238E27FC236}">
                <a16:creationId xmlns="" xmlns:a16="http://schemas.microsoft.com/office/drawing/2014/main" id="{6FEE4823-C193-4194-A35C-E0C0CBB29A24}"/>
              </a:ext>
            </a:extLst>
          </p:cNvPr>
          <p:cNvSpPr txBox="1"/>
          <p:nvPr/>
        </p:nvSpPr>
        <p:spPr>
          <a:xfrm>
            <a:off x="3105544" y="454450"/>
            <a:ext cx="3432083" cy="769441"/>
          </a:xfrm>
          <a:prstGeom prst="rect">
            <a:avLst/>
          </a:prstGeom>
          <a:noFill/>
        </p:spPr>
        <p:txBody>
          <a:bodyPr wrap="square" rtlCol="0">
            <a:spAutoFit/>
          </a:bodyPr>
          <a:lstStyle/>
          <a:p>
            <a:pPr algn="ctr"/>
            <a:r>
              <a:rPr kumimoji="1" lang="en-US" altLang="ja-JP" sz="4400" b="1" dirty="0">
                <a:solidFill>
                  <a:srgbClr val="0070C0"/>
                </a:solidFill>
                <a:latin typeface="Arial" panose="020B0604020202020204" pitchFamily="34" charset="0"/>
                <a:cs typeface="Arial" panose="020B0604020202020204" pitchFamily="34" charset="0"/>
              </a:rPr>
              <a:t>Donations</a:t>
            </a:r>
            <a:endParaRPr kumimoji="1" lang="ja-JP" altLang="en-US" sz="4400" b="1" dirty="0">
              <a:solidFill>
                <a:srgbClr val="0070C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C4D58C9E-5DA2-47E2-A8E2-89983ABC9DFF}"/>
              </a:ext>
            </a:extLst>
          </p:cNvPr>
          <p:cNvSpPr txBox="1"/>
          <p:nvPr/>
        </p:nvSpPr>
        <p:spPr>
          <a:xfrm>
            <a:off x="1162373" y="1223891"/>
            <a:ext cx="7098224" cy="2308324"/>
          </a:xfrm>
          <a:prstGeom prst="rect">
            <a:avLst/>
          </a:prstGeom>
          <a:noFill/>
        </p:spPr>
        <p:txBody>
          <a:bodyPr wrap="square" rtlCol="0">
            <a:spAutoFit/>
          </a:bodyPr>
          <a:lstStyle/>
          <a:p>
            <a:pPr algn="just"/>
            <a:r>
              <a:rPr kumimoji="1" lang="en-US" altLang="ja-JP" sz="2400" dirty="0" smtClean="0">
                <a:solidFill>
                  <a:schemeClr val="bg1"/>
                </a:solidFill>
                <a:latin typeface="Arial Narrow" panose="020B0606020202030204" pitchFamily="34" charset="0"/>
              </a:rPr>
              <a:t>We are</a:t>
            </a:r>
            <a:r>
              <a:rPr lang="en-US" altLang="ja-JP" sz="2400" dirty="0" smtClean="0">
                <a:solidFill>
                  <a:schemeClr val="bg1"/>
                </a:solidFill>
                <a:latin typeface="Arial Narrow" panose="020B0606020202030204" pitchFamily="34" charset="0"/>
              </a:rPr>
              <a:t> </a:t>
            </a:r>
            <a:r>
              <a:rPr lang="en-US" altLang="ja-JP" sz="2400" dirty="0">
                <a:solidFill>
                  <a:schemeClr val="bg1"/>
                </a:solidFill>
                <a:latin typeface="Arial Narrow" panose="020B0606020202030204" pitchFamily="34" charset="0"/>
              </a:rPr>
              <a:t>Certified as a public interest corporation by the Prime </a:t>
            </a:r>
            <a:r>
              <a:rPr lang="en-US" altLang="ja-JP" sz="2400" dirty="0" smtClean="0">
                <a:solidFill>
                  <a:schemeClr val="bg1"/>
                </a:solidFill>
                <a:latin typeface="Arial Narrow" panose="020B0606020202030204" pitchFamily="34" charset="0"/>
              </a:rPr>
              <a:t>Minister.</a:t>
            </a:r>
            <a:r>
              <a:rPr lang="en-US" altLang="ja-JP" sz="2400" dirty="0">
                <a:solidFill>
                  <a:schemeClr val="bg1"/>
                </a:solidFill>
                <a:latin typeface="Arial Narrow" panose="020B0606020202030204" pitchFamily="34" charset="0"/>
              </a:rPr>
              <a:t> </a:t>
            </a:r>
            <a:r>
              <a:rPr kumimoji="1" lang="en-US" altLang="ja-JP" sz="2400" dirty="0" smtClean="0">
                <a:solidFill>
                  <a:schemeClr val="bg1"/>
                </a:solidFill>
                <a:latin typeface="Arial Narrow" panose="020B0606020202030204" pitchFamily="34" charset="0"/>
              </a:rPr>
              <a:t>Any </a:t>
            </a:r>
            <a:r>
              <a:rPr kumimoji="1" lang="en-US" altLang="ja-JP" sz="2400" dirty="0">
                <a:solidFill>
                  <a:schemeClr val="bg1"/>
                </a:solidFill>
                <a:latin typeface="Arial Narrow" panose="020B0606020202030204" pitchFamily="34" charset="0"/>
              </a:rPr>
              <a:t>donation to Mobile Hospital International qualify for tax deduction under applicable local laws. Please donate with confidence. </a:t>
            </a:r>
            <a:r>
              <a:rPr lang="en-US" altLang="ja-JP" sz="2400" dirty="0">
                <a:solidFill>
                  <a:schemeClr val="bg1"/>
                </a:solidFill>
                <a:latin typeface="Arial Narrow" panose="020B0606020202030204" pitchFamily="34" charset="0"/>
              </a:rPr>
              <a:t>Your contribution is essential in helping us make progress towards this hospital ship program that </a:t>
            </a:r>
            <a:r>
              <a:rPr lang="en-US" altLang="ja-JP" sz="2400" dirty="0" smtClean="0">
                <a:solidFill>
                  <a:schemeClr val="bg1"/>
                </a:solidFill>
                <a:latin typeface="Arial Narrow" panose="020B0606020202030204" pitchFamily="34" charset="0"/>
              </a:rPr>
              <a:t>will provide </a:t>
            </a:r>
            <a:r>
              <a:rPr lang="en-US" altLang="ja-JP" sz="2400" dirty="0">
                <a:solidFill>
                  <a:schemeClr val="bg1"/>
                </a:solidFill>
                <a:latin typeface="Arial Narrow" panose="020B0606020202030204" pitchFamily="34" charset="0"/>
              </a:rPr>
              <a:t>security and humanitarian assistance in Asia.</a:t>
            </a:r>
            <a:endParaRPr kumimoji="1" lang="ja-JP" altLang="en-US" sz="2400" dirty="0">
              <a:solidFill>
                <a:schemeClr val="bg1"/>
              </a:solidFill>
              <a:latin typeface="Arial Narrow" panose="020B0606020202030204" pitchFamily="34" charset="0"/>
            </a:endParaRPr>
          </a:p>
        </p:txBody>
      </p:sp>
      <p:sp>
        <p:nvSpPr>
          <p:cNvPr id="6" name="TextBox 5">
            <a:extLst>
              <a:ext uri="{FF2B5EF4-FFF2-40B4-BE49-F238E27FC236}">
                <a16:creationId xmlns="" xmlns:a16="http://schemas.microsoft.com/office/drawing/2014/main" id="{8BA62AF8-0045-4D94-B89B-D198C538B2AB}"/>
              </a:ext>
            </a:extLst>
          </p:cNvPr>
          <p:cNvSpPr txBox="1"/>
          <p:nvPr/>
        </p:nvSpPr>
        <p:spPr>
          <a:xfrm>
            <a:off x="2780246" y="3670714"/>
            <a:ext cx="3975526" cy="1354217"/>
          </a:xfrm>
          <a:prstGeom prst="rect">
            <a:avLst/>
          </a:prstGeom>
          <a:noFill/>
        </p:spPr>
        <p:txBody>
          <a:bodyPr wrap="square" rtlCol="0">
            <a:spAutoFit/>
          </a:bodyPr>
          <a:lstStyle/>
          <a:p>
            <a:pPr algn="ctr"/>
            <a:r>
              <a:rPr lang="en-US" altLang="ja-JP" b="1" dirty="0">
                <a:solidFill>
                  <a:schemeClr val="bg1"/>
                </a:solidFill>
                <a:latin typeface="Calibri" panose="020F0502020204030204" pitchFamily="34" charset="0"/>
              </a:rPr>
              <a:t>Sumitomo Mitsui Banking Corporation </a:t>
            </a:r>
          </a:p>
          <a:p>
            <a:pPr algn="ctr"/>
            <a:r>
              <a:rPr lang="en-US" altLang="ja-JP" sz="1600" b="1" dirty="0">
                <a:solidFill>
                  <a:schemeClr val="bg1"/>
                </a:solidFill>
                <a:latin typeface="Calibri" panose="020F0502020204030204" pitchFamily="34" charset="0"/>
              </a:rPr>
              <a:t>SWIFT </a:t>
            </a:r>
            <a:r>
              <a:rPr lang="ja-JP" altLang="en-US" sz="1600" b="1" dirty="0">
                <a:solidFill>
                  <a:schemeClr val="bg1"/>
                </a:solidFill>
                <a:latin typeface="Calibri" panose="020F0502020204030204" pitchFamily="34" charset="0"/>
              </a:rPr>
              <a:t>： </a:t>
            </a:r>
            <a:r>
              <a:rPr lang="en-US" altLang="ja-JP" sz="1600" b="1" dirty="0">
                <a:solidFill>
                  <a:schemeClr val="bg1"/>
                </a:solidFill>
                <a:latin typeface="Calibri" panose="020F0502020204030204" pitchFamily="34" charset="0"/>
              </a:rPr>
              <a:t>SMBC JP JT</a:t>
            </a:r>
          </a:p>
          <a:p>
            <a:pPr algn="ctr"/>
            <a:r>
              <a:rPr lang="en-US" altLang="ja-JP" sz="1600" b="1" dirty="0">
                <a:solidFill>
                  <a:schemeClr val="bg1"/>
                </a:solidFill>
                <a:latin typeface="Calibri" panose="020F0502020204030204" pitchFamily="34" charset="0"/>
              </a:rPr>
              <a:t>Hibiya Branch/branch code: 632</a:t>
            </a:r>
          </a:p>
          <a:p>
            <a:pPr algn="ctr"/>
            <a:r>
              <a:rPr lang="en-US" altLang="ja-JP" sz="1600" b="1" dirty="0">
                <a:solidFill>
                  <a:schemeClr val="bg1"/>
                </a:solidFill>
                <a:latin typeface="Calibri" panose="020F0502020204030204" pitchFamily="34" charset="0"/>
              </a:rPr>
              <a:t>Phone:+81-3-3591-8431</a:t>
            </a:r>
          </a:p>
          <a:p>
            <a:pPr algn="ctr"/>
            <a:r>
              <a:rPr kumimoji="1" lang="en-US" altLang="ja-JP" sz="1600" b="1" dirty="0">
                <a:solidFill>
                  <a:schemeClr val="bg1"/>
                </a:solidFill>
                <a:latin typeface="Calibri" panose="020F0502020204030204" pitchFamily="34" charset="0"/>
              </a:rPr>
              <a:t>Account Number: 8635434</a:t>
            </a:r>
          </a:p>
        </p:txBody>
      </p:sp>
      <p:sp>
        <p:nvSpPr>
          <p:cNvPr id="7" name="TextBox 6">
            <a:extLst>
              <a:ext uri="{FF2B5EF4-FFF2-40B4-BE49-F238E27FC236}">
                <a16:creationId xmlns="" xmlns:a16="http://schemas.microsoft.com/office/drawing/2014/main" id="{B8FEF57B-CCDD-494A-BC11-E8A4C75FB9F3}"/>
              </a:ext>
            </a:extLst>
          </p:cNvPr>
          <p:cNvSpPr txBox="1"/>
          <p:nvPr/>
        </p:nvSpPr>
        <p:spPr>
          <a:xfrm>
            <a:off x="2572719" y="4994153"/>
            <a:ext cx="4788975" cy="369332"/>
          </a:xfrm>
          <a:prstGeom prst="rect">
            <a:avLst/>
          </a:prstGeom>
          <a:noFill/>
        </p:spPr>
        <p:txBody>
          <a:bodyPr wrap="square" rtlCol="0">
            <a:spAutoFit/>
          </a:bodyPr>
          <a:lstStyle/>
          <a:p>
            <a:pPr algn="ctr"/>
            <a:r>
              <a:rPr lang="en-US" altLang="ja-JP" dirty="0">
                <a:solidFill>
                  <a:schemeClr val="tx2">
                    <a:lumMod val="50000"/>
                  </a:schemeClr>
                </a:solidFill>
                <a:latin typeface="Calibri" panose="020F0502020204030204" pitchFamily="34" charset="0"/>
                <a:hlinkClick r:id="rId3">
                  <a:extLst>
                    <a:ext uri="{A12FA001-AC4F-418D-AE19-62706E023703}">
                      <ahyp:hlinkClr xmlns="" xmlns:ahyp="http://schemas.microsoft.com/office/drawing/2018/hyperlinkcolor" val="tx"/>
                    </a:ext>
                  </a:extLst>
                </a:hlinkClick>
              </a:rPr>
              <a:t>http://www.mobilehospital.org/donate/support</a:t>
            </a:r>
            <a:r>
              <a:rPr lang="en-US" altLang="ja-JP" sz="1400" dirty="0">
                <a:solidFill>
                  <a:schemeClr val="tx2">
                    <a:lumMod val="50000"/>
                  </a:schemeClr>
                </a:solidFill>
                <a:latin typeface="Calibri" panose="020F0502020204030204" pitchFamily="34" charset="0"/>
                <a:hlinkClick r:id="rId3">
                  <a:extLst>
                    <a:ext uri="{A12FA001-AC4F-418D-AE19-62706E023703}">
                      <ahyp:hlinkClr xmlns="" xmlns:ahyp="http://schemas.microsoft.com/office/drawing/2018/hyperlinkcolor" val="tx"/>
                    </a:ext>
                  </a:extLst>
                </a:hlinkClick>
              </a:rPr>
              <a:t>/</a:t>
            </a:r>
            <a:endParaRPr kumimoji="1" lang="en-US" altLang="ja-JP" sz="1400" b="1" dirty="0">
              <a:solidFill>
                <a:schemeClr val="tx2">
                  <a:lumMod val="50000"/>
                </a:schemeClr>
              </a:solidFill>
              <a:latin typeface="Calibri" panose="020F0502020204030204" pitchFamily="34" charset="0"/>
            </a:endParaRPr>
          </a:p>
        </p:txBody>
      </p:sp>
      <p:pic>
        <p:nvPicPr>
          <p:cNvPr id="1026" name="Picture 2">
            <a:extLst>
              <a:ext uri="{FF2B5EF4-FFF2-40B4-BE49-F238E27FC236}">
                <a16:creationId xmlns="" xmlns:a16="http://schemas.microsoft.com/office/drawing/2014/main" id="{07DC9A1D-63F8-4DAA-8142-EF6641AF6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3689" y="5398507"/>
            <a:ext cx="2636106" cy="909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825748"/>
      </p:ext>
    </p:extLst>
  </p:cSld>
  <p:clrMapOvr>
    <a:masterClrMapping/>
  </p:clrMapOvr>
  <mc:AlternateContent xmlns:mc="http://schemas.openxmlformats.org/markup-compatibility/2006">
    <mc:Choice xmlns:p14="http://schemas.microsoft.com/office/powerpoint/2010/main" Requires="p14">
      <p:transition spd="slow" p14:dur="2000" advTm="1559"/>
    </mc:Choice>
    <mc:Fallback>
      <p:transition spd="slow" advTm="155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esktop\Ankita material\スライド1.JPG">
            <a:extLst>
              <a:ext uri="{FF2B5EF4-FFF2-40B4-BE49-F238E27FC236}">
                <a16:creationId xmlns:a16="http://schemas.microsoft.com/office/drawing/2014/main" xmlns="" id="{CA155BA2-C31A-4AC1-8D7E-5E76F1955C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6486"/>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EC5CA807-1C94-4C65-B25A-BCD693BF3A32}"/>
              </a:ext>
            </a:extLst>
          </p:cNvPr>
          <p:cNvSpPr/>
          <p:nvPr/>
        </p:nvSpPr>
        <p:spPr>
          <a:xfrm>
            <a:off x="2150076" y="238897"/>
            <a:ext cx="5058032" cy="881449"/>
          </a:xfrm>
          <a:prstGeom prst="rect">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Let’s </a:t>
            </a:r>
            <a:r>
              <a:rPr lang="en-US" altLang="ja-JP" dirty="0"/>
              <a:t>promote the </a:t>
            </a:r>
            <a:r>
              <a:rPr kumimoji="1" lang="en-US" altLang="ja-JP" dirty="0"/>
              <a:t>legislation on development of a medical provision system utilizing ships in the event of disaster</a:t>
            </a:r>
            <a:endParaRPr kumimoji="1" lang="ja-JP" altLang="en-US" dirty="0"/>
          </a:p>
        </p:txBody>
      </p:sp>
      <p:sp>
        <p:nvSpPr>
          <p:cNvPr id="4" name="Rectangle 3">
            <a:extLst>
              <a:ext uri="{FF2B5EF4-FFF2-40B4-BE49-F238E27FC236}">
                <a16:creationId xmlns:a16="http://schemas.microsoft.com/office/drawing/2014/main" xmlns="" id="{6EBF5194-0408-41E1-B2F6-A670732B8117}"/>
              </a:ext>
            </a:extLst>
          </p:cNvPr>
          <p:cNvSpPr/>
          <p:nvPr/>
        </p:nvSpPr>
        <p:spPr>
          <a:xfrm>
            <a:off x="731108" y="6240162"/>
            <a:ext cx="7895968" cy="597233"/>
          </a:xfrm>
          <a:prstGeom prst="rect">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Parliamentarian’s League for the future of Disaster Medicine in Japan</a:t>
            </a:r>
            <a:endParaRPr kumimoji="1" lang="ja-JP" altLang="en-US" dirty="0"/>
          </a:p>
        </p:txBody>
      </p:sp>
    </p:spTree>
    <p:extLst>
      <p:ext uri="{BB962C8B-B14F-4D97-AF65-F5344CB8AC3E}">
        <p14:creationId xmlns:p14="http://schemas.microsoft.com/office/powerpoint/2010/main" val="3217472794"/>
      </p:ext>
    </p:extLst>
  </p:cSld>
  <p:clrMapOvr>
    <a:masterClrMapping/>
  </p:clrMapOvr>
  <mc:AlternateContent xmlns:mc="http://schemas.openxmlformats.org/markup-compatibility/2006">
    <mc:Choice xmlns:p14="http://schemas.microsoft.com/office/powerpoint/2010/main" Requires="p14">
      <p:transition spd="slow" p14:dur="2000" advTm="6219"/>
    </mc:Choice>
    <mc:Fallback>
      <p:transition spd="slow" advTm="6219"/>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915A900-8FAC-43B9-AF60-8A96B99A1629}"/>
              </a:ext>
            </a:extLst>
          </p:cNvPr>
          <p:cNvSpPr/>
          <p:nvPr/>
        </p:nvSpPr>
        <p:spPr>
          <a:xfrm>
            <a:off x="508067" y="551278"/>
            <a:ext cx="5476179" cy="400110"/>
          </a:xfrm>
          <a:prstGeom prst="rect">
            <a:avLst/>
          </a:prstGeom>
        </p:spPr>
        <p:txBody>
          <a:bodyPr wrap="none">
            <a:spAutoFit/>
          </a:bodyPr>
          <a:lstStyle/>
          <a:p>
            <a:r>
              <a:rPr lang="en-US" altLang="ja-JP" sz="2000" b="1" dirty="0">
                <a:latin typeface="Verdana" panose="020B0604030504040204" pitchFamily="34" charset="0"/>
                <a:ea typeface="Verdana" panose="020B0604030504040204" pitchFamily="34" charset="0"/>
                <a:cs typeface="Verdana" panose="020B0604030504040204" pitchFamily="34" charset="0"/>
              </a:rPr>
              <a:t>Mobile Hospital International: Team </a:t>
            </a:r>
          </a:p>
        </p:txBody>
      </p:sp>
      <p:sp>
        <p:nvSpPr>
          <p:cNvPr id="3" name="Rectangle 2">
            <a:extLst>
              <a:ext uri="{FF2B5EF4-FFF2-40B4-BE49-F238E27FC236}">
                <a16:creationId xmlns="" xmlns:a16="http://schemas.microsoft.com/office/drawing/2014/main" id="{27B66562-67D4-467C-AB0F-D393F62DFB0D}"/>
              </a:ext>
            </a:extLst>
          </p:cNvPr>
          <p:cNvSpPr/>
          <p:nvPr/>
        </p:nvSpPr>
        <p:spPr>
          <a:xfrm>
            <a:off x="508067" y="951388"/>
            <a:ext cx="2725426" cy="300082"/>
          </a:xfrm>
          <a:prstGeom prst="rect">
            <a:avLst/>
          </a:prstGeom>
        </p:spPr>
        <p:txBody>
          <a:bodyPr wrap="none">
            <a:spAutoFit/>
          </a:bodyPr>
          <a:lstStyle/>
          <a:p>
            <a:r>
              <a:rPr lang="en-US" altLang="ja-JP" sz="1350" dirty="0">
                <a:hlinkClick r:id="rId3"/>
              </a:rPr>
              <a:t>http://www.mobilehospital.org/</a:t>
            </a:r>
            <a:endParaRPr lang="ja-JP" altLang="en-US" sz="1350" dirty="0"/>
          </a:p>
        </p:txBody>
      </p:sp>
      <p:sp>
        <p:nvSpPr>
          <p:cNvPr id="6" name="Rectangle 5">
            <a:extLst>
              <a:ext uri="{FF2B5EF4-FFF2-40B4-BE49-F238E27FC236}">
                <a16:creationId xmlns="" xmlns:a16="http://schemas.microsoft.com/office/drawing/2014/main" id="{11B1545A-557B-409B-9648-E653958E107C}"/>
              </a:ext>
            </a:extLst>
          </p:cNvPr>
          <p:cNvSpPr/>
          <p:nvPr/>
        </p:nvSpPr>
        <p:spPr>
          <a:xfrm>
            <a:off x="293366" y="5307571"/>
            <a:ext cx="3586984" cy="646331"/>
          </a:xfrm>
          <a:prstGeom prst="rect">
            <a:avLst/>
          </a:prstGeom>
        </p:spPr>
        <p:txBody>
          <a:bodyPr wrap="square">
            <a:spAutoFit/>
          </a:bodyPr>
          <a:lstStyle/>
          <a:p>
            <a:pPr algn="ctr"/>
            <a:r>
              <a:rPr lang="en-US" altLang="ja-JP" b="1" dirty="0">
                <a:latin typeface="Verdana" panose="020B0604030504040204" pitchFamily="34" charset="0"/>
                <a:ea typeface="Verdana" panose="020B0604030504040204" pitchFamily="34" charset="0"/>
                <a:cs typeface="Verdana" panose="020B0604030504040204" pitchFamily="34" charset="0"/>
              </a:rPr>
              <a:t>Koichi</a:t>
            </a:r>
            <a:r>
              <a:rPr lang="ja-JP" altLang="en-US" b="1" dirty="0">
                <a:latin typeface="Verdana" panose="020B0604030504040204" pitchFamily="34" charset="0"/>
                <a:ea typeface="Verdana" panose="020B0604030504040204" pitchFamily="34" charset="0"/>
                <a:cs typeface="Verdana" panose="020B0604030504040204" pitchFamily="34" charset="0"/>
              </a:rPr>
              <a:t> </a:t>
            </a:r>
            <a:r>
              <a:rPr lang="en-US" altLang="ja-JP" b="1" dirty="0">
                <a:latin typeface="Verdana" panose="020B0604030504040204" pitchFamily="34" charset="0"/>
                <a:ea typeface="Verdana" panose="020B0604030504040204" pitchFamily="34" charset="0"/>
                <a:cs typeface="Verdana" panose="020B0604030504040204" pitchFamily="34" charset="0"/>
              </a:rPr>
              <a:t>Sunada, Ph.D.</a:t>
            </a:r>
          </a:p>
          <a:p>
            <a:pPr algn="ctr"/>
            <a:r>
              <a:rPr lang="en-US" altLang="ja-JP" b="1" dirty="0">
                <a:latin typeface="Verdana" panose="020B0604030504040204" pitchFamily="34" charset="0"/>
                <a:ea typeface="Verdana" panose="020B0604030504040204" pitchFamily="34" charset="0"/>
                <a:cs typeface="Verdana" panose="020B0604030504040204" pitchFamily="34" charset="0"/>
              </a:rPr>
              <a:t>Representative Director</a:t>
            </a:r>
          </a:p>
        </p:txBody>
      </p:sp>
      <p:pic>
        <p:nvPicPr>
          <p:cNvPr id="10" name="Picture 9" descr="A person wearing a suit and tie&#10;&#10;Description automatically generated">
            <a:extLst>
              <a:ext uri="{FF2B5EF4-FFF2-40B4-BE49-F238E27FC236}">
                <a16:creationId xmlns="" xmlns:a16="http://schemas.microsoft.com/office/drawing/2014/main" id="{CDDDD2D5-6C05-4015-8FC8-E8C6A6D5E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366" y="1447557"/>
            <a:ext cx="3586984" cy="3962885"/>
          </a:xfrm>
          <a:prstGeom prst="rect">
            <a:avLst/>
          </a:prstGeom>
          <a:ln>
            <a:noFill/>
          </a:ln>
          <a:effectLst>
            <a:softEdge rad="112500"/>
          </a:effectLst>
        </p:spPr>
      </p:pic>
      <p:pic>
        <p:nvPicPr>
          <p:cNvPr id="16" name="Picture 15">
            <a:extLst>
              <a:ext uri="{FF2B5EF4-FFF2-40B4-BE49-F238E27FC236}">
                <a16:creationId xmlns="" xmlns:a16="http://schemas.microsoft.com/office/drawing/2014/main" id="{8E40B17F-A365-4975-B72C-63C7FEC0AB6E}"/>
              </a:ext>
            </a:extLst>
          </p:cNvPr>
          <p:cNvPicPr>
            <a:picLocks noChangeAspect="1"/>
          </p:cNvPicPr>
          <p:nvPr/>
        </p:nvPicPr>
        <p:blipFill>
          <a:blip r:embed="rId5"/>
          <a:stretch>
            <a:fillRect/>
          </a:stretch>
        </p:blipFill>
        <p:spPr>
          <a:xfrm>
            <a:off x="4008474" y="1686233"/>
            <a:ext cx="2140233" cy="3621338"/>
          </a:xfrm>
          <a:prstGeom prst="rect">
            <a:avLst/>
          </a:prstGeom>
        </p:spPr>
      </p:pic>
      <p:pic>
        <p:nvPicPr>
          <p:cNvPr id="5" name="Picture 4">
            <a:extLst>
              <a:ext uri="{FF2B5EF4-FFF2-40B4-BE49-F238E27FC236}">
                <a16:creationId xmlns="" xmlns:a16="http://schemas.microsoft.com/office/drawing/2014/main" id="{CC1C0C22-9F81-43C4-A3B5-F5C986E853D5}"/>
              </a:ext>
            </a:extLst>
          </p:cNvPr>
          <p:cNvPicPr>
            <a:picLocks noChangeAspect="1"/>
          </p:cNvPicPr>
          <p:nvPr/>
        </p:nvPicPr>
        <p:blipFill>
          <a:blip r:embed="rId6"/>
          <a:stretch>
            <a:fillRect/>
          </a:stretch>
        </p:blipFill>
        <p:spPr>
          <a:xfrm>
            <a:off x="6276831" y="253960"/>
            <a:ext cx="2221856" cy="6394490"/>
          </a:xfrm>
          <a:prstGeom prst="rect">
            <a:avLst/>
          </a:prstGeom>
        </p:spPr>
      </p:pic>
    </p:spTree>
    <p:extLst>
      <p:ext uri="{BB962C8B-B14F-4D97-AF65-F5344CB8AC3E}">
        <p14:creationId xmlns:p14="http://schemas.microsoft.com/office/powerpoint/2010/main" val="1829971626"/>
      </p:ext>
    </p:extLst>
  </p:cSld>
  <p:clrMapOvr>
    <a:masterClrMapping/>
  </p:clrMapOvr>
  <mc:AlternateContent xmlns:mc="http://schemas.openxmlformats.org/markup-compatibility/2006">
    <mc:Choice xmlns:p14="http://schemas.microsoft.com/office/powerpoint/2010/main" Requires="p14">
      <p:transition spd="slow" p14:dur="2000" advTm="6235"/>
    </mc:Choice>
    <mc:Fallback>
      <p:transition spd="slow" advTm="6235"/>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3502" y="188467"/>
            <a:ext cx="7201534" cy="299720"/>
          </a:xfrm>
          <a:prstGeom prst="rect">
            <a:avLst/>
          </a:prstGeom>
        </p:spPr>
        <p:txBody>
          <a:bodyPr vert="horz" wrap="square" lIns="0" tIns="12700" rIns="0" bIns="0" rtlCol="0">
            <a:spAutoFit/>
          </a:bodyPr>
          <a:lstStyle/>
          <a:p>
            <a:pPr marL="12700">
              <a:lnSpc>
                <a:spcPct val="100000"/>
              </a:lnSpc>
              <a:spcBef>
                <a:spcPts val="100"/>
              </a:spcBef>
            </a:pPr>
            <a:r>
              <a:rPr sz="1800" b="0" spc="-35" dirty="0">
                <a:solidFill>
                  <a:srgbClr val="000000"/>
                </a:solidFill>
                <a:latin typeface="Calibri"/>
                <a:cs typeface="Calibri"/>
              </a:rPr>
              <a:t>We </a:t>
            </a:r>
            <a:r>
              <a:rPr sz="1800" b="0" spc="-15" dirty="0">
                <a:solidFill>
                  <a:srgbClr val="000000"/>
                </a:solidFill>
                <a:latin typeface="Calibri"/>
                <a:cs typeface="Calibri"/>
              </a:rPr>
              <a:t>have </a:t>
            </a:r>
            <a:r>
              <a:rPr sz="1800" b="0" dirty="0">
                <a:solidFill>
                  <a:srgbClr val="000000"/>
                </a:solidFill>
                <a:latin typeface="Calibri"/>
                <a:cs typeface="Calibri"/>
              </a:rPr>
              <a:t>built and </a:t>
            </a:r>
            <a:r>
              <a:rPr sz="1800" b="0" spc="-5" dirty="0">
                <a:solidFill>
                  <a:srgbClr val="000000"/>
                </a:solidFill>
                <a:latin typeface="Calibri"/>
                <a:cs typeface="Calibri"/>
              </a:rPr>
              <a:t>produced </a:t>
            </a:r>
            <a:r>
              <a:rPr sz="1800" b="0" dirty="0">
                <a:solidFill>
                  <a:srgbClr val="000000"/>
                </a:solidFill>
                <a:latin typeface="Calibri"/>
                <a:cs typeface="Calibri"/>
              </a:rPr>
              <a:t>a </a:t>
            </a:r>
            <a:r>
              <a:rPr sz="1800" b="0" spc="-5" dirty="0">
                <a:solidFill>
                  <a:srgbClr val="000000"/>
                </a:solidFill>
                <a:latin typeface="Calibri"/>
                <a:cs typeface="Calibri"/>
              </a:rPr>
              <a:t>bipartisan </a:t>
            </a:r>
            <a:r>
              <a:rPr sz="1800" b="0" spc="-15" dirty="0">
                <a:solidFill>
                  <a:srgbClr val="000000"/>
                </a:solidFill>
                <a:latin typeface="Calibri"/>
                <a:cs typeface="Calibri"/>
              </a:rPr>
              <a:t>federation to create </a:t>
            </a:r>
            <a:r>
              <a:rPr sz="1800" b="0" dirty="0">
                <a:solidFill>
                  <a:srgbClr val="000000"/>
                </a:solidFill>
                <a:latin typeface="Calibri"/>
                <a:cs typeface="Calibri"/>
              </a:rPr>
              <a:t>new</a:t>
            </a:r>
            <a:r>
              <a:rPr sz="1800" b="0" spc="225" dirty="0">
                <a:solidFill>
                  <a:srgbClr val="000000"/>
                </a:solidFill>
                <a:latin typeface="Calibri"/>
                <a:cs typeface="Calibri"/>
              </a:rPr>
              <a:t> </a:t>
            </a:r>
            <a:r>
              <a:rPr sz="1800" b="0" spc="-5" dirty="0">
                <a:solidFill>
                  <a:srgbClr val="000000"/>
                </a:solidFill>
                <a:latin typeface="Calibri"/>
                <a:cs typeface="Calibri"/>
              </a:rPr>
              <a:t>legislation.</a:t>
            </a:r>
            <a:endParaRPr sz="1800">
              <a:latin typeface="Calibri"/>
              <a:cs typeface="Calibri"/>
            </a:endParaRPr>
          </a:p>
        </p:txBody>
      </p:sp>
      <p:sp>
        <p:nvSpPr>
          <p:cNvPr id="3" name="object 3"/>
          <p:cNvSpPr txBox="1"/>
          <p:nvPr/>
        </p:nvSpPr>
        <p:spPr>
          <a:xfrm>
            <a:off x="483502" y="636523"/>
            <a:ext cx="6441440" cy="3441700"/>
          </a:xfrm>
          <a:prstGeom prst="rect">
            <a:avLst/>
          </a:prstGeom>
        </p:spPr>
        <p:txBody>
          <a:bodyPr vert="horz" wrap="square" lIns="0" tIns="26670" rIns="0" bIns="0" rtlCol="0">
            <a:spAutoFit/>
          </a:bodyPr>
          <a:lstStyle/>
          <a:p>
            <a:pPr marL="2607945" marR="5080" indent="-1289685">
              <a:lnSpc>
                <a:spcPts val="2110"/>
              </a:lnSpc>
              <a:spcBef>
                <a:spcPts val="210"/>
              </a:spcBef>
            </a:pPr>
            <a:r>
              <a:rPr sz="1800" b="1" spc="-5" dirty="0">
                <a:latin typeface="Calibri"/>
                <a:cs typeface="Calibri"/>
              </a:rPr>
              <a:t>`` </a:t>
            </a:r>
            <a:r>
              <a:rPr sz="1800" b="1" spc="-15" dirty="0">
                <a:latin typeface="Calibri"/>
                <a:cs typeface="Calibri"/>
              </a:rPr>
              <a:t>Disaster </a:t>
            </a:r>
            <a:r>
              <a:rPr sz="1800" b="1" spc="-10" dirty="0">
                <a:latin typeface="Calibri"/>
                <a:cs typeface="Calibri"/>
              </a:rPr>
              <a:t>Medical </a:t>
            </a:r>
            <a:r>
              <a:rPr sz="1800" b="1" spc="-25" dirty="0">
                <a:latin typeface="Calibri"/>
                <a:cs typeface="Calibri"/>
              </a:rPr>
              <a:t>Vessel </a:t>
            </a:r>
            <a:r>
              <a:rPr sz="1800" b="1" spc="-10" dirty="0">
                <a:latin typeface="Calibri"/>
                <a:cs typeface="Calibri"/>
              </a:rPr>
              <a:t>Utilization Promotion Union  </a:t>
            </a:r>
            <a:r>
              <a:rPr sz="1800" b="1" spc="-5" dirty="0">
                <a:latin typeface="Calibri"/>
                <a:cs typeface="Calibri"/>
              </a:rPr>
              <a:t>of the </a:t>
            </a:r>
            <a:r>
              <a:rPr sz="1800" b="1" spc="-10" dirty="0">
                <a:latin typeface="Calibri"/>
                <a:cs typeface="Calibri"/>
              </a:rPr>
              <a:t>ruling </a:t>
            </a:r>
            <a:r>
              <a:rPr sz="1800" b="1" spc="-5" dirty="0">
                <a:latin typeface="Calibri"/>
                <a:cs typeface="Calibri"/>
              </a:rPr>
              <a:t>and </a:t>
            </a:r>
            <a:r>
              <a:rPr sz="1800" b="1" spc="-10" dirty="0">
                <a:latin typeface="Calibri"/>
                <a:cs typeface="Calibri"/>
              </a:rPr>
              <a:t>opposition coalitions</a:t>
            </a:r>
            <a:r>
              <a:rPr sz="1800" b="1" spc="35" dirty="0">
                <a:latin typeface="Calibri"/>
                <a:cs typeface="Calibri"/>
              </a:rPr>
              <a:t> </a:t>
            </a:r>
            <a:r>
              <a:rPr sz="1800" b="1" dirty="0">
                <a:latin typeface="Calibri"/>
                <a:cs typeface="Calibri"/>
              </a:rPr>
              <a:t>''</a:t>
            </a:r>
            <a:endParaRPr sz="1800" dirty="0">
              <a:latin typeface="Calibri"/>
              <a:cs typeface="Calibri"/>
            </a:endParaRPr>
          </a:p>
          <a:p>
            <a:pPr marL="1108710">
              <a:lnSpc>
                <a:spcPct val="100000"/>
              </a:lnSpc>
              <a:spcBef>
                <a:spcPts val="1885"/>
              </a:spcBef>
            </a:pPr>
            <a:r>
              <a:rPr sz="1800" spc="-5" dirty="0">
                <a:latin typeface="Calibri"/>
                <a:cs typeface="Calibri"/>
              </a:rPr>
              <a:t>Main </a:t>
            </a:r>
            <a:r>
              <a:rPr sz="1800" spc="-15" dirty="0">
                <a:latin typeface="Calibri"/>
                <a:cs typeface="Calibri"/>
              </a:rPr>
              <a:t>text </a:t>
            </a:r>
            <a:r>
              <a:rPr sz="1800" dirty="0">
                <a:latin typeface="Calibri"/>
                <a:cs typeface="Calibri"/>
              </a:rPr>
              <a:t>of</a:t>
            </a:r>
            <a:r>
              <a:rPr sz="1800" spc="30" dirty="0">
                <a:latin typeface="Calibri"/>
                <a:cs typeface="Calibri"/>
              </a:rPr>
              <a:t> </a:t>
            </a:r>
            <a:r>
              <a:rPr sz="1800" spc="-10" dirty="0">
                <a:latin typeface="Calibri"/>
                <a:cs typeface="Calibri"/>
              </a:rPr>
              <a:t>establishment</a:t>
            </a:r>
            <a:endParaRPr sz="1800" dirty="0">
              <a:latin typeface="Calibri"/>
              <a:cs typeface="Calibri"/>
            </a:endParaRPr>
          </a:p>
          <a:p>
            <a:pPr marL="12700" marR="1801495">
              <a:lnSpc>
                <a:spcPct val="99600"/>
              </a:lnSpc>
              <a:spcBef>
                <a:spcPts val="45"/>
              </a:spcBef>
            </a:pPr>
            <a:r>
              <a:rPr sz="1400" dirty="0">
                <a:latin typeface="Calibri"/>
                <a:cs typeface="Calibri"/>
              </a:rPr>
              <a:t>Japan is a </a:t>
            </a:r>
            <a:r>
              <a:rPr sz="1400" spc="-10" dirty="0">
                <a:latin typeface="Calibri"/>
                <a:cs typeface="Calibri"/>
              </a:rPr>
              <a:t>disaster-prone </a:t>
            </a:r>
            <a:r>
              <a:rPr sz="1400" spc="-5" dirty="0">
                <a:latin typeface="Calibri"/>
                <a:cs typeface="Calibri"/>
              </a:rPr>
              <a:t>country </a:t>
            </a:r>
            <a:r>
              <a:rPr sz="1400" spc="-10" dirty="0">
                <a:latin typeface="Calibri"/>
                <a:cs typeface="Calibri"/>
              </a:rPr>
              <a:t>where </a:t>
            </a:r>
            <a:r>
              <a:rPr sz="1400" spc="-5" dirty="0">
                <a:latin typeface="Calibri"/>
                <a:cs typeface="Calibri"/>
              </a:rPr>
              <a:t>large-scale earthquakes  </a:t>
            </a:r>
            <a:r>
              <a:rPr sz="1400" dirty="0">
                <a:latin typeface="Calibri"/>
                <a:cs typeface="Calibri"/>
              </a:rPr>
              <a:t>and </a:t>
            </a:r>
            <a:r>
              <a:rPr sz="1400" spc="-5" dirty="0">
                <a:latin typeface="Calibri"/>
                <a:cs typeface="Calibri"/>
              </a:rPr>
              <a:t>tsunami </a:t>
            </a:r>
            <a:r>
              <a:rPr sz="1400" spc="-10" dirty="0">
                <a:latin typeface="Calibri"/>
                <a:cs typeface="Calibri"/>
              </a:rPr>
              <a:t>disasters </a:t>
            </a:r>
            <a:r>
              <a:rPr sz="1400" spc="-30" dirty="0">
                <a:latin typeface="Calibri"/>
                <a:cs typeface="Calibri"/>
              </a:rPr>
              <a:t>occur. </a:t>
            </a:r>
            <a:r>
              <a:rPr sz="1400" spc="-10" dirty="0">
                <a:latin typeface="Calibri"/>
                <a:cs typeface="Calibri"/>
              </a:rPr>
              <a:t>Recent climate </a:t>
            </a:r>
            <a:r>
              <a:rPr sz="1400" spc="-5" dirty="0">
                <a:latin typeface="Calibri"/>
                <a:cs typeface="Calibri"/>
              </a:rPr>
              <a:t>change </a:t>
            </a:r>
            <a:r>
              <a:rPr sz="1400" dirty="0">
                <a:latin typeface="Calibri"/>
                <a:cs typeface="Calibri"/>
              </a:rPr>
              <a:t>is no  </a:t>
            </a:r>
            <a:r>
              <a:rPr sz="1400" spc="-10" dirty="0">
                <a:latin typeface="Calibri"/>
                <a:cs typeface="Calibri"/>
              </a:rPr>
              <a:t>exception </a:t>
            </a:r>
            <a:r>
              <a:rPr sz="1400" dirty="0">
                <a:latin typeface="Calibri"/>
                <a:cs typeface="Calibri"/>
              </a:rPr>
              <a:t>in the Japanese </a:t>
            </a:r>
            <a:r>
              <a:rPr sz="1400" spc="-5" dirty="0">
                <a:latin typeface="Calibri"/>
                <a:cs typeface="Calibri"/>
              </a:rPr>
              <a:t>archipelago. </a:t>
            </a:r>
            <a:r>
              <a:rPr sz="1400" spc="-10" dirty="0">
                <a:latin typeface="Calibri"/>
                <a:cs typeface="Calibri"/>
              </a:rPr>
              <a:t>Severe disasters </a:t>
            </a:r>
            <a:r>
              <a:rPr sz="1400" spc="-5" dirty="0">
                <a:latin typeface="Calibri"/>
                <a:cs typeface="Calibri"/>
              </a:rPr>
              <a:t>such </a:t>
            </a:r>
            <a:r>
              <a:rPr sz="1400" dirty="0">
                <a:latin typeface="Calibri"/>
                <a:cs typeface="Calibri"/>
              </a:rPr>
              <a:t>as  </a:t>
            </a:r>
            <a:r>
              <a:rPr sz="1400" spc="-5" dirty="0">
                <a:latin typeface="Calibri"/>
                <a:cs typeface="Calibri"/>
              </a:rPr>
              <a:t>floods caused by large typhoons </a:t>
            </a:r>
            <a:r>
              <a:rPr sz="1400" dirty="0">
                <a:latin typeface="Calibri"/>
                <a:cs typeface="Calibri"/>
              </a:rPr>
              <a:t>and </a:t>
            </a:r>
            <a:r>
              <a:rPr sz="1400" spc="-5" dirty="0">
                <a:latin typeface="Calibri"/>
                <a:cs typeface="Calibri"/>
              </a:rPr>
              <a:t>collapse of houses </a:t>
            </a:r>
            <a:r>
              <a:rPr sz="1400" dirty="0">
                <a:latin typeface="Calibri"/>
                <a:cs typeface="Calibri"/>
              </a:rPr>
              <a:t>due </a:t>
            </a:r>
            <a:r>
              <a:rPr sz="1400" spc="-5" dirty="0">
                <a:latin typeface="Calibri"/>
                <a:cs typeface="Calibri"/>
              </a:rPr>
              <a:t>to  </a:t>
            </a:r>
            <a:r>
              <a:rPr sz="1400" dirty="0">
                <a:latin typeface="Calibri"/>
                <a:cs typeface="Calibri"/>
              </a:rPr>
              <a:t>landslides </a:t>
            </a:r>
            <a:r>
              <a:rPr sz="1400" spc="-10" dirty="0">
                <a:latin typeface="Calibri"/>
                <a:cs typeface="Calibri"/>
              </a:rPr>
              <a:t>are </a:t>
            </a:r>
            <a:r>
              <a:rPr sz="1400" spc="-5" dirty="0">
                <a:latin typeface="Calibri"/>
                <a:cs typeface="Calibri"/>
              </a:rPr>
              <a:t>increasing every</a:t>
            </a:r>
            <a:r>
              <a:rPr sz="1400" spc="-10" dirty="0">
                <a:latin typeface="Calibri"/>
                <a:cs typeface="Calibri"/>
              </a:rPr>
              <a:t> </a:t>
            </a:r>
            <a:r>
              <a:rPr sz="1400" spc="-35" dirty="0">
                <a:latin typeface="Calibri"/>
                <a:cs typeface="Calibri"/>
              </a:rPr>
              <a:t>year.</a:t>
            </a:r>
            <a:endParaRPr sz="1400" dirty="0">
              <a:latin typeface="Calibri"/>
              <a:cs typeface="Calibri"/>
            </a:endParaRPr>
          </a:p>
          <a:p>
            <a:pPr>
              <a:lnSpc>
                <a:spcPct val="100000"/>
              </a:lnSpc>
              <a:spcBef>
                <a:spcPts val="10"/>
              </a:spcBef>
            </a:pPr>
            <a:endParaRPr sz="1500" dirty="0">
              <a:latin typeface="Times New Roman"/>
              <a:cs typeface="Times New Roman"/>
            </a:endParaRPr>
          </a:p>
          <a:p>
            <a:pPr marL="12700" marR="1828164">
              <a:lnSpc>
                <a:spcPct val="99600"/>
              </a:lnSpc>
            </a:pPr>
            <a:r>
              <a:rPr sz="1400" spc="-5" dirty="0">
                <a:latin typeface="Calibri"/>
                <a:cs typeface="Calibri"/>
              </a:rPr>
              <a:t>In </a:t>
            </a:r>
            <a:r>
              <a:rPr sz="1400" spc="-10" dirty="0">
                <a:latin typeface="Calibri"/>
                <a:cs typeface="Calibri"/>
              </a:rPr>
              <a:t>order </a:t>
            </a:r>
            <a:r>
              <a:rPr sz="1400" spc="-5" dirty="0">
                <a:latin typeface="Calibri"/>
                <a:cs typeface="Calibri"/>
              </a:rPr>
              <a:t>to </a:t>
            </a:r>
            <a:r>
              <a:rPr sz="1400" dirty="0">
                <a:latin typeface="Calibri"/>
                <a:cs typeface="Calibri"/>
              </a:rPr>
              <a:t>be </a:t>
            </a:r>
            <a:r>
              <a:rPr sz="1400" spc="-5" dirty="0">
                <a:latin typeface="Calibri"/>
                <a:cs typeface="Calibri"/>
              </a:rPr>
              <a:t>fully prepared </a:t>
            </a:r>
            <a:r>
              <a:rPr sz="1400" spc="-15" dirty="0">
                <a:latin typeface="Calibri"/>
                <a:cs typeface="Calibri"/>
              </a:rPr>
              <a:t>for </a:t>
            </a:r>
            <a:r>
              <a:rPr sz="1400" dirty="0">
                <a:latin typeface="Calibri"/>
                <a:cs typeface="Calibri"/>
              </a:rPr>
              <a:t>the </a:t>
            </a:r>
            <a:r>
              <a:rPr sz="1400" spc="-5" dirty="0">
                <a:latin typeface="Calibri"/>
                <a:cs typeface="Calibri"/>
              </a:rPr>
              <a:t>Nankai </a:t>
            </a:r>
            <a:r>
              <a:rPr sz="1400" spc="-20" dirty="0">
                <a:latin typeface="Calibri"/>
                <a:cs typeface="Calibri"/>
              </a:rPr>
              <a:t>Trough </a:t>
            </a:r>
            <a:r>
              <a:rPr sz="1400" spc="-10" dirty="0">
                <a:latin typeface="Calibri"/>
                <a:cs typeface="Calibri"/>
              </a:rPr>
              <a:t>Earthquake  </a:t>
            </a:r>
            <a:r>
              <a:rPr sz="1400" dirty="0">
                <a:latin typeface="Calibri"/>
                <a:cs typeface="Calibri"/>
              </a:rPr>
              <a:t>and the </a:t>
            </a:r>
            <a:r>
              <a:rPr sz="1400" spc="-30" dirty="0">
                <a:latin typeface="Calibri"/>
                <a:cs typeface="Calibri"/>
              </a:rPr>
              <a:t>Tokyo </a:t>
            </a:r>
            <a:r>
              <a:rPr sz="1400" spc="-5" dirty="0">
                <a:latin typeface="Calibri"/>
                <a:cs typeface="Calibri"/>
              </a:rPr>
              <a:t>Metropolitan </a:t>
            </a:r>
            <a:r>
              <a:rPr sz="1400" spc="-10" dirty="0">
                <a:latin typeface="Calibri"/>
                <a:cs typeface="Calibri"/>
              </a:rPr>
              <a:t>Earthquake </a:t>
            </a:r>
            <a:r>
              <a:rPr sz="1400" spc="-5" dirty="0">
                <a:latin typeface="Calibri"/>
                <a:cs typeface="Calibri"/>
              </a:rPr>
              <a:t>that will surely occur </a:t>
            </a:r>
            <a:r>
              <a:rPr sz="1400" dirty="0">
                <a:latin typeface="Calibri"/>
                <a:cs typeface="Calibri"/>
              </a:rPr>
              <a:t>in  the near </a:t>
            </a:r>
            <a:r>
              <a:rPr sz="1400" spc="-5" dirty="0">
                <a:latin typeface="Calibri"/>
                <a:cs typeface="Calibri"/>
              </a:rPr>
              <a:t>future, </a:t>
            </a:r>
            <a:r>
              <a:rPr sz="1400" dirty="0">
                <a:latin typeface="Calibri"/>
                <a:cs typeface="Calibri"/>
              </a:rPr>
              <a:t>it </a:t>
            </a:r>
            <a:r>
              <a:rPr sz="1400" spc="-5" dirty="0">
                <a:latin typeface="Calibri"/>
                <a:cs typeface="Calibri"/>
              </a:rPr>
              <a:t>will </a:t>
            </a:r>
            <a:r>
              <a:rPr sz="1400" dirty="0">
                <a:latin typeface="Calibri"/>
                <a:cs typeface="Calibri"/>
              </a:rPr>
              <a:t>be necessary </a:t>
            </a:r>
            <a:r>
              <a:rPr sz="1400" spc="-5" dirty="0">
                <a:latin typeface="Calibri"/>
                <a:cs typeface="Calibri"/>
              </a:rPr>
              <a:t>to newly legislate </a:t>
            </a:r>
            <a:r>
              <a:rPr sz="1400" dirty="0">
                <a:latin typeface="Calibri"/>
                <a:cs typeface="Calibri"/>
              </a:rPr>
              <a:t>a </a:t>
            </a:r>
            <a:r>
              <a:rPr sz="1400" spc="-5" dirty="0">
                <a:latin typeface="Calibri"/>
                <a:cs typeface="Calibri"/>
              </a:rPr>
              <a:t>rescue  </a:t>
            </a:r>
            <a:r>
              <a:rPr sz="1400" spc="-15" dirty="0">
                <a:latin typeface="Calibri"/>
                <a:cs typeface="Calibri"/>
              </a:rPr>
              <a:t>system </a:t>
            </a:r>
            <a:r>
              <a:rPr sz="1400" spc="-5" dirty="0">
                <a:latin typeface="Calibri"/>
                <a:cs typeface="Calibri"/>
              </a:rPr>
              <a:t>that intervenes </a:t>
            </a:r>
            <a:r>
              <a:rPr sz="1400" dirty="0">
                <a:latin typeface="Calibri"/>
                <a:cs typeface="Calibri"/>
              </a:rPr>
              <a:t>in the </a:t>
            </a:r>
            <a:r>
              <a:rPr sz="1400" spc="-10" dirty="0">
                <a:latin typeface="Calibri"/>
                <a:cs typeface="Calibri"/>
              </a:rPr>
              <a:t>stricken </a:t>
            </a:r>
            <a:r>
              <a:rPr sz="1400" spc="-5" dirty="0">
                <a:latin typeface="Calibri"/>
                <a:cs typeface="Calibri"/>
              </a:rPr>
              <a:t>area </a:t>
            </a:r>
            <a:r>
              <a:rPr sz="1400" dirty="0">
                <a:latin typeface="Calibri"/>
                <a:cs typeface="Calibri"/>
              </a:rPr>
              <a:t>with a </a:t>
            </a:r>
            <a:r>
              <a:rPr sz="1400" spc="-10" dirty="0">
                <a:latin typeface="Calibri"/>
                <a:cs typeface="Calibri"/>
              </a:rPr>
              <a:t>strategic  </a:t>
            </a:r>
            <a:r>
              <a:rPr sz="1400" spc="-5" dirty="0">
                <a:latin typeface="Calibri"/>
                <a:cs typeface="Calibri"/>
              </a:rPr>
              <a:t>approach </a:t>
            </a:r>
            <a:r>
              <a:rPr sz="1400" spc="-10" dirty="0">
                <a:latin typeface="Calibri"/>
                <a:cs typeface="Calibri"/>
              </a:rPr>
              <a:t>from </a:t>
            </a:r>
            <a:r>
              <a:rPr sz="1400" dirty="0">
                <a:latin typeface="Calibri"/>
                <a:cs typeface="Calibri"/>
              </a:rPr>
              <a:t>the</a:t>
            </a:r>
            <a:r>
              <a:rPr sz="1400" spc="-15" dirty="0">
                <a:latin typeface="Calibri"/>
                <a:cs typeface="Calibri"/>
              </a:rPr>
              <a:t> </a:t>
            </a:r>
            <a:r>
              <a:rPr sz="1400" dirty="0">
                <a:latin typeface="Calibri"/>
                <a:cs typeface="Calibri"/>
              </a:rPr>
              <a:t>sea.</a:t>
            </a:r>
          </a:p>
        </p:txBody>
      </p:sp>
      <p:sp>
        <p:nvSpPr>
          <p:cNvPr id="4" name="object 4"/>
          <p:cNvSpPr txBox="1"/>
          <p:nvPr/>
        </p:nvSpPr>
        <p:spPr>
          <a:xfrm>
            <a:off x="483502" y="4259579"/>
            <a:ext cx="4612005" cy="1951989"/>
          </a:xfrm>
          <a:prstGeom prst="rect">
            <a:avLst/>
          </a:prstGeom>
        </p:spPr>
        <p:txBody>
          <a:bodyPr vert="horz" wrap="square" lIns="0" tIns="11430" rIns="0" bIns="0" rtlCol="0">
            <a:spAutoFit/>
          </a:bodyPr>
          <a:lstStyle/>
          <a:p>
            <a:pPr marL="12700" marR="5080">
              <a:lnSpc>
                <a:spcPct val="100400"/>
              </a:lnSpc>
              <a:spcBef>
                <a:spcPts val="90"/>
              </a:spcBef>
            </a:pPr>
            <a:r>
              <a:rPr sz="1400" spc="-60" dirty="0">
                <a:latin typeface="Calibri"/>
                <a:cs typeface="Calibri"/>
              </a:rPr>
              <a:t>To </a:t>
            </a:r>
            <a:r>
              <a:rPr sz="1400" spc="-5" dirty="0">
                <a:latin typeface="Calibri"/>
                <a:cs typeface="Calibri"/>
              </a:rPr>
              <a:t>that </a:t>
            </a:r>
            <a:r>
              <a:rPr sz="1400" dirty="0">
                <a:latin typeface="Calibri"/>
                <a:cs typeface="Calibri"/>
              </a:rPr>
              <a:t>end, it </a:t>
            </a:r>
            <a:r>
              <a:rPr sz="1400" spc="-5" dirty="0">
                <a:latin typeface="Calibri"/>
                <a:cs typeface="Calibri"/>
              </a:rPr>
              <a:t>will </a:t>
            </a:r>
            <a:r>
              <a:rPr sz="1400" dirty="0">
                <a:latin typeface="Calibri"/>
                <a:cs typeface="Calibri"/>
              </a:rPr>
              <a:t>be necessary </a:t>
            </a:r>
            <a:r>
              <a:rPr sz="1400" spc="-5" dirty="0">
                <a:latin typeface="Calibri"/>
                <a:cs typeface="Calibri"/>
              </a:rPr>
              <a:t>to </a:t>
            </a:r>
            <a:r>
              <a:rPr sz="1400" dirty="0">
                <a:latin typeface="Calibri"/>
                <a:cs typeface="Calibri"/>
              </a:rPr>
              <a:t>pass </a:t>
            </a:r>
            <a:r>
              <a:rPr sz="1400" spc="-5" dirty="0">
                <a:latin typeface="Calibri"/>
                <a:cs typeface="Calibri"/>
              </a:rPr>
              <a:t>legislative legislation at  </a:t>
            </a:r>
            <a:r>
              <a:rPr sz="1400" dirty="0">
                <a:latin typeface="Calibri"/>
                <a:cs typeface="Calibri"/>
              </a:rPr>
              <a:t>an </a:t>
            </a:r>
            <a:r>
              <a:rPr sz="1400" spc="-5" dirty="0">
                <a:latin typeface="Calibri"/>
                <a:cs typeface="Calibri"/>
              </a:rPr>
              <a:t>early </a:t>
            </a:r>
            <a:r>
              <a:rPr sz="1400" spc="-10" dirty="0">
                <a:latin typeface="Calibri"/>
                <a:cs typeface="Calibri"/>
              </a:rPr>
              <a:t>stage </a:t>
            </a:r>
            <a:r>
              <a:rPr sz="1400" spc="-5" dirty="0">
                <a:latin typeface="Calibri"/>
                <a:cs typeface="Calibri"/>
              </a:rPr>
              <a:t>to provide </a:t>
            </a:r>
            <a:r>
              <a:rPr sz="1400" spc="-10" dirty="0">
                <a:latin typeface="Calibri"/>
                <a:cs typeface="Calibri"/>
              </a:rPr>
              <a:t>comfortable </a:t>
            </a:r>
            <a:r>
              <a:rPr sz="1400" spc="-5" dirty="0">
                <a:latin typeface="Calibri"/>
                <a:cs typeface="Calibri"/>
              </a:rPr>
              <a:t>evacuation facilities </a:t>
            </a:r>
            <a:r>
              <a:rPr sz="1400" spc="-15" dirty="0">
                <a:latin typeface="Calibri"/>
                <a:cs typeface="Calibri"/>
              </a:rPr>
              <a:t>for  </a:t>
            </a:r>
            <a:r>
              <a:rPr sz="1400" dirty="0">
                <a:latin typeface="Calibri"/>
                <a:cs typeface="Calibri"/>
              </a:rPr>
              <a:t>victims </a:t>
            </a:r>
            <a:r>
              <a:rPr sz="1400" spc="-5" dirty="0">
                <a:latin typeface="Calibri"/>
                <a:cs typeface="Calibri"/>
              </a:rPr>
              <a:t>who </a:t>
            </a:r>
            <a:r>
              <a:rPr sz="1400" spc="-15" dirty="0">
                <a:latin typeface="Calibri"/>
                <a:cs typeface="Calibri"/>
              </a:rPr>
              <a:t>take </a:t>
            </a:r>
            <a:r>
              <a:rPr sz="1400" spc="-10" dirty="0">
                <a:latin typeface="Calibri"/>
                <a:cs typeface="Calibri"/>
              </a:rPr>
              <a:t>advantage </a:t>
            </a:r>
            <a:r>
              <a:rPr sz="1400" spc="-5" dirty="0">
                <a:latin typeface="Calibri"/>
                <a:cs typeface="Calibri"/>
              </a:rPr>
              <a:t>of </a:t>
            </a:r>
            <a:r>
              <a:rPr sz="1400" dirty="0">
                <a:latin typeface="Calibri"/>
                <a:cs typeface="Calibri"/>
              </a:rPr>
              <a:t>the </a:t>
            </a:r>
            <a:r>
              <a:rPr sz="1400" spc="-10" dirty="0">
                <a:latin typeface="Calibri"/>
                <a:cs typeface="Calibri"/>
              </a:rPr>
              <a:t>advantages </a:t>
            </a:r>
            <a:r>
              <a:rPr sz="1400" spc="-5" dirty="0">
                <a:latin typeface="Calibri"/>
                <a:cs typeface="Calibri"/>
              </a:rPr>
              <a:t>of ships </a:t>
            </a:r>
            <a:r>
              <a:rPr sz="1400" dirty="0">
                <a:latin typeface="Calibri"/>
                <a:cs typeface="Calibri"/>
              </a:rPr>
              <a:t>and </a:t>
            </a:r>
            <a:r>
              <a:rPr sz="1400" spc="-5" dirty="0">
                <a:latin typeface="Calibri"/>
                <a:cs typeface="Calibri"/>
              </a:rPr>
              <a:t>to  </a:t>
            </a:r>
            <a:r>
              <a:rPr sz="1400" spc="-10" dirty="0">
                <a:latin typeface="Calibri"/>
                <a:cs typeface="Calibri"/>
              </a:rPr>
              <a:t>promote </a:t>
            </a:r>
            <a:r>
              <a:rPr sz="1400" dirty="0">
                <a:latin typeface="Calibri"/>
                <a:cs typeface="Calibri"/>
              </a:rPr>
              <a:t>the </a:t>
            </a:r>
            <a:r>
              <a:rPr sz="1400" spc="-5" dirty="0">
                <a:latin typeface="Calibri"/>
                <a:cs typeface="Calibri"/>
              </a:rPr>
              <a:t>establishment of </a:t>
            </a:r>
            <a:r>
              <a:rPr sz="1400" dirty="0">
                <a:latin typeface="Calibri"/>
                <a:cs typeface="Calibri"/>
              </a:rPr>
              <a:t>a ship </a:t>
            </a:r>
            <a:r>
              <a:rPr sz="1400" spc="-5" dirty="0">
                <a:latin typeface="Calibri"/>
                <a:cs typeface="Calibri"/>
              </a:rPr>
              <a:t>hospital </a:t>
            </a:r>
            <a:r>
              <a:rPr sz="1400" spc="-10" dirty="0">
                <a:latin typeface="Calibri"/>
                <a:cs typeface="Calibri"/>
              </a:rPr>
              <a:t>system </a:t>
            </a:r>
            <a:r>
              <a:rPr sz="1400" spc="-5" dirty="0">
                <a:latin typeface="Calibri"/>
                <a:cs typeface="Calibri"/>
              </a:rPr>
              <a:t>equivalent  to </a:t>
            </a:r>
            <a:r>
              <a:rPr sz="1400" dirty="0">
                <a:latin typeface="Calibri"/>
                <a:cs typeface="Calibri"/>
              </a:rPr>
              <a:t>a </a:t>
            </a:r>
            <a:r>
              <a:rPr sz="1400" spc="-5" dirty="0">
                <a:latin typeface="Calibri"/>
                <a:cs typeface="Calibri"/>
              </a:rPr>
              <a:t>land-based hospital on board. </a:t>
            </a:r>
            <a:r>
              <a:rPr sz="1400" dirty="0">
                <a:latin typeface="Calibri"/>
                <a:cs typeface="Calibri"/>
              </a:rPr>
              <a:t>This </a:t>
            </a:r>
            <a:r>
              <a:rPr sz="1400" spc="-10" dirty="0">
                <a:latin typeface="Calibri"/>
                <a:cs typeface="Calibri"/>
              </a:rPr>
              <a:t>realization </a:t>
            </a:r>
            <a:r>
              <a:rPr sz="1400" spc="-5" dirty="0">
                <a:latin typeface="Calibri"/>
                <a:cs typeface="Calibri"/>
              </a:rPr>
              <a:t>will </a:t>
            </a:r>
            <a:r>
              <a:rPr sz="1400" spc="-10" dirty="0">
                <a:latin typeface="Calibri"/>
                <a:cs typeface="Calibri"/>
              </a:rPr>
              <a:t>promote  </a:t>
            </a:r>
            <a:r>
              <a:rPr sz="1400" dirty="0">
                <a:latin typeface="Calibri"/>
                <a:cs typeface="Calibri"/>
              </a:rPr>
              <a:t>the </a:t>
            </a:r>
            <a:r>
              <a:rPr sz="1400" spc="-5" dirty="0">
                <a:latin typeface="Calibri"/>
                <a:cs typeface="Calibri"/>
              </a:rPr>
              <a:t>creation of multi-purpose vessels (hospital vessels) </a:t>
            </a:r>
            <a:r>
              <a:rPr sz="1400" spc="-15" dirty="0">
                <a:latin typeface="Calibri"/>
                <a:cs typeface="Calibri"/>
              </a:rPr>
              <a:t>for  </a:t>
            </a:r>
            <a:r>
              <a:rPr sz="1400" spc="-5" dirty="0">
                <a:latin typeface="Calibri"/>
                <a:cs typeface="Calibri"/>
              </a:rPr>
              <a:t>disasters, which </a:t>
            </a:r>
            <a:r>
              <a:rPr sz="1400" spc="-10" dirty="0">
                <a:latin typeface="Calibri"/>
                <a:cs typeface="Calibri"/>
              </a:rPr>
              <a:t>are </a:t>
            </a:r>
            <a:r>
              <a:rPr sz="1400" dirty="0">
                <a:latin typeface="Calibri"/>
                <a:cs typeface="Calibri"/>
              </a:rPr>
              <a:t>a </a:t>
            </a:r>
            <a:r>
              <a:rPr sz="1400" spc="-10" dirty="0">
                <a:latin typeface="Calibri"/>
                <a:cs typeface="Calibri"/>
              </a:rPr>
              <a:t>symbol </a:t>
            </a:r>
            <a:r>
              <a:rPr sz="1400" spc="-5" dirty="0">
                <a:latin typeface="Calibri"/>
                <a:cs typeface="Calibri"/>
              </a:rPr>
              <a:t>of </a:t>
            </a:r>
            <a:r>
              <a:rPr sz="1400" spc="-10" dirty="0">
                <a:latin typeface="Calibri"/>
                <a:cs typeface="Calibri"/>
              </a:rPr>
              <a:t>safety </a:t>
            </a:r>
            <a:r>
              <a:rPr sz="1400" dirty="0">
                <a:latin typeface="Calibri"/>
                <a:cs typeface="Calibri"/>
              </a:rPr>
              <a:t>and </a:t>
            </a:r>
            <a:r>
              <a:rPr sz="1400" spc="-5" dirty="0">
                <a:latin typeface="Calibri"/>
                <a:cs typeface="Calibri"/>
              </a:rPr>
              <a:t>security </a:t>
            </a:r>
            <a:r>
              <a:rPr sz="1400" spc="-15" dirty="0">
                <a:latin typeface="Calibri"/>
                <a:cs typeface="Calibri"/>
              </a:rPr>
              <a:t>for </a:t>
            </a:r>
            <a:r>
              <a:rPr sz="1400" dirty="0">
                <a:latin typeface="Calibri"/>
                <a:cs typeface="Calibri"/>
              </a:rPr>
              <a:t>the  </a:t>
            </a:r>
            <a:r>
              <a:rPr sz="1400" spc="-5" dirty="0">
                <a:latin typeface="Calibri"/>
                <a:cs typeface="Calibri"/>
              </a:rPr>
              <a:t>people, </a:t>
            </a:r>
            <a:r>
              <a:rPr sz="1400" dirty="0">
                <a:latin typeface="Calibri"/>
                <a:cs typeface="Calibri"/>
              </a:rPr>
              <a:t>and </a:t>
            </a:r>
            <a:r>
              <a:rPr sz="1400" spc="-5" dirty="0">
                <a:latin typeface="Calibri"/>
                <a:cs typeface="Calibri"/>
              </a:rPr>
              <a:t>strengthen </a:t>
            </a:r>
            <a:r>
              <a:rPr sz="1400" dirty="0">
                <a:latin typeface="Calibri"/>
                <a:cs typeface="Calibri"/>
              </a:rPr>
              <a:t>the ability </a:t>
            </a:r>
            <a:r>
              <a:rPr sz="1400" spc="-5" dirty="0">
                <a:latin typeface="Calibri"/>
                <a:cs typeface="Calibri"/>
              </a:rPr>
              <a:t>to respond quickly </a:t>
            </a:r>
            <a:r>
              <a:rPr sz="1400" dirty="0">
                <a:latin typeface="Calibri"/>
                <a:cs typeface="Calibri"/>
              </a:rPr>
              <a:t>in the  </a:t>
            </a:r>
            <a:r>
              <a:rPr sz="1400" spc="-10" dirty="0">
                <a:latin typeface="Calibri"/>
                <a:cs typeface="Calibri"/>
              </a:rPr>
              <a:t>event </a:t>
            </a:r>
            <a:r>
              <a:rPr sz="1400" spc="-5" dirty="0">
                <a:latin typeface="Calibri"/>
                <a:cs typeface="Calibri"/>
              </a:rPr>
              <a:t>of </a:t>
            </a:r>
            <a:r>
              <a:rPr sz="1400" dirty="0">
                <a:latin typeface="Calibri"/>
                <a:cs typeface="Calibri"/>
              </a:rPr>
              <a:t>a</a:t>
            </a:r>
            <a:r>
              <a:rPr sz="1400" spc="-5" dirty="0">
                <a:latin typeface="Calibri"/>
                <a:cs typeface="Calibri"/>
              </a:rPr>
              <a:t> </a:t>
            </a:r>
            <a:r>
              <a:rPr sz="1400" spc="-20" dirty="0">
                <a:latin typeface="Calibri"/>
                <a:cs typeface="Calibri"/>
              </a:rPr>
              <a:t>disaster.</a:t>
            </a:r>
            <a:endParaRPr sz="1400">
              <a:latin typeface="Calibri"/>
              <a:cs typeface="Calibri"/>
            </a:endParaRPr>
          </a:p>
        </p:txBody>
      </p:sp>
      <p:sp>
        <p:nvSpPr>
          <p:cNvPr id="5" name="object 5"/>
          <p:cNvSpPr/>
          <p:nvPr/>
        </p:nvSpPr>
        <p:spPr>
          <a:xfrm>
            <a:off x="5276178" y="2371745"/>
            <a:ext cx="3728336" cy="2794990"/>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5391025" y="5268467"/>
            <a:ext cx="3082925"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Calibri"/>
                <a:cs typeface="Calibri"/>
              </a:rPr>
              <a:t>Feb/27/2020/ Founding General</a:t>
            </a:r>
            <a:r>
              <a:rPr sz="1400" spc="-35" dirty="0">
                <a:latin typeface="Calibri"/>
                <a:cs typeface="Calibri"/>
              </a:rPr>
              <a:t> </a:t>
            </a:r>
            <a:r>
              <a:rPr sz="1400" spc="-5" dirty="0">
                <a:latin typeface="Calibri"/>
                <a:cs typeface="Calibri"/>
              </a:rPr>
              <a:t>Assembly</a:t>
            </a:r>
            <a:endParaRPr sz="1400">
              <a:latin typeface="Calibri"/>
              <a:cs typeface="Calibri"/>
            </a:endParaRPr>
          </a:p>
        </p:txBody>
      </p:sp>
    </p:spTree>
    <p:extLst>
      <p:ext uri="{BB962C8B-B14F-4D97-AF65-F5344CB8AC3E}">
        <p14:creationId xmlns:p14="http://schemas.microsoft.com/office/powerpoint/2010/main" val="1428868444"/>
      </p:ext>
    </p:extLst>
  </p:cSld>
  <p:clrMapOvr>
    <a:masterClrMapping/>
  </p:clrMapOvr>
  <mc:AlternateContent xmlns:mc="http://schemas.openxmlformats.org/markup-compatibility/2006">
    <mc:Choice xmlns:p14="http://schemas.microsoft.com/office/powerpoint/2010/main" Requires="p14">
      <p:transition spd="slow" p14:dur="2000" advTm="4834"/>
    </mc:Choice>
    <mc:Fallback>
      <p:transition spd="slow" advTm="483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915A900-8FAC-43B9-AF60-8A96B99A1629}"/>
              </a:ext>
            </a:extLst>
          </p:cNvPr>
          <p:cNvSpPr/>
          <p:nvPr/>
        </p:nvSpPr>
        <p:spPr>
          <a:xfrm>
            <a:off x="212343" y="357213"/>
            <a:ext cx="8882560" cy="461665"/>
          </a:xfrm>
          <a:prstGeom prst="rect">
            <a:avLst/>
          </a:prstGeom>
        </p:spPr>
        <p:txBody>
          <a:bodyPr wrap="none">
            <a:spAutoFit/>
          </a:bodyPr>
          <a:lstStyle/>
          <a:p>
            <a:r>
              <a:rPr lang="en-US" altLang="ja-JP" sz="2400" b="1" dirty="0">
                <a:latin typeface="Verdana" panose="020B0604030504040204" pitchFamily="34" charset="0"/>
                <a:ea typeface="Verdana" panose="020B0604030504040204" pitchFamily="34" charset="0"/>
                <a:cs typeface="Verdana" panose="020B0604030504040204" pitchFamily="34" charset="0"/>
              </a:rPr>
              <a:t>Mobile Hospital International: </a:t>
            </a:r>
            <a:r>
              <a:rPr lang="en-US" altLang="ja-JP" sz="2400" b="1" dirty="0" smtClean="0">
                <a:latin typeface="Verdana" panose="020B0604030504040204" pitchFamily="34" charset="0"/>
                <a:ea typeface="Verdana" panose="020B0604030504040204" pitchFamily="34" charset="0"/>
                <a:cs typeface="Verdana" panose="020B0604030504040204" pitchFamily="34" charset="0"/>
              </a:rPr>
              <a:t>Ambulance</a:t>
            </a:r>
            <a:r>
              <a:rPr lang="ja-JP" altLang="en-US" sz="2400" b="1" dirty="0" smtClean="0">
                <a:latin typeface="Verdana" panose="020B0604030504040204" pitchFamily="34" charset="0"/>
                <a:ea typeface="Verdana" panose="020B0604030504040204" pitchFamily="34" charset="0"/>
                <a:cs typeface="Verdana" panose="020B0604030504040204" pitchFamily="34" charset="0"/>
              </a:rPr>
              <a:t> </a:t>
            </a:r>
            <a:r>
              <a:rPr lang="en-US" altLang="ja-JP" sz="2400" b="1" dirty="0" smtClean="0">
                <a:latin typeface="Verdana" panose="020B0604030504040204" pitchFamily="34" charset="0"/>
                <a:ea typeface="Verdana" panose="020B0604030504040204" pitchFamily="34" charset="0"/>
                <a:cs typeface="Verdana" panose="020B0604030504040204" pitchFamily="34" charset="0"/>
              </a:rPr>
              <a:t>boat PJ </a:t>
            </a:r>
            <a:endParaRPr lang="en-US" altLang="ja-JP" sz="24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a:extLst>
              <a:ext uri="{FF2B5EF4-FFF2-40B4-BE49-F238E27FC236}">
                <a16:creationId xmlns="" xmlns:a16="http://schemas.microsoft.com/office/drawing/2014/main" id="{27B66562-67D4-467C-AB0F-D393F62DFB0D}"/>
              </a:ext>
            </a:extLst>
          </p:cNvPr>
          <p:cNvSpPr/>
          <p:nvPr/>
        </p:nvSpPr>
        <p:spPr>
          <a:xfrm>
            <a:off x="3290910" y="957379"/>
            <a:ext cx="2725426" cy="300082"/>
          </a:xfrm>
          <a:prstGeom prst="rect">
            <a:avLst/>
          </a:prstGeom>
        </p:spPr>
        <p:txBody>
          <a:bodyPr wrap="none">
            <a:spAutoFit/>
          </a:bodyPr>
          <a:lstStyle/>
          <a:p>
            <a:r>
              <a:rPr lang="en-US" altLang="ja-JP" sz="1350" dirty="0">
                <a:hlinkClick r:id="rId3"/>
              </a:rPr>
              <a:t>http://www.mobilehospital.org/</a:t>
            </a:r>
            <a:endParaRPr lang="ja-JP" altLang="en-US" sz="1350" dirty="0"/>
          </a:p>
        </p:txBody>
      </p:sp>
      <p:sp>
        <p:nvSpPr>
          <p:cNvPr id="11" name="object 10">
            <a:extLst>
              <a:ext uri="{FF2B5EF4-FFF2-40B4-BE49-F238E27FC236}">
                <a16:creationId xmlns="" xmlns:a16="http://schemas.microsoft.com/office/drawing/2014/main" id="{DA86D0D2-6D8C-4AEB-94F6-96B6A674A3AD}"/>
              </a:ext>
            </a:extLst>
          </p:cNvPr>
          <p:cNvSpPr txBox="1"/>
          <p:nvPr/>
        </p:nvSpPr>
        <p:spPr>
          <a:xfrm>
            <a:off x="385884" y="5616356"/>
            <a:ext cx="8535479" cy="331757"/>
          </a:xfrm>
          <a:prstGeom prst="rect">
            <a:avLst/>
          </a:prstGeom>
        </p:spPr>
        <p:txBody>
          <a:bodyPr vert="horz" wrap="square" lIns="0" tIns="12065" rIns="0" bIns="0" rtlCol="0">
            <a:spAutoFit/>
          </a:bodyPr>
          <a:lstStyle/>
          <a:p>
            <a:pPr marL="12700" algn="ctr">
              <a:lnSpc>
                <a:spcPct val="150000"/>
              </a:lnSpc>
              <a:spcBef>
                <a:spcPts val="95"/>
              </a:spcBef>
            </a:pPr>
            <a:r>
              <a:rPr lang="en-US" sz="1600" b="1" i="1" u="sng" spc="-5" dirty="0">
                <a:latin typeface="Verdana" panose="020B0604030504040204" pitchFamily="34" charset="0"/>
                <a:ea typeface="Verdana" panose="020B0604030504040204" pitchFamily="34" charset="0"/>
                <a:cs typeface="Verdana" panose="020B0604030504040204" pitchFamily="34" charset="0"/>
              </a:rPr>
              <a:t>Disaster Countermeasures Utilizing the Bay Area Waterway in Koto Ward</a:t>
            </a:r>
            <a:endParaRPr lang="en-US" sz="1600" i="1" u="sng"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 xmlns:a16="http://schemas.microsoft.com/office/drawing/2014/main" id="{99A372CF-F93B-4030-8EBB-063B55806323}"/>
              </a:ext>
            </a:extLst>
          </p:cNvPr>
          <p:cNvSpPr/>
          <p:nvPr/>
        </p:nvSpPr>
        <p:spPr>
          <a:xfrm>
            <a:off x="929513" y="3862030"/>
            <a:ext cx="7036615" cy="1754326"/>
          </a:xfrm>
          <a:prstGeom prst="rect">
            <a:avLst/>
          </a:prstGeom>
        </p:spPr>
        <p:txBody>
          <a:bodyPr wrap="square">
            <a:spAutoFit/>
          </a:bodyPr>
          <a:lstStyle/>
          <a:p>
            <a:r>
              <a:rPr lang="en-US" altLang="ja-JP" b="1" dirty="0">
                <a:latin typeface="Verdana" panose="020B0604030504040204" pitchFamily="34" charset="0"/>
                <a:ea typeface="Verdana" panose="020B0604030504040204" pitchFamily="34" charset="0"/>
                <a:cs typeface="Verdana" panose="020B0604030504040204" pitchFamily="34" charset="0"/>
              </a:rPr>
              <a:t>*</a:t>
            </a:r>
            <a:r>
              <a:rPr lang="en-US" altLang="ja-JP" b="1" dirty="0" smtClean="0">
                <a:latin typeface="Verdana" panose="020B0604030504040204" pitchFamily="34" charset="0"/>
                <a:ea typeface="Verdana" panose="020B0604030504040204" pitchFamily="34" charset="0"/>
                <a:cs typeface="Verdana" panose="020B0604030504040204" pitchFamily="34" charset="0"/>
              </a:rPr>
              <a:t>Tokyo </a:t>
            </a:r>
            <a:r>
              <a:rPr lang="en-US" altLang="ja-JP" b="1" dirty="0">
                <a:latin typeface="Verdana" panose="020B0604030504040204" pitchFamily="34" charset="0"/>
                <a:ea typeface="Verdana" panose="020B0604030504040204" pitchFamily="34" charset="0"/>
                <a:cs typeface="Verdana" panose="020B0604030504040204" pitchFamily="34" charset="0"/>
              </a:rPr>
              <a:t>Fire Department Agreement: </a:t>
            </a:r>
            <a:r>
              <a:rPr lang="en-US" altLang="ja-JP" b="1" dirty="0" smtClean="0">
                <a:latin typeface="Verdana" panose="020B0604030504040204" pitchFamily="34" charset="0"/>
                <a:ea typeface="Verdana" panose="020B0604030504040204" pitchFamily="34" charset="0"/>
                <a:cs typeface="Verdana" panose="020B0604030504040204" pitchFamily="34" charset="0"/>
              </a:rPr>
              <a:t>Sea </a:t>
            </a:r>
            <a:r>
              <a:rPr lang="en-US" altLang="ja-JP" b="1" dirty="0">
                <a:latin typeface="Verdana" panose="020B0604030504040204" pitchFamily="34" charset="0"/>
                <a:ea typeface="Verdana" panose="020B0604030504040204" pitchFamily="34" charset="0"/>
                <a:cs typeface="Verdana" panose="020B0604030504040204" pitchFamily="34" charset="0"/>
              </a:rPr>
              <a:t>Approach and Rescue Boat Empirical </a:t>
            </a:r>
            <a:r>
              <a:rPr lang="en-US" altLang="ja-JP" b="1" dirty="0" smtClean="0">
                <a:latin typeface="Verdana" panose="020B0604030504040204" pitchFamily="34" charset="0"/>
                <a:ea typeface="Verdana" panose="020B0604030504040204" pitchFamily="34" charset="0"/>
                <a:cs typeface="Verdana" panose="020B0604030504040204" pitchFamily="34" charset="0"/>
              </a:rPr>
              <a:t>Study.</a:t>
            </a:r>
          </a:p>
          <a:p>
            <a:r>
              <a:rPr lang="en-US" altLang="ja-JP" b="1" dirty="0">
                <a:latin typeface="Verdana" panose="020B0604030504040204" pitchFamily="34" charset="0"/>
                <a:ea typeface="Verdana" panose="020B0604030504040204" pitchFamily="34" charset="0"/>
                <a:cs typeface="Verdana" panose="020B0604030504040204" pitchFamily="34" charset="0"/>
              </a:rPr>
              <a:t>*</a:t>
            </a:r>
            <a:r>
              <a:rPr lang="en-US" altLang="ja-JP" b="1" dirty="0" smtClean="0">
                <a:latin typeface="Verdana" panose="020B0604030504040204" pitchFamily="34" charset="0"/>
                <a:ea typeface="Verdana" panose="020B0604030504040204" pitchFamily="34" charset="0"/>
                <a:cs typeface="Verdana" panose="020B0604030504040204" pitchFamily="34" charset="0"/>
              </a:rPr>
              <a:t>Faculty </a:t>
            </a:r>
            <a:r>
              <a:rPr lang="en-US" altLang="ja-JP" b="1" dirty="0">
                <a:latin typeface="Verdana" panose="020B0604030504040204" pitchFamily="34" charset="0"/>
                <a:ea typeface="Verdana" panose="020B0604030504040204" pitchFamily="34" charset="0"/>
                <a:cs typeface="Verdana" panose="020B0604030504040204" pitchFamily="34" charset="0"/>
              </a:rPr>
              <a:t>of Collaborative Medicine: </a:t>
            </a:r>
            <a:r>
              <a:rPr lang="en-US" altLang="ja-JP" b="1" dirty="0" err="1">
                <a:latin typeface="Verdana" panose="020B0604030504040204" pitchFamily="34" charset="0"/>
                <a:ea typeface="Verdana" panose="020B0604030504040204" pitchFamily="34" charset="0"/>
                <a:cs typeface="Verdana" panose="020B0604030504040204" pitchFamily="34" charset="0"/>
              </a:rPr>
              <a:t>Teikyo</a:t>
            </a:r>
            <a:r>
              <a:rPr lang="en-US" altLang="ja-JP" b="1" dirty="0">
                <a:latin typeface="Verdana" panose="020B0604030504040204" pitchFamily="34" charset="0"/>
                <a:ea typeface="Verdana" panose="020B0604030504040204" pitchFamily="34" charset="0"/>
                <a:cs typeface="Verdana" panose="020B0604030504040204" pitchFamily="34" charset="0"/>
              </a:rPr>
              <a:t> University, Nippon Medical University, </a:t>
            </a:r>
            <a:r>
              <a:rPr lang="en-US" altLang="ja-JP" b="1" dirty="0" err="1">
                <a:latin typeface="Verdana" panose="020B0604030504040204" pitchFamily="34" charset="0"/>
                <a:ea typeface="Verdana" panose="020B0604030504040204" pitchFamily="34" charset="0"/>
                <a:cs typeface="Verdana" panose="020B0604030504040204" pitchFamily="34" charset="0"/>
              </a:rPr>
              <a:t>Kokushikan</a:t>
            </a:r>
            <a:r>
              <a:rPr lang="en-US" altLang="ja-JP" b="1" dirty="0">
                <a:latin typeface="Verdana" panose="020B0604030504040204" pitchFamily="34" charset="0"/>
                <a:ea typeface="Verdana" panose="020B0604030504040204" pitchFamily="34" charset="0"/>
                <a:cs typeface="Verdana" panose="020B0604030504040204" pitchFamily="34" charset="0"/>
              </a:rPr>
              <a:t> University, </a:t>
            </a:r>
            <a:r>
              <a:rPr lang="en-US" altLang="ja-JP" b="1" dirty="0" err="1">
                <a:latin typeface="Verdana" panose="020B0604030504040204" pitchFamily="34" charset="0"/>
                <a:ea typeface="Verdana" panose="020B0604030504040204" pitchFamily="34" charset="0"/>
                <a:cs typeface="Verdana" panose="020B0604030504040204" pitchFamily="34" charset="0"/>
              </a:rPr>
              <a:t>Kyorin</a:t>
            </a:r>
            <a:r>
              <a:rPr lang="en-US" altLang="ja-JP" b="1" dirty="0">
                <a:latin typeface="Verdana" panose="020B0604030504040204" pitchFamily="34" charset="0"/>
                <a:ea typeface="Verdana" panose="020B0604030504040204" pitchFamily="34" charset="0"/>
                <a:cs typeface="Verdana" panose="020B0604030504040204" pitchFamily="34" charset="0"/>
              </a:rPr>
              <a:t> University,</a:t>
            </a:r>
          </a:p>
          <a:p>
            <a:r>
              <a:rPr lang="en-US" altLang="ja-JP" b="1" dirty="0">
                <a:latin typeface="Verdana" panose="020B0604030504040204" pitchFamily="34" charset="0"/>
                <a:ea typeface="Verdana" panose="020B0604030504040204" pitchFamily="34" charset="0"/>
                <a:cs typeface="Verdana" panose="020B0604030504040204" pitchFamily="34" charset="0"/>
              </a:rPr>
              <a:t>Showa University Koto </a:t>
            </a:r>
            <a:r>
              <a:rPr lang="en-US" altLang="ja-JP" b="1" dirty="0" err="1">
                <a:latin typeface="Verdana" panose="020B0604030504040204" pitchFamily="34" charset="0"/>
                <a:ea typeface="Verdana" panose="020B0604030504040204" pitchFamily="34" charset="0"/>
                <a:cs typeface="Verdana" panose="020B0604030504040204" pitchFamily="34" charset="0"/>
              </a:rPr>
              <a:t>Toyosu</a:t>
            </a:r>
            <a:r>
              <a:rPr lang="en-US" altLang="ja-JP" b="1" dirty="0">
                <a:latin typeface="Verdana" panose="020B0604030504040204" pitchFamily="34" charset="0"/>
                <a:ea typeface="Verdana" panose="020B0604030504040204" pitchFamily="34" charset="0"/>
                <a:cs typeface="Verdana" panose="020B0604030504040204" pitchFamily="34" charset="0"/>
              </a:rPr>
              <a:t> </a:t>
            </a:r>
            <a:r>
              <a:rPr lang="en-US" altLang="ja-JP" b="1" dirty="0" smtClean="0">
                <a:latin typeface="Verdana" panose="020B0604030504040204" pitchFamily="34" charset="0"/>
                <a:ea typeface="Verdana" panose="020B0604030504040204" pitchFamily="34" charset="0"/>
                <a:cs typeface="Verdana" panose="020B0604030504040204" pitchFamily="34" charset="0"/>
              </a:rPr>
              <a:t>Hospital.</a:t>
            </a:r>
          </a:p>
        </p:txBody>
      </p:sp>
      <p:pic>
        <p:nvPicPr>
          <p:cNvPr id="5" name="Picture 4">
            <a:extLst>
              <a:ext uri="{FF2B5EF4-FFF2-40B4-BE49-F238E27FC236}">
                <a16:creationId xmlns="" xmlns:a16="http://schemas.microsoft.com/office/drawing/2014/main" id="{FB35A6A0-CE6F-4737-8249-3D309CEC131F}"/>
              </a:ext>
            </a:extLst>
          </p:cNvPr>
          <p:cNvPicPr>
            <a:picLocks noChangeAspect="1"/>
          </p:cNvPicPr>
          <p:nvPr/>
        </p:nvPicPr>
        <p:blipFill rotWithShape="1">
          <a:blip r:embed="rId4"/>
          <a:srcRect l="12087" t="9589" r="15827" b="31104"/>
          <a:stretch/>
        </p:blipFill>
        <p:spPr>
          <a:xfrm>
            <a:off x="1890410" y="1393617"/>
            <a:ext cx="5254309" cy="2430366"/>
          </a:xfrm>
          <a:prstGeom prst="rect">
            <a:avLst/>
          </a:prstGeom>
          <a:ln>
            <a:noFill/>
          </a:ln>
          <a:effectLst>
            <a:softEdge rad="112500"/>
          </a:effectLst>
        </p:spPr>
      </p:pic>
    </p:spTree>
    <p:extLst>
      <p:ext uri="{BB962C8B-B14F-4D97-AF65-F5344CB8AC3E}">
        <p14:creationId xmlns:p14="http://schemas.microsoft.com/office/powerpoint/2010/main" val="3809536065"/>
      </p:ext>
    </p:extLst>
  </p:cSld>
  <p:clrMapOvr>
    <a:masterClrMapping/>
  </p:clrMapOvr>
  <mc:AlternateContent xmlns:mc="http://schemas.openxmlformats.org/markup-compatibility/2006">
    <mc:Choice xmlns:p14="http://schemas.microsoft.com/office/powerpoint/2010/main" Requires="p14">
      <p:transition spd="slow" p14:dur="2000" advTm="1585"/>
    </mc:Choice>
    <mc:Fallback>
      <p:transition spd="slow" advTm="1585"/>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F8D5C50F-D39D-4085-B8B2-F87996CD95C5}"/>
              </a:ext>
            </a:extLst>
          </p:cNvPr>
          <p:cNvSpPr/>
          <p:nvPr/>
        </p:nvSpPr>
        <p:spPr>
          <a:xfrm>
            <a:off x="643180" y="306597"/>
            <a:ext cx="7997124" cy="62303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extBox 3">
            <a:extLst>
              <a:ext uri="{FF2B5EF4-FFF2-40B4-BE49-F238E27FC236}">
                <a16:creationId xmlns="" xmlns:a16="http://schemas.microsoft.com/office/drawing/2014/main" id="{6FEE4823-C193-4194-A35C-E0C0CBB29A24}"/>
              </a:ext>
            </a:extLst>
          </p:cNvPr>
          <p:cNvSpPr txBox="1"/>
          <p:nvPr/>
        </p:nvSpPr>
        <p:spPr>
          <a:xfrm>
            <a:off x="3105544" y="454450"/>
            <a:ext cx="3432083" cy="769441"/>
          </a:xfrm>
          <a:prstGeom prst="rect">
            <a:avLst/>
          </a:prstGeom>
          <a:noFill/>
        </p:spPr>
        <p:txBody>
          <a:bodyPr wrap="square" rtlCol="0">
            <a:spAutoFit/>
          </a:bodyPr>
          <a:lstStyle/>
          <a:p>
            <a:pPr algn="ctr"/>
            <a:r>
              <a:rPr kumimoji="1" lang="en-US" altLang="ja-JP" sz="4400" b="1" dirty="0">
                <a:solidFill>
                  <a:srgbClr val="0070C0"/>
                </a:solidFill>
                <a:latin typeface="Arial" panose="020B0604020202020204" pitchFamily="34" charset="0"/>
                <a:cs typeface="Arial" panose="020B0604020202020204" pitchFamily="34" charset="0"/>
              </a:rPr>
              <a:t>Donations</a:t>
            </a:r>
            <a:endParaRPr kumimoji="1" lang="ja-JP" altLang="en-US" sz="4400" b="1" dirty="0">
              <a:solidFill>
                <a:srgbClr val="0070C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C4D58C9E-5DA2-47E2-A8E2-89983ABC9DFF}"/>
              </a:ext>
            </a:extLst>
          </p:cNvPr>
          <p:cNvSpPr txBox="1"/>
          <p:nvPr/>
        </p:nvSpPr>
        <p:spPr>
          <a:xfrm>
            <a:off x="1162373" y="1223891"/>
            <a:ext cx="7098224" cy="2308324"/>
          </a:xfrm>
          <a:prstGeom prst="rect">
            <a:avLst/>
          </a:prstGeom>
          <a:noFill/>
        </p:spPr>
        <p:txBody>
          <a:bodyPr wrap="square" rtlCol="0">
            <a:spAutoFit/>
          </a:bodyPr>
          <a:lstStyle/>
          <a:p>
            <a:pPr algn="just"/>
            <a:r>
              <a:rPr kumimoji="1" lang="en-US" altLang="ja-JP" sz="2400" dirty="0" smtClean="0">
                <a:solidFill>
                  <a:schemeClr val="bg1"/>
                </a:solidFill>
                <a:latin typeface="Arial Narrow" panose="020B0606020202030204" pitchFamily="34" charset="0"/>
              </a:rPr>
              <a:t>We are</a:t>
            </a:r>
            <a:r>
              <a:rPr lang="en-US" altLang="ja-JP" sz="2400" dirty="0" smtClean="0">
                <a:solidFill>
                  <a:schemeClr val="bg1"/>
                </a:solidFill>
                <a:latin typeface="Arial Narrow" panose="020B0606020202030204" pitchFamily="34" charset="0"/>
              </a:rPr>
              <a:t> </a:t>
            </a:r>
            <a:r>
              <a:rPr lang="en-US" altLang="ja-JP" sz="2400" dirty="0">
                <a:solidFill>
                  <a:schemeClr val="bg1"/>
                </a:solidFill>
                <a:latin typeface="Arial Narrow" panose="020B0606020202030204" pitchFamily="34" charset="0"/>
              </a:rPr>
              <a:t>Certified as a public interest corporation by the Prime </a:t>
            </a:r>
            <a:r>
              <a:rPr lang="en-US" altLang="ja-JP" sz="2400" dirty="0" smtClean="0">
                <a:solidFill>
                  <a:schemeClr val="bg1"/>
                </a:solidFill>
                <a:latin typeface="Arial Narrow" panose="020B0606020202030204" pitchFamily="34" charset="0"/>
              </a:rPr>
              <a:t>Minister.</a:t>
            </a:r>
            <a:r>
              <a:rPr lang="en-US" altLang="ja-JP" sz="2400" dirty="0">
                <a:solidFill>
                  <a:schemeClr val="bg1"/>
                </a:solidFill>
                <a:latin typeface="Arial Narrow" panose="020B0606020202030204" pitchFamily="34" charset="0"/>
              </a:rPr>
              <a:t> </a:t>
            </a:r>
            <a:r>
              <a:rPr kumimoji="1" lang="en-US" altLang="ja-JP" sz="2400" dirty="0" smtClean="0">
                <a:solidFill>
                  <a:schemeClr val="bg1"/>
                </a:solidFill>
                <a:latin typeface="Arial Narrow" panose="020B0606020202030204" pitchFamily="34" charset="0"/>
              </a:rPr>
              <a:t>Any </a:t>
            </a:r>
            <a:r>
              <a:rPr kumimoji="1" lang="en-US" altLang="ja-JP" sz="2400" dirty="0">
                <a:solidFill>
                  <a:schemeClr val="bg1"/>
                </a:solidFill>
                <a:latin typeface="Arial Narrow" panose="020B0606020202030204" pitchFamily="34" charset="0"/>
              </a:rPr>
              <a:t>donation to Mobile Hospital International qualify for tax deduction under applicable local laws. Please donate with confidence. </a:t>
            </a:r>
            <a:r>
              <a:rPr lang="en-US" altLang="ja-JP" sz="2400" dirty="0">
                <a:solidFill>
                  <a:schemeClr val="bg1"/>
                </a:solidFill>
                <a:latin typeface="Arial Narrow" panose="020B0606020202030204" pitchFamily="34" charset="0"/>
              </a:rPr>
              <a:t>Your contribution is essential in helping us make progress towards this hospital ship program that </a:t>
            </a:r>
            <a:r>
              <a:rPr lang="en-US" altLang="ja-JP" sz="2400" dirty="0" smtClean="0">
                <a:solidFill>
                  <a:schemeClr val="bg1"/>
                </a:solidFill>
                <a:latin typeface="Arial Narrow" panose="020B0606020202030204" pitchFamily="34" charset="0"/>
              </a:rPr>
              <a:t>will provide </a:t>
            </a:r>
            <a:r>
              <a:rPr lang="en-US" altLang="ja-JP" sz="2400" dirty="0">
                <a:solidFill>
                  <a:schemeClr val="bg1"/>
                </a:solidFill>
                <a:latin typeface="Arial Narrow" panose="020B0606020202030204" pitchFamily="34" charset="0"/>
              </a:rPr>
              <a:t>security and humanitarian assistance in Asia.</a:t>
            </a:r>
            <a:endParaRPr kumimoji="1" lang="ja-JP" altLang="en-US" sz="2400" dirty="0">
              <a:solidFill>
                <a:schemeClr val="bg1"/>
              </a:solidFill>
              <a:latin typeface="Arial Narrow" panose="020B0606020202030204" pitchFamily="34" charset="0"/>
            </a:endParaRPr>
          </a:p>
        </p:txBody>
      </p:sp>
      <p:sp>
        <p:nvSpPr>
          <p:cNvPr id="6" name="TextBox 5">
            <a:extLst>
              <a:ext uri="{FF2B5EF4-FFF2-40B4-BE49-F238E27FC236}">
                <a16:creationId xmlns="" xmlns:a16="http://schemas.microsoft.com/office/drawing/2014/main" id="{8BA62AF8-0045-4D94-B89B-D198C538B2AB}"/>
              </a:ext>
            </a:extLst>
          </p:cNvPr>
          <p:cNvSpPr txBox="1"/>
          <p:nvPr/>
        </p:nvSpPr>
        <p:spPr>
          <a:xfrm>
            <a:off x="2780246" y="3670714"/>
            <a:ext cx="3975526" cy="1354217"/>
          </a:xfrm>
          <a:prstGeom prst="rect">
            <a:avLst/>
          </a:prstGeom>
          <a:noFill/>
        </p:spPr>
        <p:txBody>
          <a:bodyPr wrap="square" rtlCol="0">
            <a:spAutoFit/>
          </a:bodyPr>
          <a:lstStyle/>
          <a:p>
            <a:pPr algn="ctr"/>
            <a:r>
              <a:rPr lang="en-US" altLang="ja-JP" b="1" dirty="0">
                <a:solidFill>
                  <a:schemeClr val="bg1"/>
                </a:solidFill>
                <a:latin typeface="Calibri" panose="020F0502020204030204" pitchFamily="34" charset="0"/>
              </a:rPr>
              <a:t>Sumitomo Mitsui Banking Corporation </a:t>
            </a:r>
          </a:p>
          <a:p>
            <a:pPr algn="ctr"/>
            <a:r>
              <a:rPr lang="en-US" altLang="ja-JP" sz="1600" b="1" dirty="0">
                <a:solidFill>
                  <a:schemeClr val="bg1"/>
                </a:solidFill>
                <a:latin typeface="Calibri" panose="020F0502020204030204" pitchFamily="34" charset="0"/>
              </a:rPr>
              <a:t>SWIFT </a:t>
            </a:r>
            <a:r>
              <a:rPr lang="ja-JP" altLang="en-US" sz="1600" b="1" dirty="0">
                <a:solidFill>
                  <a:schemeClr val="bg1"/>
                </a:solidFill>
                <a:latin typeface="Calibri" panose="020F0502020204030204" pitchFamily="34" charset="0"/>
              </a:rPr>
              <a:t>： </a:t>
            </a:r>
            <a:r>
              <a:rPr lang="en-US" altLang="ja-JP" sz="1600" b="1" dirty="0">
                <a:solidFill>
                  <a:schemeClr val="bg1"/>
                </a:solidFill>
                <a:latin typeface="Calibri" panose="020F0502020204030204" pitchFamily="34" charset="0"/>
              </a:rPr>
              <a:t>SMBC JP JT</a:t>
            </a:r>
          </a:p>
          <a:p>
            <a:pPr algn="ctr"/>
            <a:r>
              <a:rPr lang="en-US" altLang="ja-JP" sz="1600" b="1" dirty="0">
                <a:solidFill>
                  <a:schemeClr val="bg1"/>
                </a:solidFill>
                <a:latin typeface="Calibri" panose="020F0502020204030204" pitchFamily="34" charset="0"/>
              </a:rPr>
              <a:t>Hibiya Branch/branch code: 632</a:t>
            </a:r>
          </a:p>
          <a:p>
            <a:pPr algn="ctr"/>
            <a:r>
              <a:rPr lang="en-US" altLang="ja-JP" sz="1600" b="1" dirty="0">
                <a:solidFill>
                  <a:schemeClr val="bg1"/>
                </a:solidFill>
                <a:latin typeface="Calibri" panose="020F0502020204030204" pitchFamily="34" charset="0"/>
              </a:rPr>
              <a:t>Phone:+81-3-3591-8431</a:t>
            </a:r>
          </a:p>
          <a:p>
            <a:pPr algn="ctr"/>
            <a:r>
              <a:rPr kumimoji="1" lang="en-US" altLang="ja-JP" sz="1600" b="1" dirty="0">
                <a:solidFill>
                  <a:schemeClr val="bg1"/>
                </a:solidFill>
                <a:latin typeface="Calibri" panose="020F0502020204030204" pitchFamily="34" charset="0"/>
              </a:rPr>
              <a:t>Account Number: 8635434</a:t>
            </a:r>
          </a:p>
        </p:txBody>
      </p:sp>
      <p:sp>
        <p:nvSpPr>
          <p:cNvPr id="7" name="TextBox 6">
            <a:extLst>
              <a:ext uri="{FF2B5EF4-FFF2-40B4-BE49-F238E27FC236}">
                <a16:creationId xmlns="" xmlns:a16="http://schemas.microsoft.com/office/drawing/2014/main" id="{B8FEF57B-CCDD-494A-BC11-E8A4C75FB9F3}"/>
              </a:ext>
            </a:extLst>
          </p:cNvPr>
          <p:cNvSpPr txBox="1"/>
          <p:nvPr/>
        </p:nvSpPr>
        <p:spPr>
          <a:xfrm>
            <a:off x="2572719" y="4994153"/>
            <a:ext cx="4788975" cy="369332"/>
          </a:xfrm>
          <a:prstGeom prst="rect">
            <a:avLst/>
          </a:prstGeom>
          <a:noFill/>
        </p:spPr>
        <p:txBody>
          <a:bodyPr wrap="square" rtlCol="0">
            <a:spAutoFit/>
          </a:bodyPr>
          <a:lstStyle/>
          <a:p>
            <a:pPr algn="ctr"/>
            <a:r>
              <a:rPr lang="en-US" altLang="ja-JP" dirty="0">
                <a:solidFill>
                  <a:schemeClr val="tx2">
                    <a:lumMod val="50000"/>
                  </a:schemeClr>
                </a:solidFill>
                <a:latin typeface="Calibri" panose="020F0502020204030204" pitchFamily="34" charset="0"/>
                <a:hlinkClick r:id="rId3">
                  <a:extLst>
                    <a:ext uri="{A12FA001-AC4F-418D-AE19-62706E023703}">
                      <ahyp:hlinkClr xmlns="" xmlns:ahyp="http://schemas.microsoft.com/office/drawing/2018/hyperlinkcolor" val="tx"/>
                    </a:ext>
                  </a:extLst>
                </a:hlinkClick>
              </a:rPr>
              <a:t>http://www.mobilehospital.org/donate/support</a:t>
            </a:r>
            <a:r>
              <a:rPr lang="en-US" altLang="ja-JP" sz="1400" dirty="0">
                <a:solidFill>
                  <a:schemeClr val="tx2">
                    <a:lumMod val="50000"/>
                  </a:schemeClr>
                </a:solidFill>
                <a:latin typeface="Calibri" panose="020F0502020204030204" pitchFamily="34" charset="0"/>
                <a:hlinkClick r:id="rId3">
                  <a:extLst>
                    <a:ext uri="{A12FA001-AC4F-418D-AE19-62706E023703}">
                      <ahyp:hlinkClr xmlns="" xmlns:ahyp="http://schemas.microsoft.com/office/drawing/2018/hyperlinkcolor" val="tx"/>
                    </a:ext>
                  </a:extLst>
                </a:hlinkClick>
              </a:rPr>
              <a:t>/</a:t>
            </a:r>
            <a:endParaRPr kumimoji="1" lang="en-US" altLang="ja-JP" sz="1400" b="1" dirty="0">
              <a:solidFill>
                <a:schemeClr val="tx2">
                  <a:lumMod val="50000"/>
                </a:schemeClr>
              </a:solidFill>
              <a:latin typeface="Calibri" panose="020F0502020204030204" pitchFamily="34" charset="0"/>
            </a:endParaRPr>
          </a:p>
        </p:txBody>
      </p:sp>
      <p:pic>
        <p:nvPicPr>
          <p:cNvPr id="1026" name="Picture 2">
            <a:extLst>
              <a:ext uri="{FF2B5EF4-FFF2-40B4-BE49-F238E27FC236}">
                <a16:creationId xmlns="" xmlns:a16="http://schemas.microsoft.com/office/drawing/2014/main" id="{07DC9A1D-63F8-4DAA-8142-EF6641AF6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3689" y="5398507"/>
            <a:ext cx="2636106" cy="909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992518"/>
      </p:ext>
    </p:extLst>
  </p:cSld>
  <p:clrMapOvr>
    <a:masterClrMapping/>
  </p:clrMapOvr>
  <mc:AlternateContent xmlns:mc="http://schemas.openxmlformats.org/markup-compatibility/2006">
    <mc:Choice xmlns:p14="http://schemas.microsoft.com/office/powerpoint/2010/main" Requires="p14">
      <p:transition spd="slow" p14:dur="2000" advTm="7712"/>
    </mc:Choice>
    <mc:Fallback>
      <p:transition spd="slow" advTm="7712"/>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mobile hospital international">
            <a:extLst>
              <a:ext uri="{FF2B5EF4-FFF2-40B4-BE49-F238E27FC236}">
                <a16:creationId xmlns="" xmlns:a16="http://schemas.microsoft.com/office/drawing/2014/main" id="{E254E08C-AF56-43AB-A813-7860B9763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351" y="418271"/>
            <a:ext cx="3270236" cy="32702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B82DFF56-0A54-403C-8961-BEC5C0F2667A}"/>
              </a:ext>
            </a:extLst>
          </p:cNvPr>
          <p:cNvSpPr txBox="1"/>
          <p:nvPr/>
        </p:nvSpPr>
        <p:spPr>
          <a:xfrm>
            <a:off x="886981" y="3826426"/>
            <a:ext cx="7176977" cy="738664"/>
          </a:xfrm>
          <a:prstGeom prst="rect">
            <a:avLst/>
          </a:prstGeom>
          <a:noFill/>
        </p:spPr>
        <p:txBody>
          <a:bodyPr wrap="square" rtlCol="0">
            <a:spAutoFit/>
          </a:bodyPr>
          <a:lstStyle/>
          <a:p>
            <a:pPr algn="ctr"/>
            <a:r>
              <a:rPr kumimoji="1" lang="en-US" altLang="ja-JP" dirty="0">
                <a:latin typeface="Calibri" panose="020F0502020204030204" pitchFamily="34" charset="0"/>
              </a:rPr>
              <a:t>Public Interest Incorporated Association</a:t>
            </a:r>
          </a:p>
          <a:p>
            <a:pPr algn="ctr"/>
            <a:r>
              <a:rPr lang="en-US" altLang="ja-JP" sz="2400" b="1" dirty="0">
                <a:latin typeface="Calibri" panose="020F0502020204030204" pitchFamily="34" charset="0"/>
              </a:rPr>
              <a:t>Mobile Hospital International</a:t>
            </a:r>
            <a:endParaRPr kumimoji="1" lang="ja-JP" altLang="en-US" sz="2400" b="1" dirty="0">
              <a:latin typeface="Calibri" panose="020F0502020204030204" pitchFamily="34" charset="0"/>
            </a:endParaRPr>
          </a:p>
        </p:txBody>
      </p:sp>
      <p:sp>
        <p:nvSpPr>
          <p:cNvPr id="4" name="TextBox 3">
            <a:extLst>
              <a:ext uri="{FF2B5EF4-FFF2-40B4-BE49-F238E27FC236}">
                <a16:creationId xmlns="" xmlns:a16="http://schemas.microsoft.com/office/drawing/2014/main" id="{A06931D5-F50B-42D0-B047-2D42D6DD88C8}"/>
              </a:ext>
            </a:extLst>
          </p:cNvPr>
          <p:cNvSpPr txBox="1"/>
          <p:nvPr/>
        </p:nvSpPr>
        <p:spPr>
          <a:xfrm>
            <a:off x="1535566" y="4565090"/>
            <a:ext cx="7176977" cy="1107996"/>
          </a:xfrm>
          <a:prstGeom prst="rect">
            <a:avLst/>
          </a:prstGeom>
          <a:noFill/>
        </p:spPr>
        <p:txBody>
          <a:bodyPr wrap="square" rtlCol="0">
            <a:spAutoFit/>
          </a:bodyPr>
          <a:lstStyle/>
          <a:p>
            <a:r>
              <a:rPr kumimoji="1" lang="en-US" altLang="ja-JP" sz="2200" i="1" dirty="0">
                <a:latin typeface="Calibri" panose="020F0502020204030204" pitchFamily="34" charset="0"/>
              </a:rPr>
              <a:t>A public benefit corporation that has been granted on November 11</a:t>
            </a:r>
            <a:r>
              <a:rPr kumimoji="1" lang="en-US" altLang="ja-JP" sz="2200" i="1" baseline="30000" dirty="0">
                <a:latin typeface="Calibri" panose="020F0502020204030204" pitchFamily="34" charset="0"/>
              </a:rPr>
              <a:t>th</a:t>
            </a:r>
            <a:r>
              <a:rPr kumimoji="1" lang="en-US" altLang="ja-JP" sz="2200" i="1" dirty="0">
                <a:latin typeface="Calibri" panose="020F0502020204030204" pitchFamily="34" charset="0"/>
              </a:rPr>
              <a:t>, 2011, in the authentication of the Prime Minister of Japan</a:t>
            </a:r>
            <a:endParaRPr kumimoji="1" lang="ja-JP" altLang="en-US" sz="2200" i="1" dirty="0">
              <a:latin typeface="Calibri" panose="020F0502020204030204" pitchFamily="34" charset="0"/>
            </a:endParaRPr>
          </a:p>
        </p:txBody>
      </p:sp>
      <p:sp>
        <p:nvSpPr>
          <p:cNvPr id="5" name="TextBox 4">
            <a:extLst>
              <a:ext uri="{FF2B5EF4-FFF2-40B4-BE49-F238E27FC236}">
                <a16:creationId xmlns="" xmlns:a16="http://schemas.microsoft.com/office/drawing/2014/main" id="{C62C2E80-216B-4568-A20B-053AB1C28EB2}"/>
              </a:ext>
            </a:extLst>
          </p:cNvPr>
          <p:cNvSpPr txBox="1"/>
          <p:nvPr/>
        </p:nvSpPr>
        <p:spPr>
          <a:xfrm>
            <a:off x="76395" y="6082160"/>
            <a:ext cx="4377069" cy="400110"/>
          </a:xfrm>
          <a:prstGeom prst="rect">
            <a:avLst/>
          </a:prstGeom>
          <a:noFill/>
        </p:spPr>
        <p:txBody>
          <a:bodyPr wrap="square" rtlCol="0">
            <a:spAutoFit/>
          </a:bodyPr>
          <a:lstStyle/>
          <a:p>
            <a:pPr algn="ctr"/>
            <a:r>
              <a:rPr lang="en-US" altLang="ja-JP" sz="2000" dirty="0">
                <a:latin typeface="Calibri" panose="020F0502020204030204" pitchFamily="34" charset="0"/>
              </a:rPr>
              <a:t>http://www.mobilehospital.org/</a:t>
            </a:r>
            <a:endParaRPr kumimoji="1" lang="ja-JP" altLang="en-US" sz="2000" dirty="0">
              <a:latin typeface="Calibri" panose="020F0502020204030204" pitchFamily="34" charset="0"/>
            </a:endParaRPr>
          </a:p>
        </p:txBody>
      </p:sp>
      <p:sp>
        <p:nvSpPr>
          <p:cNvPr id="6" name="TextBox 5">
            <a:extLst>
              <a:ext uri="{FF2B5EF4-FFF2-40B4-BE49-F238E27FC236}">
                <a16:creationId xmlns="" xmlns:a16="http://schemas.microsoft.com/office/drawing/2014/main" id="{69FBE632-56B7-4923-B743-E37F8329577C}"/>
              </a:ext>
            </a:extLst>
          </p:cNvPr>
          <p:cNvSpPr txBox="1"/>
          <p:nvPr/>
        </p:nvSpPr>
        <p:spPr>
          <a:xfrm>
            <a:off x="5052335" y="6082160"/>
            <a:ext cx="4377069" cy="400110"/>
          </a:xfrm>
          <a:prstGeom prst="rect">
            <a:avLst/>
          </a:prstGeom>
          <a:noFill/>
        </p:spPr>
        <p:txBody>
          <a:bodyPr wrap="square" rtlCol="0">
            <a:spAutoFit/>
          </a:bodyPr>
          <a:lstStyle/>
          <a:p>
            <a:pPr algn="ctr"/>
            <a:r>
              <a:rPr kumimoji="1" lang="en-US" altLang="ja-JP" sz="2000" dirty="0">
                <a:latin typeface="Calibri" panose="020F0502020204030204" pitchFamily="34" charset="0"/>
              </a:rPr>
              <a:t>info@mobilehospital.org</a:t>
            </a:r>
            <a:endParaRPr kumimoji="1" lang="ja-JP" altLang="en-US" sz="2000" dirty="0">
              <a:latin typeface="Calibri" panose="020F0502020204030204" pitchFamily="34" charset="0"/>
            </a:endParaRPr>
          </a:p>
        </p:txBody>
      </p:sp>
    </p:spTree>
    <p:extLst>
      <p:ext uri="{BB962C8B-B14F-4D97-AF65-F5344CB8AC3E}">
        <p14:creationId xmlns:p14="http://schemas.microsoft.com/office/powerpoint/2010/main" val="2917823614"/>
      </p:ext>
    </p:extLst>
  </p:cSld>
  <p:clrMapOvr>
    <a:masterClrMapping/>
  </p:clrMapOvr>
  <mc:AlternateContent xmlns:mc="http://schemas.openxmlformats.org/markup-compatibility/2006">
    <mc:Choice xmlns:p14="http://schemas.microsoft.com/office/powerpoint/2010/main" Requires="p14">
      <p:transition spd="slow" p14:dur="2000" advTm="6757"/>
    </mc:Choice>
    <mc:Fallback>
      <p:transition spd="slow" advTm="675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A0B1215-C1F3-430B-A8B9-2D7EE45D69FA}"/>
              </a:ext>
            </a:extLst>
          </p:cNvPr>
          <p:cNvSpPr/>
          <p:nvPr/>
        </p:nvSpPr>
        <p:spPr>
          <a:xfrm>
            <a:off x="6374890" y="643467"/>
            <a:ext cx="2075777" cy="9976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ja-JP" sz="2000" b="1" cap="all" dirty="0">
                <a:effectLst>
                  <a:outerShdw blurRad="50800" dist="63500" dir="2700000" algn="tl" rotWithShape="0">
                    <a:srgbClr val="000000">
                      <a:alpha val="48000"/>
                    </a:srgbClr>
                  </a:outerShdw>
                </a:effectLst>
                <a:latin typeface="Verdana" panose="020B0604030504040204" pitchFamily="34" charset="0"/>
                <a:ea typeface="Verdana" panose="020B0604030504040204" pitchFamily="34" charset="0"/>
                <a:cs typeface="Verdana" panose="020B0604030504040204" pitchFamily="34" charset="0"/>
              </a:rPr>
              <a:t>JAPAN</a:t>
            </a:r>
          </a:p>
        </p:txBody>
      </p:sp>
      <p:sp>
        <p:nvSpPr>
          <p:cNvPr id="5" name="Rectangle 4">
            <a:extLst>
              <a:ext uri="{FF2B5EF4-FFF2-40B4-BE49-F238E27FC236}">
                <a16:creationId xmlns="" xmlns:a16="http://schemas.microsoft.com/office/drawing/2014/main" id="{60C8017C-8369-472C-A4D6-BAED71690929}"/>
              </a:ext>
            </a:extLst>
          </p:cNvPr>
          <p:cNvSpPr/>
          <p:nvPr/>
        </p:nvSpPr>
        <p:spPr>
          <a:xfrm>
            <a:off x="5789684" y="1641107"/>
            <a:ext cx="3246187" cy="4573426"/>
          </a:xfrm>
          <a:prstGeom prst="rect">
            <a:avLst/>
          </a:prstGeom>
        </p:spPr>
        <p:txBody>
          <a:bodyPr vert="horz" lIns="91440" tIns="45720" rIns="91440" bIns="45720" rtlCol="0" anchor="ctr">
            <a:noAutofit/>
          </a:bodyPr>
          <a:lstStyle/>
          <a:p>
            <a:pPr marL="285750" indent="-228600" fontAlgn="t">
              <a:lnSpc>
                <a:spcPct val="120000"/>
              </a:lnSpc>
              <a:spcBef>
                <a:spcPts val="1200"/>
              </a:spcBef>
              <a:buFont typeface="Arial" panose="020B0604020202020204" pitchFamily="34" charset="0"/>
              <a:buChar char="•"/>
            </a:pPr>
            <a:r>
              <a:rPr lang="en-US" altLang="ja-JP" dirty="0">
                <a:effectLst>
                  <a:outerShdw blurRad="50800" dist="38100" dir="2700000" algn="tl" rotWithShape="0">
                    <a:srgbClr val="000000">
                      <a:alpha val="48000"/>
                    </a:srgbClr>
                  </a:outerShdw>
                </a:effectLst>
                <a:latin typeface="Calibri" panose="020F0502020204030204" pitchFamily="34" charset="0"/>
              </a:rPr>
              <a:t>Japan's EEZ area: The world's sixth largest area of 4,470,000㎢</a:t>
            </a:r>
          </a:p>
          <a:p>
            <a:pPr marL="285750" indent="-228600" fontAlgn="t">
              <a:lnSpc>
                <a:spcPct val="120000"/>
              </a:lnSpc>
              <a:spcBef>
                <a:spcPts val="1200"/>
              </a:spcBef>
              <a:buFont typeface="Arial" panose="020B0604020202020204" pitchFamily="34" charset="0"/>
              <a:buChar char="•"/>
            </a:pPr>
            <a:r>
              <a:rPr lang="en-US" altLang="ja-JP" dirty="0">
                <a:effectLst>
                  <a:outerShdw blurRad="50800" dist="38100" dir="2700000" algn="tl" rotWithShape="0">
                    <a:srgbClr val="000000">
                      <a:alpha val="48000"/>
                    </a:srgbClr>
                  </a:outerShdw>
                </a:effectLst>
                <a:latin typeface="Calibri" panose="020F0502020204030204" pitchFamily="34" charset="0"/>
              </a:rPr>
              <a:t>It is the 4th largest island country in the world and the largest island country in East Asia</a:t>
            </a:r>
          </a:p>
          <a:p>
            <a:pPr marL="285750" indent="-228600" fontAlgn="t">
              <a:lnSpc>
                <a:spcPct val="120000"/>
              </a:lnSpc>
              <a:spcBef>
                <a:spcPts val="1200"/>
              </a:spcBef>
              <a:buFont typeface="Arial" panose="020B0604020202020204" pitchFamily="34" charset="0"/>
              <a:buChar char="•"/>
            </a:pPr>
            <a:r>
              <a:rPr lang="en-US" altLang="ja-JP" dirty="0">
                <a:effectLst>
                  <a:outerShdw blurRad="50800" dist="38100" dir="2700000" algn="tl" rotWithShape="0">
                    <a:srgbClr val="000000">
                      <a:alpha val="48000"/>
                    </a:srgbClr>
                  </a:outerShdw>
                </a:effectLst>
                <a:latin typeface="Calibri" panose="020F0502020204030204" pitchFamily="34" charset="0"/>
              </a:rPr>
              <a:t>Japan has the sixth longest coastline 29,751 km</a:t>
            </a:r>
          </a:p>
          <a:p>
            <a:pPr marL="285750" indent="-228600" fontAlgn="t">
              <a:lnSpc>
                <a:spcPct val="120000"/>
              </a:lnSpc>
              <a:spcBef>
                <a:spcPts val="1200"/>
              </a:spcBef>
              <a:buFont typeface="Arial" panose="020B0604020202020204" pitchFamily="34" charset="0"/>
              <a:buChar char="•"/>
            </a:pPr>
            <a:endParaRPr lang="en-US" altLang="ja-JP" dirty="0">
              <a:effectLst>
                <a:outerShdw blurRad="50800" dist="38100" dir="2700000" algn="tl" rotWithShape="0">
                  <a:srgbClr val="000000">
                    <a:alpha val="48000"/>
                  </a:srgbClr>
                </a:outerShdw>
              </a:effectLst>
              <a:latin typeface="Calibri" panose="020F0502020204030204" pitchFamily="34" charset="0"/>
            </a:endParaRPr>
          </a:p>
        </p:txBody>
      </p:sp>
      <p:pic>
        <p:nvPicPr>
          <p:cNvPr id="6" name="Picture 2">
            <a:extLst>
              <a:ext uri="{FF2B5EF4-FFF2-40B4-BE49-F238E27FC236}">
                <a16:creationId xmlns="" xmlns:a16="http://schemas.microsoft.com/office/drawing/2014/main" id="{11DBA682-F6C7-4B49-9860-147AAC3BD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064" y="483136"/>
            <a:ext cx="5676358" cy="60597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361996"/>
      </p:ext>
    </p:extLst>
  </p:cSld>
  <p:clrMapOvr>
    <a:masterClrMapping/>
  </p:clrMapOvr>
  <mc:AlternateContent xmlns:mc="http://schemas.openxmlformats.org/markup-compatibility/2006">
    <mc:Choice xmlns:p14="http://schemas.microsoft.com/office/powerpoint/2010/main" Requires="p14">
      <p:transition spd="slow" p14:dur="2000" advTm="5863"/>
    </mc:Choice>
    <mc:Fallback>
      <p:transition spd="slow" advTm="5863"/>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A0B1215-C1F3-430B-A8B9-2D7EE45D69FA}"/>
              </a:ext>
            </a:extLst>
          </p:cNvPr>
          <p:cNvSpPr/>
          <p:nvPr/>
        </p:nvSpPr>
        <p:spPr>
          <a:xfrm>
            <a:off x="542168" y="464418"/>
            <a:ext cx="4455066" cy="430887"/>
          </a:xfrm>
          <a:prstGeom prst="rect">
            <a:avLst/>
          </a:prstGeom>
        </p:spPr>
        <p:txBody>
          <a:bodyPr wrap="none">
            <a:spAutoFit/>
          </a:bodyPr>
          <a:lstStyle/>
          <a:p>
            <a:r>
              <a:rPr lang="en-US" altLang="ja-JP" sz="2200" b="1" dirty="0">
                <a:latin typeface="Verdana" panose="020B0604030504040204" pitchFamily="34" charset="0"/>
                <a:ea typeface="Verdana" panose="020B0604030504040204" pitchFamily="34" charset="0"/>
                <a:cs typeface="Verdana" panose="020B0604030504040204" pitchFamily="34" charset="0"/>
              </a:rPr>
              <a:t>Natural Disasters in Japan </a:t>
            </a:r>
            <a:endParaRPr lang="ja-JP" altLang="en-US" sz="2200" b="1" dirty="0">
              <a:latin typeface="Verdana" panose="020B0604030504040204" pitchFamily="34" charset="0"/>
              <a:cs typeface="Verdana" panose="020B0604030504040204" pitchFamily="34" charset="0"/>
            </a:endParaRPr>
          </a:p>
        </p:txBody>
      </p:sp>
      <p:pic>
        <p:nvPicPr>
          <p:cNvPr id="2050" name="Picture 2">
            <a:extLst>
              <a:ext uri="{FF2B5EF4-FFF2-40B4-BE49-F238E27FC236}">
                <a16:creationId xmlns="" xmlns:a16="http://schemas.microsoft.com/office/drawing/2014/main" id="{36B5FD76-2F4F-4E48-B5E2-99FA5EF013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24" y="1199041"/>
            <a:ext cx="4526017" cy="2553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69B0A6DA-0B72-4933-BD22-34B7AC976A0E}"/>
              </a:ext>
            </a:extLst>
          </p:cNvPr>
          <p:cNvSpPr/>
          <p:nvPr/>
        </p:nvSpPr>
        <p:spPr>
          <a:xfrm>
            <a:off x="3275880" y="3383451"/>
            <a:ext cx="1154162" cy="338554"/>
          </a:xfrm>
          <a:prstGeom prst="rect">
            <a:avLst/>
          </a:prstGeom>
        </p:spPr>
        <p:txBody>
          <a:bodyPr wrap="none">
            <a:spAutoFit/>
          </a:bodyPr>
          <a:lstStyle/>
          <a:p>
            <a:r>
              <a:rPr lang="en-US" altLang="ja-JP" sz="1600" b="1" dirty="0">
                <a:solidFill>
                  <a:schemeClr val="bg1"/>
                </a:solidFill>
                <a:highlight>
                  <a:srgbClr val="C0C0C0"/>
                </a:highlight>
              </a:rPr>
              <a:t>Earthquake</a:t>
            </a:r>
            <a:endParaRPr lang="ja-JP" altLang="en-US" sz="1600" b="1" dirty="0">
              <a:solidFill>
                <a:schemeClr val="bg1"/>
              </a:solidFill>
              <a:highlight>
                <a:srgbClr val="C0C0C0"/>
              </a:highlight>
            </a:endParaRPr>
          </a:p>
        </p:txBody>
      </p:sp>
      <p:pic>
        <p:nvPicPr>
          <p:cNvPr id="6" name="Picture 5">
            <a:extLst>
              <a:ext uri="{FF2B5EF4-FFF2-40B4-BE49-F238E27FC236}">
                <a16:creationId xmlns="" xmlns:a16="http://schemas.microsoft.com/office/drawing/2014/main" id="{6A1D543A-99D5-4E40-B3B6-D1F8532D9D9B}"/>
              </a:ext>
            </a:extLst>
          </p:cNvPr>
          <p:cNvPicPr>
            <a:picLocks noChangeAspect="1"/>
          </p:cNvPicPr>
          <p:nvPr/>
        </p:nvPicPr>
        <p:blipFill rotWithShape="1">
          <a:blip r:embed="rId4"/>
          <a:srcRect t="6774" b="6467"/>
          <a:stretch/>
        </p:blipFill>
        <p:spPr>
          <a:xfrm>
            <a:off x="4940710" y="1199041"/>
            <a:ext cx="3965578" cy="2580368"/>
          </a:xfrm>
          <a:prstGeom prst="rect">
            <a:avLst/>
          </a:prstGeom>
          <a:ln>
            <a:noFill/>
          </a:ln>
          <a:effectLst>
            <a:softEdge rad="112500"/>
          </a:effectLst>
        </p:spPr>
      </p:pic>
      <p:sp>
        <p:nvSpPr>
          <p:cNvPr id="9" name="Rectangle 8">
            <a:extLst>
              <a:ext uri="{FF2B5EF4-FFF2-40B4-BE49-F238E27FC236}">
                <a16:creationId xmlns="" xmlns:a16="http://schemas.microsoft.com/office/drawing/2014/main" id="{C021E493-0D72-4D52-9325-57BF74FF46DC}"/>
              </a:ext>
            </a:extLst>
          </p:cNvPr>
          <p:cNvSpPr/>
          <p:nvPr/>
        </p:nvSpPr>
        <p:spPr>
          <a:xfrm>
            <a:off x="5020222" y="3363508"/>
            <a:ext cx="892360" cy="338554"/>
          </a:xfrm>
          <a:prstGeom prst="rect">
            <a:avLst/>
          </a:prstGeom>
        </p:spPr>
        <p:txBody>
          <a:bodyPr wrap="none">
            <a:spAutoFit/>
          </a:bodyPr>
          <a:lstStyle/>
          <a:p>
            <a:r>
              <a:rPr lang="en-US" altLang="ja-JP" sz="1600" b="1" dirty="0">
                <a:solidFill>
                  <a:schemeClr val="bg1"/>
                </a:solidFill>
                <a:highlight>
                  <a:srgbClr val="C0C0C0"/>
                </a:highlight>
              </a:rPr>
              <a:t>Tsunami</a:t>
            </a:r>
            <a:endParaRPr lang="ja-JP" altLang="en-US" sz="1600" b="1" dirty="0">
              <a:solidFill>
                <a:schemeClr val="bg1"/>
              </a:solidFill>
              <a:highlight>
                <a:srgbClr val="C0C0C0"/>
              </a:highlight>
            </a:endParaRPr>
          </a:p>
        </p:txBody>
      </p:sp>
      <p:pic>
        <p:nvPicPr>
          <p:cNvPr id="2054" name="Picture 6" descr="Image result for typhoon japan">
            <a:extLst>
              <a:ext uri="{FF2B5EF4-FFF2-40B4-BE49-F238E27FC236}">
                <a16:creationId xmlns="" xmlns:a16="http://schemas.microsoft.com/office/drawing/2014/main" id="{27C18E44-3484-43EA-B8C1-D71A477BF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724" y="3824883"/>
            <a:ext cx="4650141" cy="26127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D8687D07-7BAE-466E-94C2-B6377F31893A}"/>
              </a:ext>
            </a:extLst>
          </p:cNvPr>
          <p:cNvSpPr/>
          <p:nvPr/>
        </p:nvSpPr>
        <p:spPr>
          <a:xfrm>
            <a:off x="3656434" y="6041922"/>
            <a:ext cx="930063" cy="338554"/>
          </a:xfrm>
          <a:prstGeom prst="rect">
            <a:avLst/>
          </a:prstGeom>
        </p:spPr>
        <p:txBody>
          <a:bodyPr wrap="none">
            <a:spAutoFit/>
          </a:bodyPr>
          <a:lstStyle/>
          <a:p>
            <a:r>
              <a:rPr lang="en-US" altLang="ja-JP" sz="1600" b="1" dirty="0">
                <a:solidFill>
                  <a:schemeClr val="bg1"/>
                </a:solidFill>
                <a:highlight>
                  <a:srgbClr val="C0C0C0"/>
                </a:highlight>
              </a:rPr>
              <a:t>Typhoon</a:t>
            </a:r>
            <a:endParaRPr lang="ja-JP" altLang="en-US" sz="1600" b="1" dirty="0">
              <a:solidFill>
                <a:schemeClr val="bg1"/>
              </a:solidFill>
              <a:highlight>
                <a:srgbClr val="C0C0C0"/>
              </a:highlight>
            </a:endParaRPr>
          </a:p>
        </p:txBody>
      </p:sp>
      <p:pic>
        <p:nvPicPr>
          <p:cNvPr id="2056" name="Picture 8">
            <a:extLst>
              <a:ext uri="{FF2B5EF4-FFF2-40B4-BE49-F238E27FC236}">
                <a16:creationId xmlns="" xmlns:a16="http://schemas.microsoft.com/office/drawing/2014/main" id="{9ACA499B-C17B-43B7-9506-8F667DFDFF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0710" y="3781534"/>
            <a:ext cx="3965579" cy="2699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 xmlns:a16="http://schemas.microsoft.com/office/drawing/2014/main" id="{EB591C6C-B4D1-44BA-A472-E444C884652D}"/>
              </a:ext>
            </a:extLst>
          </p:cNvPr>
          <p:cNvSpPr/>
          <p:nvPr/>
        </p:nvSpPr>
        <p:spPr>
          <a:xfrm>
            <a:off x="4991339" y="6055028"/>
            <a:ext cx="742511" cy="338554"/>
          </a:xfrm>
          <a:prstGeom prst="rect">
            <a:avLst/>
          </a:prstGeom>
        </p:spPr>
        <p:txBody>
          <a:bodyPr wrap="none">
            <a:spAutoFit/>
          </a:bodyPr>
          <a:lstStyle/>
          <a:p>
            <a:r>
              <a:rPr lang="en-US" altLang="ja-JP" sz="1600" b="1" dirty="0">
                <a:solidFill>
                  <a:schemeClr val="bg1"/>
                </a:solidFill>
                <a:highlight>
                  <a:srgbClr val="C0C0C0"/>
                </a:highlight>
              </a:rPr>
              <a:t>Floods</a:t>
            </a:r>
            <a:endParaRPr lang="ja-JP" altLang="en-US" sz="1600" b="1" dirty="0">
              <a:solidFill>
                <a:schemeClr val="bg1"/>
              </a:solidFill>
              <a:highlight>
                <a:srgbClr val="C0C0C0"/>
              </a:highlight>
            </a:endParaRPr>
          </a:p>
        </p:txBody>
      </p:sp>
    </p:spTree>
    <p:extLst>
      <p:ext uri="{BB962C8B-B14F-4D97-AF65-F5344CB8AC3E}">
        <p14:creationId xmlns:p14="http://schemas.microsoft.com/office/powerpoint/2010/main" val="1805056553"/>
      </p:ext>
    </p:extLst>
  </p:cSld>
  <p:clrMapOvr>
    <a:masterClrMapping/>
  </p:clrMapOvr>
  <mc:AlternateContent xmlns:mc="http://schemas.openxmlformats.org/markup-compatibility/2006">
    <mc:Choice xmlns:p14="http://schemas.microsoft.com/office/powerpoint/2010/main" Requires="p14">
      <p:transition spd="slow" p14:dur="2000" advTm="7962"/>
    </mc:Choice>
    <mc:Fallback>
      <p:transition spd="slow" advTm="796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1C6E29E-BD25-4FFD-900F-D03C8E77F6B9}"/>
              </a:ext>
            </a:extLst>
          </p:cNvPr>
          <p:cNvPicPr>
            <a:picLocks noChangeAspect="1"/>
          </p:cNvPicPr>
          <p:nvPr/>
        </p:nvPicPr>
        <p:blipFill>
          <a:blip r:embed="rId3"/>
          <a:stretch>
            <a:fillRect/>
          </a:stretch>
        </p:blipFill>
        <p:spPr>
          <a:xfrm>
            <a:off x="447597" y="973329"/>
            <a:ext cx="8248805" cy="5640121"/>
          </a:xfrm>
          <a:prstGeom prst="rect">
            <a:avLst/>
          </a:prstGeom>
          <a:ln>
            <a:noFill/>
          </a:ln>
          <a:effectLst>
            <a:softEdge rad="112500"/>
          </a:effectLst>
        </p:spPr>
      </p:pic>
      <p:sp>
        <p:nvSpPr>
          <p:cNvPr id="3" name="Rectangle 2">
            <a:extLst>
              <a:ext uri="{FF2B5EF4-FFF2-40B4-BE49-F238E27FC236}">
                <a16:creationId xmlns="" xmlns:a16="http://schemas.microsoft.com/office/drawing/2014/main" id="{FB24306C-1BA4-4BD3-B23D-B3B0B7CD8F2B}"/>
              </a:ext>
            </a:extLst>
          </p:cNvPr>
          <p:cNvSpPr/>
          <p:nvPr/>
        </p:nvSpPr>
        <p:spPr>
          <a:xfrm>
            <a:off x="344353" y="510287"/>
            <a:ext cx="8217314" cy="430887"/>
          </a:xfrm>
          <a:prstGeom prst="rect">
            <a:avLst/>
          </a:prstGeom>
        </p:spPr>
        <p:txBody>
          <a:bodyPr wrap="none">
            <a:spAutoFit/>
          </a:bodyPr>
          <a:lstStyle/>
          <a:p>
            <a:r>
              <a:rPr lang="en-US" altLang="ja-JP" sz="2200" b="1" dirty="0">
                <a:latin typeface="Verdana" panose="020B0604030504040204" pitchFamily="34" charset="0"/>
                <a:ea typeface="Verdana" panose="020B0604030504040204" pitchFamily="34" charset="0"/>
                <a:cs typeface="Verdana" panose="020B0604030504040204" pitchFamily="34" charset="0"/>
              </a:rPr>
              <a:t>Restricted Access: Current Methods Not Applicable</a:t>
            </a:r>
            <a:endParaRPr lang="ja-JP" altLang="en-US" sz="2200" b="1"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31596751"/>
      </p:ext>
    </p:extLst>
  </p:cSld>
  <p:clrMapOvr>
    <a:masterClrMapping/>
  </p:clrMapOvr>
  <mc:AlternateContent xmlns:mc="http://schemas.openxmlformats.org/markup-compatibility/2006">
    <mc:Choice xmlns:p14="http://schemas.microsoft.com/office/powerpoint/2010/main" Requires="p14">
      <p:transition spd="slow" p14:dur="2000" advTm="20149"/>
    </mc:Choice>
    <mc:Fallback>
      <p:transition spd="slow" advTm="2014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B2036684-F27F-4E30-A0BC-4FDE46D620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1" t="8290" r="3874" b="78391"/>
          <a:stretch/>
        </p:blipFill>
        <p:spPr bwMode="auto">
          <a:xfrm>
            <a:off x="0" y="0"/>
            <a:ext cx="9138468" cy="10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e result for mobile hospital international">
            <a:extLst>
              <a:ext uri="{FF2B5EF4-FFF2-40B4-BE49-F238E27FC236}">
                <a16:creationId xmlns="" xmlns:a16="http://schemas.microsoft.com/office/drawing/2014/main" id="{33CB5CED-F00E-4BFC-81BC-11CD158BBA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19" y="187216"/>
            <a:ext cx="730872" cy="7308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DA9F9F63-0710-4326-8031-534FC498EB80}"/>
              </a:ext>
            </a:extLst>
          </p:cNvPr>
          <p:cNvPicPr>
            <a:picLocks noChangeAspect="1"/>
          </p:cNvPicPr>
          <p:nvPr/>
        </p:nvPicPr>
        <p:blipFill>
          <a:blip r:embed="rId5"/>
          <a:stretch>
            <a:fillRect/>
          </a:stretch>
        </p:blipFill>
        <p:spPr>
          <a:xfrm>
            <a:off x="99183" y="1446620"/>
            <a:ext cx="8940101" cy="4809190"/>
          </a:xfrm>
          <a:prstGeom prst="rect">
            <a:avLst/>
          </a:prstGeom>
        </p:spPr>
      </p:pic>
    </p:spTree>
    <p:extLst>
      <p:ext uri="{BB962C8B-B14F-4D97-AF65-F5344CB8AC3E}">
        <p14:creationId xmlns:p14="http://schemas.microsoft.com/office/powerpoint/2010/main" val="1533846639"/>
      </p:ext>
    </p:extLst>
  </p:cSld>
  <p:clrMapOvr>
    <a:masterClrMapping/>
  </p:clrMapOvr>
  <mc:AlternateContent xmlns:mc="http://schemas.openxmlformats.org/markup-compatibility/2006">
    <mc:Choice xmlns:p14="http://schemas.microsoft.com/office/powerpoint/2010/main" Requires="p14">
      <p:transition spd="slow" p14:dur="2000" advTm="6012"/>
    </mc:Choice>
    <mc:Fallback>
      <p:transition spd="slow" advTm="6012"/>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915A900-8FAC-43B9-AF60-8A96B99A1629}"/>
              </a:ext>
            </a:extLst>
          </p:cNvPr>
          <p:cNvSpPr/>
          <p:nvPr/>
        </p:nvSpPr>
        <p:spPr>
          <a:xfrm>
            <a:off x="508067" y="491646"/>
            <a:ext cx="4498347" cy="400110"/>
          </a:xfrm>
          <a:prstGeom prst="rect">
            <a:avLst/>
          </a:prstGeom>
        </p:spPr>
        <p:txBody>
          <a:bodyPr wrap="none">
            <a:spAutoFit/>
          </a:bodyPr>
          <a:lstStyle/>
          <a:p>
            <a:r>
              <a:rPr lang="en-US" altLang="ja-JP" sz="2000" b="1" dirty="0">
                <a:latin typeface="Verdana" panose="020B0604030504040204" pitchFamily="34" charset="0"/>
                <a:ea typeface="Verdana" panose="020B0604030504040204" pitchFamily="34" charset="0"/>
                <a:cs typeface="Verdana" panose="020B0604030504040204" pitchFamily="34" charset="0"/>
              </a:rPr>
              <a:t>Mobile Hospital International </a:t>
            </a:r>
          </a:p>
        </p:txBody>
      </p:sp>
      <p:sp>
        <p:nvSpPr>
          <p:cNvPr id="3" name="Rectangle 2">
            <a:extLst>
              <a:ext uri="{FF2B5EF4-FFF2-40B4-BE49-F238E27FC236}">
                <a16:creationId xmlns="" xmlns:a16="http://schemas.microsoft.com/office/drawing/2014/main" id="{27B66562-67D4-467C-AB0F-D393F62DFB0D}"/>
              </a:ext>
            </a:extLst>
          </p:cNvPr>
          <p:cNvSpPr/>
          <p:nvPr/>
        </p:nvSpPr>
        <p:spPr>
          <a:xfrm>
            <a:off x="508067" y="891637"/>
            <a:ext cx="2725426" cy="300082"/>
          </a:xfrm>
          <a:prstGeom prst="rect">
            <a:avLst/>
          </a:prstGeom>
        </p:spPr>
        <p:txBody>
          <a:bodyPr wrap="none">
            <a:spAutoFit/>
          </a:bodyPr>
          <a:lstStyle/>
          <a:p>
            <a:r>
              <a:rPr lang="en-US" altLang="ja-JP" sz="1350" dirty="0">
                <a:hlinkClick r:id="rId3"/>
              </a:rPr>
              <a:t>http://www.mobilehospital.org/</a:t>
            </a:r>
            <a:endParaRPr lang="ja-JP" altLang="en-US" sz="1350" dirty="0"/>
          </a:p>
        </p:txBody>
      </p:sp>
      <p:sp>
        <p:nvSpPr>
          <p:cNvPr id="13" name="Rectangle 12">
            <a:extLst>
              <a:ext uri="{FF2B5EF4-FFF2-40B4-BE49-F238E27FC236}">
                <a16:creationId xmlns="" xmlns:a16="http://schemas.microsoft.com/office/drawing/2014/main" id="{F86B6F45-5790-48CC-B30F-145D64078BBB}"/>
              </a:ext>
            </a:extLst>
          </p:cNvPr>
          <p:cNvSpPr/>
          <p:nvPr/>
        </p:nvSpPr>
        <p:spPr>
          <a:xfrm>
            <a:off x="570632" y="1777929"/>
            <a:ext cx="8002736" cy="3908762"/>
          </a:xfrm>
          <a:prstGeom prst="rect">
            <a:avLst/>
          </a:prstGeom>
        </p:spPr>
        <p:txBody>
          <a:bodyPr wrap="square">
            <a:spAutoFit/>
          </a:bodyPr>
          <a:lstStyle/>
          <a:p>
            <a:r>
              <a:rPr lang="en-US" altLang="ja-JP" dirty="0"/>
              <a:t>In order to evacuate people safely in a large-scale disaster, the usefulness of the ocean approach cannot be ignored. We define disasters as follows: </a:t>
            </a:r>
          </a:p>
          <a:p>
            <a:pPr>
              <a:spcBef>
                <a:spcPts val="1200"/>
              </a:spcBef>
            </a:pPr>
            <a:endParaRPr lang="en-US" altLang="ja-JP" dirty="0"/>
          </a:p>
          <a:p>
            <a:pPr marL="342900" indent="-342900">
              <a:spcBef>
                <a:spcPts val="1200"/>
              </a:spcBef>
              <a:buAutoNum type="arabicPeriod"/>
            </a:pPr>
            <a:r>
              <a:rPr lang="en-US" altLang="ja-JP" dirty="0"/>
              <a:t>Natural Disaster</a:t>
            </a:r>
          </a:p>
          <a:p>
            <a:pPr marL="342900" indent="-342900">
              <a:spcBef>
                <a:spcPts val="1200"/>
              </a:spcBef>
              <a:buAutoNum type="arabicPeriod"/>
            </a:pPr>
            <a:r>
              <a:rPr lang="en-US" altLang="ja-JP" dirty="0"/>
              <a:t>Man-made disaster </a:t>
            </a:r>
            <a:r>
              <a:rPr lang="en-US" altLang="ja-JP" dirty="0" smtClean="0"/>
              <a:t>(</a:t>
            </a:r>
            <a:r>
              <a:rPr lang="en-US" altLang="ja-JP" dirty="0"/>
              <a:t>Terrorism, etc.)</a:t>
            </a:r>
          </a:p>
          <a:p>
            <a:pPr marL="342900" indent="-342900">
              <a:spcBef>
                <a:spcPts val="1200"/>
              </a:spcBef>
              <a:buAutoNum type="arabicPeriod"/>
            </a:pPr>
            <a:r>
              <a:rPr lang="en-US" altLang="ja-JP" dirty="0"/>
              <a:t>Special disasters </a:t>
            </a:r>
            <a:r>
              <a:rPr lang="en-US" altLang="ja-JP" dirty="0" smtClean="0"/>
              <a:t>(CBRNE disaster</a:t>
            </a:r>
            <a:r>
              <a:rPr lang="en-US" altLang="ja-JP" dirty="0"/>
              <a:t>, etc.)</a:t>
            </a:r>
          </a:p>
          <a:p>
            <a:pPr>
              <a:spcBef>
                <a:spcPts val="1200"/>
              </a:spcBef>
            </a:pPr>
            <a:r>
              <a:rPr lang="en-US" altLang="ja-JP" dirty="0" smtClean="0"/>
              <a:t>4.  Infectious </a:t>
            </a:r>
            <a:r>
              <a:rPr lang="en-US" altLang="ja-JP" dirty="0"/>
              <a:t>disease quarantine research and hospital ship design</a:t>
            </a:r>
          </a:p>
          <a:p>
            <a:endParaRPr lang="en-US" altLang="ja-JP" dirty="0"/>
          </a:p>
          <a:p>
            <a:r>
              <a:rPr lang="en-US" altLang="ja-JP" dirty="0"/>
              <a:t>In order to cope with these disasters, it is effective to deploy comprehensively from the sea by hospital ships with command and order centers and self-contained equipment.</a:t>
            </a:r>
            <a:endParaRPr lang="ja-JP" altLang="en-US" dirty="0"/>
          </a:p>
        </p:txBody>
      </p:sp>
    </p:spTree>
    <p:extLst>
      <p:ext uri="{BB962C8B-B14F-4D97-AF65-F5344CB8AC3E}">
        <p14:creationId xmlns:p14="http://schemas.microsoft.com/office/powerpoint/2010/main" val="3180668507"/>
      </p:ext>
    </p:extLst>
  </p:cSld>
  <p:clrMapOvr>
    <a:masterClrMapping/>
  </p:clrMapOvr>
  <mc:AlternateContent xmlns:mc="http://schemas.openxmlformats.org/markup-compatibility/2006">
    <mc:Choice xmlns:p14="http://schemas.microsoft.com/office/powerpoint/2010/main" Requires="p14">
      <p:transition spd="slow" p14:dur="2000" advTm="2171"/>
    </mc:Choice>
    <mc:Fallback>
      <p:transition spd="slow" advTm="217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915A900-8FAC-43B9-AF60-8A96B99A1629}"/>
              </a:ext>
            </a:extLst>
          </p:cNvPr>
          <p:cNvSpPr/>
          <p:nvPr/>
        </p:nvSpPr>
        <p:spPr>
          <a:xfrm>
            <a:off x="508067" y="531399"/>
            <a:ext cx="4498347" cy="400110"/>
          </a:xfrm>
          <a:prstGeom prst="rect">
            <a:avLst/>
          </a:prstGeom>
        </p:spPr>
        <p:txBody>
          <a:bodyPr wrap="none">
            <a:spAutoFit/>
          </a:bodyPr>
          <a:lstStyle/>
          <a:p>
            <a:r>
              <a:rPr lang="en-US" altLang="ja-JP" sz="2000" b="1" dirty="0">
                <a:latin typeface="Verdana" panose="020B0604030504040204" pitchFamily="34" charset="0"/>
                <a:ea typeface="Verdana" panose="020B0604030504040204" pitchFamily="34" charset="0"/>
                <a:cs typeface="Verdana" panose="020B0604030504040204" pitchFamily="34" charset="0"/>
              </a:rPr>
              <a:t>Mobile Hospital International </a:t>
            </a:r>
          </a:p>
        </p:txBody>
      </p:sp>
      <p:sp>
        <p:nvSpPr>
          <p:cNvPr id="3" name="Rectangle 2">
            <a:extLst>
              <a:ext uri="{FF2B5EF4-FFF2-40B4-BE49-F238E27FC236}">
                <a16:creationId xmlns="" xmlns:a16="http://schemas.microsoft.com/office/drawing/2014/main" id="{27B66562-67D4-467C-AB0F-D393F62DFB0D}"/>
              </a:ext>
            </a:extLst>
          </p:cNvPr>
          <p:cNvSpPr/>
          <p:nvPr/>
        </p:nvSpPr>
        <p:spPr>
          <a:xfrm>
            <a:off x="698898" y="900731"/>
            <a:ext cx="2725426" cy="300082"/>
          </a:xfrm>
          <a:prstGeom prst="rect">
            <a:avLst/>
          </a:prstGeom>
        </p:spPr>
        <p:txBody>
          <a:bodyPr wrap="none">
            <a:spAutoFit/>
          </a:bodyPr>
          <a:lstStyle/>
          <a:p>
            <a:r>
              <a:rPr lang="en-US" altLang="ja-JP" sz="1350" dirty="0">
                <a:hlinkClick r:id="rId3"/>
              </a:rPr>
              <a:t>http://www.mobilehospital.org/</a:t>
            </a:r>
            <a:endParaRPr lang="ja-JP" altLang="en-US" sz="1350" dirty="0"/>
          </a:p>
        </p:txBody>
      </p:sp>
      <p:sp>
        <p:nvSpPr>
          <p:cNvPr id="12" name="Rectangle 11">
            <a:extLst>
              <a:ext uri="{FF2B5EF4-FFF2-40B4-BE49-F238E27FC236}">
                <a16:creationId xmlns="" xmlns:a16="http://schemas.microsoft.com/office/drawing/2014/main" id="{F92D8DC6-5C77-4BA0-86CB-F4496C62D5D3}"/>
              </a:ext>
            </a:extLst>
          </p:cNvPr>
          <p:cNvSpPr/>
          <p:nvPr/>
        </p:nvSpPr>
        <p:spPr>
          <a:xfrm>
            <a:off x="261983" y="3263808"/>
            <a:ext cx="8309522" cy="3416320"/>
          </a:xfrm>
          <a:prstGeom prst="rect">
            <a:avLst/>
          </a:prstGeom>
        </p:spPr>
        <p:txBody>
          <a:bodyPr wrap="square">
            <a:spAutoFit/>
          </a:bodyPr>
          <a:lstStyle/>
          <a:p>
            <a:pPr marL="285750" indent="-285750">
              <a:buFont typeface="Arial" panose="020B0604020202020204" pitchFamily="34" charset="0"/>
              <a:buChar char="•"/>
            </a:pPr>
            <a:r>
              <a:rPr lang="en-US" altLang="ja-JP" dirty="0"/>
              <a:t>Crisis Management Center (EOC) "offside center“ Support the functions of the disaster response from headquarters and from medical teams in prefectures and municipalities. Coordinate telemedicine support for the systematic introduction of people and things</a:t>
            </a:r>
          </a:p>
          <a:p>
            <a:pPr marL="285750" indent="-285750">
              <a:buFont typeface="Arial" panose="020B0604020202020204" pitchFamily="34" charset="0"/>
              <a:buChar char="•"/>
            </a:pPr>
            <a:endParaRPr lang="en-US" altLang="ja-JP" dirty="0"/>
          </a:p>
          <a:p>
            <a:pPr marL="285750" indent="-285750">
              <a:buFont typeface="Arial" panose="020B0604020202020204" pitchFamily="34" charset="0"/>
              <a:buChar char="•"/>
            </a:pPr>
            <a:r>
              <a:rPr lang="en-US" altLang="ja-JP" dirty="0"/>
              <a:t>The hardware (medical facility) and software (Medical personnel and medical equipment and drugs) will be deployed together in the disaster area within 72 hours. </a:t>
            </a:r>
          </a:p>
          <a:p>
            <a:pPr marL="285750" indent="-285750">
              <a:buFont typeface="Arial" panose="020B0604020202020204" pitchFamily="34" charset="0"/>
              <a:buChar char="•"/>
            </a:pPr>
            <a:endParaRPr lang="en-US" altLang="ja-JP" dirty="0"/>
          </a:p>
          <a:p>
            <a:pPr marL="285750" indent="-285750">
              <a:buFont typeface="Arial" panose="020B0604020202020204" pitchFamily="34" charset="0"/>
              <a:buChar char="•"/>
            </a:pPr>
            <a:r>
              <a:rPr lang="en-US" altLang="ja-JP" dirty="0"/>
              <a:t>Providing state-of-the-art medical facilities "OR and ICU at the disaster site“ to plant full-spec medical facilities in the disaster area that are not affected by the disaster.</a:t>
            </a:r>
            <a:endParaRPr lang="ja-JP" altLang="en-US" dirty="0"/>
          </a:p>
        </p:txBody>
      </p:sp>
      <p:sp>
        <p:nvSpPr>
          <p:cNvPr id="14" name="Rectangle 13">
            <a:extLst>
              <a:ext uri="{FF2B5EF4-FFF2-40B4-BE49-F238E27FC236}">
                <a16:creationId xmlns="" xmlns:a16="http://schemas.microsoft.com/office/drawing/2014/main" id="{DBF38F06-0608-49F9-9EB0-C72D1AF2C168}"/>
              </a:ext>
            </a:extLst>
          </p:cNvPr>
          <p:cNvSpPr/>
          <p:nvPr/>
        </p:nvSpPr>
        <p:spPr>
          <a:xfrm>
            <a:off x="1625060" y="2840744"/>
            <a:ext cx="5456558" cy="369332"/>
          </a:xfrm>
          <a:prstGeom prst="rect">
            <a:avLst/>
          </a:prstGeom>
        </p:spPr>
        <p:txBody>
          <a:bodyPr wrap="none">
            <a:spAutoFit/>
          </a:bodyPr>
          <a:lstStyle/>
          <a:p>
            <a:r>
              <a:rPr lang="en-US" altLang="ja-JP" dirty="0"/>
              <a:t>ROLE OF HOSPITAL SHIPS IN TIMES OF DISASTER</a:t>
            </a:r>
            <a:endParaRPr lang="ja-JP" altLang="en-US" dirty="0"/>
          </a:p>
        </p:txBody>
      </p:sp>
      <p:pic>
        <p:nvPicPr>
          <p:cNvPr id="9" name="Picture 8">
            <a:extLst>
              <a:ext uri="{FF2B5EF4-FFF2-40B4-BE49-F238E27FC236}">
                <a16:creationId xmlns="" xmlns:a16="http://schemas.microsoft.com/office/drawing/2014/main" id="{F2032374-609E-4C00-84FE-4E9A45E1A14F}"/>
              </a:ext>
            </a:extLst>
          </p:cNvPr>
          <p:cNvPicPr>
            <a:picLocks noChangeAspect="1"/>
          </p:cNvPicPr>
          <p:nvPr/>
        </p:nvPicPr>
        <p:blipFill>
          <a:blip r:embed="rId4"/>
          <a:stretch>
            <a:fillRect/>
          </a:stretch>
        </p:blipFill>
        <p:spPr>
          <a:xfrm>
            <a:off x="1918813" y="1305199"/>
            <a:ext cx="4869053" cy="1431159"/>
          </a:xfrm>
          <a:prstGeom prst="rect">
            <a:avLst/>
          </a:prstGeom>
        </p:spPr>
      </p:pic>
      <p:sp>
        <p:nvSpPr>
          <p:cNvPr id="11" name="テキスト ボックス 8">
            <a:extLst>
              <a:ext uri="{FF2B5EF4-FFF2-40B4-BE49-F238E27FC236}">
                <a16:creationId xmlns="" xmlns:a16="http://schemas.microsoft.com/office/drawing/2014/main" id="{419FEE56-6287-4CC2-8913-B10D9F6FBD7E}"/>
              </a:ext>
            </a:extLst>
          </p:cNvPr>
          <p:cNvSpPr txBox="1"/>
          <p:nvPr/>
        </p:nvSpPr>
        <p:spPr>
          <a:xfrm>
            <a:off x="5676888" y="1305199"/>
            <a:ext cx="1110978" cy="276999"/>
          </a:xfrm>
          <a:prstGeom prst="rect">
            <a:avLst/>
          </a:prstGeom>
          <a:noFill/>
        </p:spPr>
        <p:txBody>
          <a:bodyPr wrap="square" rtlCol="0">
            <a:spAutoFit/>
          </a:bodyPr>
          <a:lstStyle/>
          <a:p>
            <a:r>
              <a:rPr lang="en-US" altLang="ja-JP" sz="1200" dirty="0"/>
              <a:t>Image Photo</a:t>
            </a:r>
            <a:endParaRPr lang="ja-JP" altLang="en-US" sz="1200" dirty="0"/>
          </a:p>
        </p:txBody>
      </p:sp>
    </p:spTree>
    <p:extLst>
      <p:ext uri="{BB962C8B-B14F-4D97-AF65-F5344CB8AC3E}">
        <p14:creationId xmlns:p14="http://schemas.microsoft.com/office/powerpoint/2010/main" val="2894331006"/>
      </p:ext>
    </p:extLst>
  </p:cSld>
  <p:clrMapOvr>
    <a:masterClrMapping/>
  </p:clrMapOvr>
  <mc:AlternateContent xmlns:mc="http://schemas.openxmlformats.org/markup-compatibility/2006">
    <mc:Choice xmlns:p14="http://schemas.microsoft.com/office/powerpoint/2010/main" Requires="p14">
      <p:transition spd="slow" p14:dur="2000" advTm="2300"/>
    </mc:Choice>
    <mc:Fallback>
      <p:transition spd="slow" advTm="23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 xmlns:a16="http://schemas.microsoft.com/office/drawing/2014/main" id="{CA398FE2-2CBA-4680-A277-2C7A3DEE8F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666" b="-1"/>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095635"/>
      </p:ext>
    </p:extLst>
  </p:cSld>
  <p:clrMapOvr>
    <a:masterClrMapping/>
  </p:clrMapOvr>
  <mc:AlternateContent xmlns:mc="http://schemas.openxmlformats.org/markup-compatibility/2006">
    <mc:Choice xmlns:p14="http://schemas.microsoft.com/office/powerpoint/2010/main" Requires="p14">
      <p:transition spd="slow" p14:dur="2000" advTm="14220"/>
    </mc:Choice>
    <mc:Fallback>
      <p:transition spd="slow" advTm="1422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TotalTime>
  <Words>970</Words>
  <Application>Microsoft Office PowerPoint</Application>
  <PresentationFormat>画面に合わせる (4:3)</PresentationFormat>
  <Paragraphs>86</Paragraphs>
  <Slides>14</Slides>
  <Notes>10</Notes>
  <HiddenSlides>0</HiddenSlides>
  <MMClips>0</MMClips>
  <ScaleCrop>false</ScaleCrop>
  <HeadingPairs>
    <vt:vector size="4" baseType="variant">
      <vt:variant>
        <vt:lpstr>テーマ</vt:lpstr>
      </vt:variant>
      <vt:variant>
        <vt:i4>1</vt:i4>
      </vt:variant>
      <vt:variant>
        <vt:lpstr>スライド タイトル</vt:lpstr>
      </vt:variant>
      <vt:variant>
        <vt:i4>14</vt:i4>
      </vt:variant>
    </vt:vector>
  </HeadingPairs>
  <TitlesOfParts>
    <vt:vector size="15" baseType="lpstr">
      <vt:lpstr>Damask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We have built and produced a bipartisan federation to create new legislation.</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Ankita Jain</dc:creator>
  <cp:lastModifiedBy>User</cp:lastModifiedBy>
  <cp:revision>83</cp:revision>
  <cp:lastPrinted>2019-12-02T08:02:35Z</cp:lastPrinted>
  <dcterms:created xsi:type="dcterms:W3CDTF">2019-12-02T05:01:28Z</dcterms:created>
  <dcterms:modified xsi:type="dcterms:W3CDTF">2020-03-28T07:12:50Z</dcterms:modified>
</cp:coreProperties>
</file>