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9" r:id="rId3"/>
    <p:sldId id="291" r:id="rId4"/>
    <p:sldId id="290" r:id="rId5"/>
    <p:sldId id="258" r:id="rId6"/>
    <p:sldId id="257" r:id="rId7"/>
    <p:sldId id="259" r:id="rId8"/>
    <p:sldId id="260" r:id="rId9"/>
    <p:sldId id="279" r:id="rId10"/>
    <p:sldId id="281" r:id="rId11"/>
    <p:sldId id="280" r:id="rId12"/>
    <p:sldId id="283" r:id="rId13"/>
    <p:sldId id="282" r:id="rId14"/>
    <p:sldId id="285" r:id="rId15"/>
  </p:sldIdLst>
  <p:sldSz cx="12192000" cy="6858000"/>
  <p:notesSz cx="6888163" cy="100187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6" autoAdjust="0"/>
    <p:restoredTop sz="94931" autoAdjust="0"/>
  </p:normalViewPr>
  <p:slideViewPr>
    <p:cSldViewPr snapToGrid="0" snapToObjects="1">
      <p:cViewPr>
        <p:scale>
          <a:sx n="41" d="100"/>
          <a:sy n="41" d="100"/>
        </p:scale>
        <p:origin x="-102"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C6D4FF5E-7A31-D441-BC13-1F9931EF4B3C}" type="datetimeFigureOut">
              <a:rPr kumimoji="1" lang="ja-JP" altLang="en-US" smtClean="0"/>
              <a:t>2017/9/16</a:t>
            </a:fld>
            <a:endParaRPr kumimoji="1" lang="ja-JP" altLang="en-US"/>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ja-JP" altLang="en-US"/>
          </a:p>
        </p:txBody>
      </p:sp>
      <p:sp>
        <p:nvSpPr>
          <p:cNvPr id="5" name="ノート プレースホルダー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13B4A15F-323D-6444-91F5-459544057C24}" type="slidenum">
              <a:rPr kumimoji="1" lang="ja-JP" altLang="en-US" smtClean="0"/>
              <a:t>‹#›</a:t>
            </a:fld>
            <a:endParaRPr kumimoji="1" lang="ja-JP" altLang="en-US"/>
          </a:p>
        </p:txBody>
      </p:sp>
    </p:spTree>
    <p:extLst>
      <p:ext uri="{BB962C8B-B14F-4D97-AF65-F5344CB8AC3E}">
        <p14:creationId xmlns:p14="http://schemas.microsoft.com/office/powerpoint/2010/main" val="5959750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3B4A15F-323D-6444-91F5-459544057C24}" type="slidenum">
              <a:rPr kumimoji="1" lang="ja-JP" altLang="en-US" smtClean="0"/>
              <a:t>1</a:t>
            </a:fld>
            <a:endParaRPr kumimoji="1" lang="ja-JP" altLang="en-US"/>
          </a:p>
        </p:txBody>
      </p:sp>
    </p:spTree>
    <p:extLst>
      <p:ext uri="{BB962C8B-B14F-4D97-AF65-F5344CB8AC3E}">
        <p14:creationId xmlns:p14="http://schemas.microsoft.com/office/powerpoint/2010/main" val="174598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3B4A15F-323D-6444-91F5-459544057C24}" type="slidenum">
              <a:rPr kumimoji="1" lang="ja-JP" altLang="en-US" smtClean="0"/>
              <a:t>5</a:t>
            </a:fld>
            <a:endParaRPr kumimoji="1" lang="ja-JP" altLang="en-US"/>
          </a:p>
        </p:txBody>
      </p:sp>
    </p:spTree>
    <p:extLst>
      <p:ext uri="{BB962C8B-B14F-4D97-AF65-F5344CB8AC3E}">
        <p14:creationId xmlns:p14="http://schemas.microsoft.com/office/powerpoint/2010/main" val="26428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3B4A15F-323D-6444-91F5-459544057C24}" type="slidenum">
              <a:rPr kumimoji="1" lang="ja-JP" altLang="en-US" smtClean="0"/>
              <a:t>7</a:t>
            </a:fld>
            <a:endParaRPr kumimoji="1" lang="ja-JP" altLang="en-US"/>
          </a:p>
        </p:txBody>
      </p:sp>
    </p:spTree>
    <p:extLst>
      <p:ext uri="{BB962C8B-B14F-4D97-AF65-F5344CB8AC3E}">
        <p14:creationId xmlns:p14="http://schemas.microsoft.com/office/powerpoint/2010/main" val="232768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3B4A15F-323D-6444-91F5-459544057C24}" type="slidenum">
              <a:rPr kumimoji="1" lang="ja-JP" altLang="en-US" smtClean="0"/>
              <a:t>12</a:t>
            </a:fld>
            <a:endParaRPr kumimoji="1" lang="ja-JP" altLang="en-US"/>
          </a:p>
        </p:txBody>
      </p:sp>
    </p:spTree>
    <p:extLst>
      <p:ext uri="{BB962C8B-B14F-4D97-AF65-F5344CB8AC3E}">
        <p14:creationId xmlns:p14="http://schemas.microsoft.com/office/powerpoint/2010/main" val="811598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接岸できない場合</a:t>
            </a:r>
            <a:r>
              <a:rPr kumimoji="1" lang="en-US" altLang="ja-JP" dirty="0"/>
              <a:t>or </a:t>
            </a:r>
            <a:r>
              <a:rPr kumimoji="1" lang="ja-JP" altLang="en-US" dirty="0"/>
              <a:t>随伴船が確保できる場合</a:t>
            </a:r>
          </a:p>
        </p:txBody>
      </p:sp>
      <p:sp>
        <p:nvSpPr>
          <p:cNvPr id="4" name="スライド番号プレースホルダー 3"/>
          <p:cNvSpPr>
            <a:spLocks noGrp="1"/>
          </p:cNvSpPr>
          <p:nvPr>
            <p:ph type="sldNum" sz="quarter" idx="10"/>
          </p:nvPr>
        </p:nvSpPr>
        <p:spPr/>
        <p:txBody>
          <a:bodyPr/>
          <a:lstStyle/>
          <a:p>
            <a:fld id="{13B4A15F-323D-6444-91F5-459544057C24}" type="slidenum">
              <a:rPr kumimoji="1" lang="ja-JP" altLang="en-US" smtClean="0"/>
              <a:t>13</a:t>
            </a:fld>
            <a:endParaRPr kumimoji="1" lang="ja-JP" altLang="en-US"/>
          </a:p>
        </p:txBody>
      </p:sp>
    </p:spTree>
    <p:extLst>
      <p:ext uri="{BB962C8B-B14F-4D97-AF65-F5344CB8AC3E}">
        <p14:creationId xmlns:p14="http://schemas.microsoft.com/office/powerpoint/2010/main" val="324347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3B4A15F-323D-6444-91F5-459544057C24}" type="slidenum">
              <a:rPr kumimoji="1" lang="ja-JP" altLang="en-US" smtClean="0"/>
              <a:t>14</a:t>
            </a:fld>
            <a:endParaRPr kumimoji="1" lang="ja-JP" altLang="en-US"/>
          </a:p>
        </p:txBody>
      </p:sp>
    </p:spTree>
    <p:extLst>
      <p:ext uri="{BB962C8B-B14F-4D97-AF65-F5344CB8AC3E}">
        <p14:creationId xmlns:p14="http://schemas.microsoft.com/office/powerpoint/2010/main" val="12455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kumimoji="1" lang="en-US" altLang="ja-JP"/>
              <a:t>2017/3/28</a:t>
            </a:r>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6" name="スライド番号プレースホルダー 5"/>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1129898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2017/3/28</a:t>
            </a:r>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6" name="スライド番号プレースホルダー 5"/>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1085442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2017/3/28</a:t>
            </a:r>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6" name="スライド番号プレースホルダー 5"/>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163087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2017/3/28</a:t>
            </a:r>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6" name="スライド番号プレースホルダー 5"/>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7745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a:t>2017/3/28</a:t>
            </a:r>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6" name="スライド番号プレースホルダー 5"/>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132662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kumimoji="1" lang="en-US" altLang="ja-JP"/>
              <a:t>2017/3/28</a:t>
            </a:r>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7" name="スライド番号プレースホルダー 6"/>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140847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1" lang="en-US" altLang="ja-JP"/>
              <a:t>2017/3/28</a:t>
            </a:r>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9" name="スライド番号プレースホルダー 8"/>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603270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2017/3/28</a:t>
            </a:r>
            <a:endParaRPr kumimoji="1" lang="ja-JP" altLang="en-US"/>
          </a:p>
        </p:txBody>
      </p:sp>
      <p:sp>
        <p:nvSpPr>
          <p:cNvPr id="4" name="フッター プレースホルダー 3"/>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5" name="スライド番号プレースホルダー 4"/>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89279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2017/3/28</a:t>
            </a:r>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4" name="スライド番号プレースホルダー 3"/>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72493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2017/3/28</a:t>
            </a:r>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7" name="スライド番号プレースホルダー 6"/>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1335580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2017/3/28</a:t>
            </a:r>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7" name="スライド番号プレースホルダー 6"/>
          <p:cNvSpPr>
            <a:spLocks noGrp="1"/>
          </p:cNvSpPr>
          <p:nvPr>
            <p:ph type="sldNum" sz="quarter" idx="12"/>
          </p:nvPr>
        </p:nvSpPr>
        <p:spPr/>
        <p:txBody>
          <a:body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160630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2017/3/28</a:t>
            </a:r>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ja-JP" altLang="en-US"/>
              <a:t>第</a:t>
            </a:r>
            <a:r>
              <a:rPr kumimoji="1" lang="en-US" altLang="ja-JP"/>
              <a:t>9</a:t>
            </a:r>
            <a:r>
              <a:rPr kumimoji="1" lang="ja-JP" altLang="en-US"/>
              <a:t>回「海洋国日本の災害医療の未来を考える議連」総会</a:t>
            </a:r>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DDEC6-D618-374A-80C9-F300DA33D4D6}" type="slidenum">
              <a:rPr kumimoji="1" lang="ja-JP" altLang="en-US" smtClean="0"/>
              <a:t>‹#›</a:t>
            </a:fld>
            <a:endParaRPr kumimoji="1" lang="ja-JP" altLang="en-US"/>
          </a:p>
        </p:txBody>
      </p:sp>
    </p:spTree>
    <p:extLst>
      <p:ext uri="{BB962C8B-B14F-4D97-AF65-F5344CB8AC3E}">
        <p14:creationId xmlns:p14="http://schemas.microsoft.com/office/powerpoint/2010/main" val="378786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emf"/><Relationship Id="rId7" Type="http://schemas.openxmlformats.org/officeDocument/2006/relationships/image" Target="../media/image6.png"/><Relationship Id="rId12" Type="http://schemas.openxmlformats.org/officeDocument/2006/relationships/image" Target="../media/image11.w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wm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lang="en-US" altLang="ja-JP" dirty="0"/>
              <a:t/>
            </a:r>
            <a:br>
              <a:rPr lang="en-US" altLang="ja-JP" dirty="0"/>
            </a:br>
            <a:r>
              <a:rPr lang="en-US" altLang="ja-JP" dirty="0"/>
              <a:t/>
            </a:r>
            <a:br>
              <a:rPr lang="en-US" altLang="ja-JP" dirty="0"/>
            </a:br>
            <a:r>
              <a:rPr lang="en-US" altLang="ja-JP" dirty="0"/>
              <a:t/>
            </a:r>
            <a:br>
              <a:rPr lang="en-US" altLang="ja-JP" dirty="0"/>
            </a:br>
            <a:r>
              <a:rPr lang="en-US" altLang="ja-JP" sz="4900" dirty="0"/>
              <a:t>Analytical Simulation for Acceptance of Maximum Serious Injuries that can be handled at Disaster Base Hospitals</a:t>
            </a:r>
            <a:endParaRPr kumimoji="1" lang="ja-JP" altLang="en-US" dirty="0"/>
          </a:p>
        </p:txBody>
      </p:sp>
      <p:sp>
        <p:nvSpPr>
          <p:cNvPr id="3" name="サブタイトル 2"/>
          <p:cNvSpPr>
            <a:spLocks noGrp="1"/>
          </p:cNvSpPr>
          <p:nvPr>
            <p:ph type="subTitle" idx="1"/>
          </p:nvPr>
        </p:nvSpPr>
        <p:spPr>
          <a:xfrm>
            <a:off x="1524000" y="4429919"/>
            <a:ext cx="9144000" cy="1655762"/>
          </a:xfrm>
        </p:spPr>
        <p:txBody>
          <a:bodyPr>
            <a:normAutofit lnSpcReduction="10000"/>
          </a:bodyPr>
          <a:lstStyle/>
          <a:p>
            <a:r>
              <a:rPr kumimoji="1" lang="en-US" altLang="ja-JP" dirty="0"/>
              <a:t>Manabu Ichikawa</a:t>
            </a:r>
          </a:p>
          <a:p>
            <a:r>
              <a:rPr kumimoji="1" lang="en-US" altLang="ja-JP" dirty="0"/>
              <a:t>Department of Health Crisis Management</a:t>
            </a:r>
          </a:p>
          <a:p>
            <a:r>
              <a:rPr kumimoji="1" lang="en-US" altLang="ja-JP" dirty="0"/>
              <a:t>Nationa</a:t>
            </a:r>
            <a:r>
              <a:rPr lang="en-US" altLang="ja-JP" dirty="0"/>
              <a:t>l Institute of Public Health</a:t>
            </a:r>
          </a:p>
          <a:p>
            <a:r>
              <a:rPr kumimoji="1" lang="en-US" altLang="ja-JP" dirty="0" err="1"/>
              <a:t>ichikawa.m.aa@niph.go.jp</a:t>
            </a:r>
            <a:endParaRPr kumimoji="1" lang="ja-JP" altLang="en-US" dirty="0"/>
          </a:p>
        </p:txBody>
      </p:sp>
    </p:spTree>
    <p:extLst>
      <p:ext uri="{BB962C8B-B14F-4D97-AF65-F5344CB8AC3E}">
        <p14:creationId xmlns:p14="http://schemas.microsoft.com/office/powerpoint/2010/main" val="826495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6118" y="162565"/>
            <a:ext cx="11616144" cy="1089957"/>
          </a:xfrm>
        </p:spPr>
        <p:txBody>
          <a:bodyPr>
            <a:noAutofit/>
          </a:bodyPr>
          <a:lstStyle/>
          <a:p>
            <a:pPr algn="ctr"/>
            <a:r>
              <a:rPr lang="en-US" altLang="ja-JP" sz="3600" dirty="0"/>
              <a:t>Transport Target Patients Concentrated in the Bay Area</a:t>
            </a:r>
          </a:p>
        </p:txBody>
      </p:sp>
      <p:sp>
        <p:nvSpPr>
          <p:cNvPr id="6" name="テキスト ボックス 5"/>
          <p:cNvSpPr txBox="1"/>
          <p:nvPr/>
        </p:nvSpPr>
        <p:spPr>
          <a:xfrm>
            <a:off x="7181174" y="1404707"/>
            <a:ext cx="4839854" cy="5025991"/>
          </a:xfrm>
          <a:prstGeom prst="rect">
            <a:avLst/>
          </a:prstGeom>
          <a:noFill/>
        </p:spPr>
        <p:txBody>
          <a:bodyPr wrap="square" rtlCol="0">
            <a:spAutoFit/>
          </a:bodyPr>
          <a:lstStyle/>
          <a:p>
            <a:r>
              <a:rPr lang="en-US" altLang="ja-JP" sz="2000" b="1" dirty="0">
                <a:solidFill>
                  <a:srgbClr val="FF0000"/>
                </a:solidFill>
              </a:rPr>
              <a:t>Feature 1</a:t>
            </a:r>
          </a:p>
          <a:p>
            <a:pPr>
              <a:lnSpc>
                <a:spcPct val="90000"/>
              </a:lnSpc>
            </a:pPr>
            <a:r>
              <a:rPr lang="en-US" altLang="ja-JP" sz="2000" dirty="0"/>
              <a:t>Areas observing the shake which is close to seismic intensity 6</a:t>
            </a:r>
            <a:r>
              <a:rPr lang="en-US" altLang="ja-JP" sz="2000" baseline="30000" dirty="0"/>
              <a:t>+</a:t>
            </a:r>
            <a:r>
              <a:rPr lang="en-US" altLang="ja-JP" sz="2000" dirty="0"/>
              <a:t> are located on the coast of Tokyo Bay and the relatively large rivers surroundings such as Arakawa and Edogawa.</a:t>
            </a:r>
          </a:p>
          <a:p>
            <a:pPr>
              <a:lnSpc>
                <a:spcPct val="90000"/>
              </a:lnSpc>
            </a:pPr>
            <a:endParaRPr lang="en-US" altLang="ja-JP" sz="1400" dirty="0"/>
          </a:p>
          <a:p>
            <a:r>
              <a:rPr lang="en-US" altLang="ja-JP" sz="2000" b="1" dirty="0">
                <a:solidFill>
                  <a:srgbClr val="FF0000"/>
                </a:solidFill>
              </a:rPr>
              <a:t>Feature 2</a:t>
            </a:r>
          </a:p>
          <a:p>
            <a:pPr>
              <a:lnSpc>
                <a:spcPct val="90000"/>
              </a:lnSpc>
            </a:pPr>
            <a:r>
              <a:rPr lang="en-US" altLang="ja-JP" sz="2000" u="sng" dirty="0"/>
              <a:t>The seismic intensity is small as going inland. </a:t>
            </a:r>
            <a:r>
              <a:rPr lang="en-US" altLang="ja-JP" sz="2000" dirty="0"/>
              <a:t>In other words, there is a possibility that the damage is small (roads and ambulances can be used).</a:t>
            </a:r>
          </a:p>
          <a:p>
            <a:endParaRPr lang="en-US" altLang="ja-JP" sz="1400" dirty="0"/>
          </a:p>
          <a:p>
            <a:r>
              <a:rPr lang="en-US" altLang="ja-JP" sz="2000" b="1" dirty="0">
                <a:solidFill>
                  <a:srgbClr val="FF0000"/>
                </a:solidFill>
              </a:rPr>
              <a:t>Feature 3</a:t>
            </a:r>
          </a:p>
          <a:p>
            <a:pPr>
              <a:lnSpc>
                <a:spcPct val="90000"/>
              </a:lnSpc>
            </a:pPr>
            <a:r>
              <a:rPr lang="en-US" altLang="ja-JP" sz="2000" dirty="0"/>
              <a:t>There are serious injuries who can not be accommodated at disaster base  hospitals around the Tokyo Bay coast and relatively large rivers.</a:t>
            </a:r>
          </a:p>
        </p:txBody>
      </p:sp>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118" y="1490991"/>
            <a:ext cx="6777600" cy="4794195"/>
          </a:xfrm>
          <a:prstGeom prst="rect">
            <a:avLst/>
          </a:prstGeom>
        </p:spPr>
      </p:pic>
      <p:sp>
        <p:nvSpPr>
          <p:cNvPr id="7" name="テキスト ボックス 6"/>
          <p:cNvSpPr txBox="1"/>
          <p:nvPr/>
        </p:nvSpPr>
        <p:spPr>
          <a:xfrm>
            <a:off x="1776335" y="6390206"/>
            <a:ext cx="9203960" cy="338554"/>
          </a:xfrm>
          <a:prstGeom prst="rect">
            <a:avLst/>
          </a:prstGeom>
          <a:noFill/>
        </p:spPr>
        <p:txBody>
          <a:bodyPr wrap="square" rtlCol="0">
            <a:spAutoFit/>
          </a:bodyPr>
          <a:lstStyle/>
          <a:p>
            <a:r>
              <a:rPr lang="en-US" altLang="ja-JP" sz="1600" b="1" dirty="0">
                <a:solidFill>
                  <a:srgbClr val="FF0000"/>
                </a:solidFill>
              </a:rPr>
              <a:t>Treatment to the patients concentrated in the bay area needed to be transported is the key</a:t>
            </a:r>
            <a:endParaRPr lang="en-US" altLang="ja-JP" sz="2800" b="1" dirty="0">
              <a:solidFill>
                <a:srgbClr val="FF0000"/>
              </a:solidFill>
            </a:endParaRPr>
          </a:p>
        </p:txBody>
      </p:sp>
      <p:sp>
        <p:nvSpPr>
          <p:cNvPr id="9" name="日付プレースホルダー 8"/>
          <p:cNvSpPr>
            <a:spLocks noGrp="1"/>
          </p:cNvSpPr>
          <p:nvPr>
            <p:ph type="dt" sz="half" idx="10"/>
          </p:nvPr>
        </p:nvSpPr>
        <p:spPr/>
        <p:txBody>
          <a:bodyPr/>
          <a:lstStyle/>
          <a:p>
            <a:r>
              <a:rPr kumimoji="1" lang="en-US" altLang="ja-JP" dirty="0"/>
              <a:t>2017/3/28</a:t>
            </a:r>
            <a:endParaRPr kumimoji="1" lang="ja-JP" altLang="en-US" dirty="0"/>
          </a:p>
        </p:txBody>
      </p:sp>
      <p:sp>
        <p:nvSpPr>
          <p:cNvPr id="10" name="スライド番号プレースホルダー 9"/>
          <p:cNvSpPr>
            <a:spLocks noGrp="1"/>
          </p:cNvSpPr>
          <p:nvPr>
            <p:ph type="sldNum" sz="quarter" idx="12"/>
          </p:nvPr>
        </p:nvSpPr>
        <p:spPr/>
        <p:txBody>
          <a:bodyPr/>
          <a:lstStyle/>
          <a:p>
            <a:fld id="{7AADDEC6-D618-374A-80C9-F300DA33D4D6}" type="slidenum">
              <a:rPr kumimoji="1" lang="ja-JP" altLang="en-US" smtClean="0"/>
              <a:t>10</a:t>
            </a:fld>
            <a:endParaRPr kumimoji="1" lang="ja-JP" altLang="en-US" dirty="0"/>
          </a:p>
        </p:txBody>
      </p:sp>
      <p:sp>
        <p:nvSpPr>
          <p:cNvPr id="8" name="テキスト ボックス 7">
            <a:extLst>
              <a:ext uri="{FF2B5EF4-FFF2-40B4-BE49-F238E27FC236}">
                <a16:creationId xmlns="" xmlns:a16="http://schemas.microsoft.com/office/drawing/2014/main" id="{2B9E24F7-A541-4491-8F58-6E55AFF9FC0F}"/>
              </a:ext>
            </a:extLst>
          </p:cNvPr>
          <p:cNvSpPr txBox="1">
            <a:spLocks/>
          </p:cNvSpPr>
          <p:nvPr/>
        </p:nvSpPr>
        <p:spPr>
          <a:xfrm>
            <a:off x="312396" y="1564658"/>
            <a:ext cx="1808557" cy="381762"/>
          </a:xfrm>
          <a:prstGeom prst="rect">
            <a:avLst/>
          </a:prstGeom>
          <a:solidFill>
            <a:schemeClr val="bg1"/>
          </a:solidFill>
        </p:spPr>
        <p:txBody>
          <a:bodyPr wrap="square" rtlCol="0">
            <a:noAutofit/>
          </a:bodyPr>
          <a:lstStyle/>
          <a:p>
            <a:pPr>
              <a:lnSpc>
                <a:spcPct val="80000"/>
              </a:lnSpc>
              <a:spcAft>
                <a:spcPts val="200"/>
              </a:spcAft>
            </a:pPr>
            <a:r>
              <a:rPr kumimoji="1" lang="en-US" altLang="ja-JP" sz="800" dirty="0"/>
              <a:t>Status of disaster base hospital</a:t>
            </a:r>
          </a:p>
          <a:p>
            <a:pPr>
              <a:lnSpc>
                <a:spcPct val="80000"/>
              </a:lnSpc>
            </a:pPr>
            <a:r>
              <a:rPr lang="en-US" altLang="ja-JP" sz="600" dirty="0"/>
              <a:t>Reserve capacity of disaster hospitals (occupancy rate 80%)</a:t>
            </a:r>
            <a:endParaRPr kumimoji="1" lang="ja-JP" altLang="en-US" sz="600" dirty="0"/>
          </a:p>
        </p:txBody>
      </p:sp>
      <p:sp>
        <p:nvSpPr>
          <p:cNvPr id="11" name="テキスト ボックス 10">
            <a:extLst>
              <a:ext uri="{FF2B5EF4-FFF2-40B4-BE49-F238E27FC236}">
                <a16:creationId xmlns="" xmlns:a16="http://schemas.microsoft.com/office/drawing/2014/main" id="{EC4AD914-76F0-48F9-9929-96E4855DF924}"/>
              </a:ext>
            </a:extLst>
          </p:cNvPr>
          <p:cNvSpPr txBox="1">
            <a:spLocks/>
          </p:cNvSpPr>
          <p:nvPr/>
        </p:nvSpPr>
        <p:spPr>
          <a:xfrm>
            <a:off x="480895" y="1924987"/>
            <a:ext cx="1728905" cy="564002"/>
          </a:xfrm>
          <a:prstGeom prst="rect">
            <a:avLst/>
          </a:prstGeom>
          <a:solidFill>
            <a:schemeClr val="bg1"/>
          </a:solidFill>
        </p:spPr>
        <p:txBody>
          <a:bodyPr wrap="square" rtlCol="0">
            <a:noAutofit/>
          </a:bodyPr>
          <a:lstStyle/>
          <a:p>
            <a:pPr>
              <a:lnSpc>
                <a:spcPct val="80000"/>
              </a:lnSpc>
              <a:spcAft>
                <a:spcPts val="400"/>
              </a:spcAft>
            </a:pPr>
            <a:r>
              <a:rPr kumimoji="1" lang="en-US" altLang="ja-JP" sz="600" dirty="0"/>
              <a:t>With reserve capacity</a:t>
            </a:r>
          </a:p>
          <a:p>
            <a:pPr>
              <a:lnSpc>
                <a:spcPct val="80000"/>
              </a:lnSpc>
              <a:spcAft>
                <a:spcPts val="400"/>
              </a:spcAft>
            </a:pPr>
            <a:r>
              <a:rPr lang="en-US" altLang="ja-JP" sz="600" dirty="0"/>
              <a:t>Without reserve capacity</a:t>
            </a:r>
          </a:p>
          <a:p>
            <a:pPr>
              <a:lnSpc>
                <a:spcPct val="80000"/>
              </a:lnSpc>
              <a:spcAft>
                <a:spcPts val="200"/>
              </a:spcAft>
            </a:pPr>
            <a:r>
              <a:rPr kumimoji="1" lang="en-US" altLang="ja-JP" sz="600" dirty="0"/>
              <a:t>Number of patient at disaster</a:t>
            </a:r>
            <a:r>
              <a:rPr lang="en-US" altLang="ja-JP" sz="600" dirty="0"/>
              <a:t> base hospital (occupancy rate 89%)</a:t>
            </a:r>
          </a:p>
          <a:p>
            <a:pPr>
              <a:lnSpc>
                <a:spcPct val="80000"/>
              </a:lnSpc>
              <a:spcAft>
                <a:spcPts val="200"/>
              </a:spcAft>
            </a:pPr>
            <a:r>
              <a:rPr kumimoji="1" lang="en-US" altLang="ja-JP" sz="600" dirty="0"/>
              <a:t>Number of patients to</a:t>
            </a:r>
            <a:r>
              <a:rPr lang="en-US" altLang="ja-JP" sz="600" dirty="0"/>
              <a:t> be transported</a:t>
            </a:r>
            <a:endParaRPr kumimoji="1" lang="ja-JP" altLang="en-US" sz="600" dirty="0"/>
          </a:p>
        </p:txBody>
      </p:sp>
    </p:spTree>
    <p:extLst>
      <p:ext uri="{BB962C8B-B14F-4D97-AF65-F5344CB8AC3E}">
        <p14:creationId xmlns:p14="http://schemas.microsoft.com/office/powerpoint/2010/main" val="165905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8200" y="1701594"/>
            <a:ext cx="2879892" cy="3329254"/>
          </a:xfrm>
          <a:prstGeom prst="rect">
            <a:avLst/>
          </a:prstGeom>
        </p:spPr>
      </p:pic>
      <p:sp>
        <p:nvSpPr>
          <p:cNvPr id="4" name="テキスト ボックス 3"/>
          <p:cNvSpPr txBox="1"/>
          <p:nvPr/>
        </p:nvSpPr>
        <p:spPr>
          <a:xfrm>
            <a:off x="832606" y="5022032"/>
            <a:ext cx="2988093" cy="923330"/>
          </a:xfrm>
          <a:prstGeom prst="rect">
            <a:avLst/>
          </a:prstGeom>
          <a:noFill/>
        </p:spPr>
        <p:txBody>
          <a:bodyPr wrap="square" rtlCol="0">
            <a:spAutoFit/>
          </a:bodyPr>
          <a:lstStyle/>
          <a:p>
            <a:pPr algn="ctr"/>
            <a:r>
              <a:rPr lang="en-US" altLang="ja-JP" dirty="0"/>
              <a:t>Patients to be transported  around Yokohama</a:t>
            </a:r>
          </a:p>
          <a:p>
            <a:pPr algn="ctr"/>
            <a:r>
              <a:rPr lang="en-US" altLang="ja-JP" dirty="0"/>
              <a:t>352 people</a:t>
            </a:r>
          </a:p>
        </p:txBody>
      </p:sp>
      <p:pic>
        <p:nvPicPr>
          <p:cNvPr id="5" name="図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61685" y="1701594"/>
            <a:ext cx="2787772" cy="3329253"/>
          </a:xfrm>
          <a:prstGeom prst="rect">
            <a:avLst/>
          </a:prstGeom>
        </p:spPr>
      </p:pic>
      <p:sp>
        <p:nvSpPr>
          <p:cNvPr id="6" name="テキスト ボックス 5"/>
          <p:cNvSpPr txBox="1"/>
          <p:nvPr/>
        </p:nvSpPr>
        <p:spPr>
          <a:xfrm>
            <a:off x="3807594" y="5042380"/>
            <a:ext cx="3295953" cy="923330"/>
          </a:xfrm>
          <a:prstGeom prst="rect">
            <a:avLst/>
          </a:prstGeom>
          <a:noFill/>
        </p:spPr>
        <p:txBody>
          <a:bodyPr wrap="square" rtlCol="0">
            <a:spAutoFit/>
          </a:bodyPr>
          <a:lstStyle/>
          <a:p>
            <a:pPr algn="ctr"/>
            <a:r>
              <a:rPr lang="en-US" altLang="ja-JP" dirty="0"/>
              <a:t>Patients to be transported  around </a:t>
            </a:r>
            <a:r>
              <a:rPr lang="en-US" altLang="ja-JP" dirty="0" err="1"/>
              <a:t>Tamagawa</a:t>
            </a:r>
            <a:r>
              <a:rPr lang="en-US" altLang="ja-JP" dirty="0"/>
              <a:t> River</a:t>
            </a:r>
            <a:br>
              <a:rPr lang="en-US" altLang="ja-JP" dirty="0"/>
            </a:br>
            <a:r>
              <a:rPr lang="en-US" altLang="ja-JP" dirty="0"/>
              <a:t>1,054 people</a:t>
            </a:r>
          </a:p>
        </p:txBody>
      </p:sp>
      <p:pic>
        <p:nvPicPr>
          <p:cNvPr id="7" name="図 6"/>
          <p:cNvPicPr>
            <a:picLocks noChangeAspect="1"/>
          </p:cNvPicPr>
          <p:nvPr/>
        </p:nvPicPr>
        <p:blipFill rotWithShape="1">
          <a:blip r:embed="rId4">
            <a:extLst>
              <a:ext uri="{28A0092B-C50C-407E-A947-70E740481C1C}">
                <a14:useLocalDpi xmlns:a14="http://schemas.microsoft.com/office/drawing/2010/main"/>
              </a:ext>
            </a:extLst>
          </a:blip>
          <a:srcRect l="3552" r="12926"/>
          <a:stretch/>
        </p:blipFill>
        <p:spPr>
          <a:xfrm>
            <a:off x="7188157" y="1688387"/>
            <a:ext cx="4178300" cy="3346874"/>
          </a:xfrm>
          <a:prstGeom prst="rect">
            <a:avLst/>
          </a:prstGeom>
        </p:spPr>
      </p:pic>
      <p:sp>
        <p:nvSpPr>
          <p:cNvPr id="8" name="テキスト ボックス 7"/>
          <p:cNvSpPr txBox="1"/>
          <p:nvPr/>
        </p:nvSpPr>
        <p:spPr>
          <a:xfrm>
            <a:off x="7188157" y="5035250"/>
            <a:ext cx="4168258" cy="1077218"/>
          </a:xfrm>
          <a:prstGeom prst="rect">
            <a:avLst/>
          </a:prstGeom>
          <a:noFill/>
        </p:spPr>
        <p:txBody>
          <a:bodyPr wrap="square" rtlCol="0">
            <a:spAutoFit/>
          </a:bodyPr>
          <a:lstStyle/>
          <a:p>
            <a:r>
              <a:rPr lang="en-US" altLang="ja-JP" sz="1600" dirty="0"/>
              <a:t>Patients to be transported around  </a:t>
            </a:r>
            <a:r>
              <a:rPr lang="en-US" altLang="ja-JP" sz="1600" dirty="0" err="1"/>
              <a:t>Sumidagawa</a:t>
            </a:r>
            <a:r>
              <a:rPr lang="en-US" altLang="ja-JP" sz="1600" dirty="0"/>
              <a:t>, Arakawa and Edogawa Rivers</a:t>
            </a:r>
            <a:br>
              <a:rPr lang="en-US" altLang="ja-JP" sz="1600" dirty="0"/>
            </a:br>
            <a:r>
              <a:rPr lang="en-US" altLang="ja-JP" sz="1600" dirty="0"/>
              <a:t>1,413 people</a:t>
            </a:r>
          </a:p>
        </p:txBody>
      </p:sp>
      <p:sp>
        <p:nvSpPr>
          <p:cNvPr id="9" name="テキスト ボックス 8"/>
          <p:cNvSpPr txBox="1"/>
          <p:nvPr/>
        </p:nvSpPr>
        <p:spPr>
          <a:xfrm>
            <a:off x="2031684" y="6226774"/>
            <a:ext cx="8546702" cy="400110"/>
          </a:xfrm>
          <a:prstGeom prst="rect">
            <a:avLst/>
          </a:prstGeom>
          <a:noFill/>
        </p:spPr>
        <p:txBody>
          <a:bodyPr wrap="square" rtlCol="0">
            <a:spAutoFit/>
          </a:bodyPr>
          <a:lstStyle/>
          <a:p>
            <a:pPr algn="ctr"/>
            <a:r>
              <a:rPr lang="en-US" altLang="ja-JP" sz="2000" b="1" dirty="0">
                <a:solidFill>
                  <a:srgbClr val="FF0000"/>
                </a:solidFill>
              </a:rPr>
              <a:t>Approx. 67% of patients to be transported (total: 4,218 people</a:t>
            </a:r>
            <a:r>
              <a:rPr kumimoji="1" lang="en-US" altLang="ja-JP" sz="2000" b="1" dirty="0">
                <a:solidFill>
                  <a:srgbClr val="FF0000"/>
                </a:solidFill>
              </a:rPr>
              <a:t>)</a:t>
            </a:r>
          </a:p>
        </p:txBody>
      </p:sp>
      <p:sp>
        <p:nvSpPr>
          <p:cNvPr id="13" name="日付プレースホルダー 12"/>
          <p:cNvSpPr>
            <a:spLocks noGrp="1"/>
          </p:cNvSpPr>
          <p:nvPr>
            <p:ph type="dt" sz="half" idx="10"/>
          </p:nvPr>
        </p:nvSpPr>
        <p:spPr/>
        <p:txBody>
          <a:bodyPr/>
          <a:lstStyle/>
          <a:p>
            <a:r>
              <a:rPr kumimoji="1" lang="en-US" altLang="ja-JP" dirty="0"/>
              <a:t>2017/3/28</a:t>
            </a:r>
            <a:endParaRPr kumimoji="1" lang="ja-JP" altLang="en-US" dirty="0"/>
          </a:p>
        </p:txBody>
      </p:sp>
      <p:sp>
        <p:nvSpPr>
          <p:cNvPr id="14" name="スライド番号プレースホルダー 13"/>
          <p:cNvSpPr>
            <a:spLocks noGrp="1"/>
          </p:cNvSpPr>
          <p:nvPr>
            <p:ph type="sldNum" sz="quarter" idx="12"/>
          </p:nvPr>
        </p:nvSpPr>
        <p:spPr/>
        <p:txBody>
          <a:bodyPr/>
          <a:lstStyle/>
          <a:p>
            <a:fld id="{7AADDEC6-D618-374A-80C9-F300DA33D4D6}" type="slidenum">
              <a:rPr kumimoji="1" lang="ja-JP" altLang="en-US" smtClean="0"/>
              <a:t>11</a:t>
            </a:fld>
            <a:endParaRPr kumimoji="1" lang="ja-JP" altLang="en-US" dirty="0"/>
          </a:p>
        </p:txBody>
      </p:sp>
      <p:sp>
        <p:nvSpPr>
          <p:cNvPr id="18" name="タイトル 1">
            <a:extLst>
              <a:ext uri="{FF2B5EF4-FFF2-40B4-BE49-F238E27FC236}">
                <a16:creationId xmlns="" xmlns:a16="http://schemas.microsoft.com/office/drawing/2014/main" id="{3649CD6F-A234-4C17-B258-25C16B21D683}"/>
              </a:ext>
            </a:extLst>
          </p:cNvPr>
          <p:cNvSpPr>
            <a:spLocks noGrp="1"/>
          </p:cNvSpPr>
          <p:nvPr>
            <p:ph type="title"/>
          </p:nvPr>
        </p:nvSpPr>
        <p:spPr>
          <a:xfrm>
            <a:off x="246118" y="162565"/>
            <a:ext cx="11616144" cy="1089957"/>
          </a:xfrm>
        </p:spPr>
        <p:txBody>
          <a:bodyPr>
            <a:noAutofit/>
          </a:bodyPr>
          <a:lstStyle/>
          <a:p>
            <a:pPr algn="ctr"/>
            <a:r>
              <a:rPr lang="en-US" altLang="ja-JP" sz="3600" dirty="0"/>
              <a:t>Transport Target Patients Concentrated in the Bay Area</a:t>
            </a:r>
          </a:p>
        </p:txBody>
      </p:sp>
    </p:spTree>
    <p:extLst>
      <p:ext uri="{BB962C8B-B14F-4D97-AF65-F5344CB8AC3E}">
        <p14:creationId xmlns:p14="http://schemas.microsoft.com/office/powerpoint/2010/main" val="1099661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746268"/>
          </a:xfrm>
        </p:spPr>
        <p:txBody>
          <a:bodyPr>
            <a:normAutofit/>
          </a:bodyPr>
          <a:lstStyle/>
          <a:p>
            <a:pPr algn="ctr"/>
            <a:r>
              <a:rPr lang="en-US" altLang="ja-JP" dirty="0"/>
              <a:t>Consideration for support to the Bay Area</a:t>
            </a:r>
            <a:endParaRPr kumimoji="1" lang="ja-JP" altLang="en-US" dirty="0"/>
          </a:p>
        </p:txBody>
      </p:sp>
      <p:pic>
        <p:nvPicPr>
          <p:cNvPr id="3" name="図 2"/>
          <p:cNvPicPr>
            <a:picLocks noChangeAspect="1"/>
          </p:cNvPicPr>
          <p:nvPr/>
        </p:nvPicPr>
        <p:blipFill>
          <a:blip r:embed="rId3">
            <a:alphaModFix amt="75000"/>
            <a:extLst>
              <a:ext uri="{28A0092B-C50C-407E-A947-70E740481C1C}">
                <a14:useLocalDpi xmlns:a14="http://schemas.microsoft.com/office/drawing/2010/main"/>
              </a:ext>
            </a:extLst>
          </a:blip>
          <a:stretch>
            <a:fillRect/>
          </a:stretch>
        </p:blipFill>
        <p:spPr>
          <a:xfrm>
            <a:off x="246118" y="1490992"/>
            <a:ext cx="6138206" cy="4341914"/>
          </a:xfrm>
          <a:prstGeom prst="rect">
            <a:avLst/>
          </a:prstGeom>
        </p:spPr>
      </p:pic>
      <p:sp>
        <p:nvSpPr>
          <p:cNvPr id="4" name="テキスト ボックス 3"/>
          <p:cNvSpPr txBox="1"/>
          <p:nvPr/>
        </p:nvSpPr>
        <p:spPr>
          <a:xfrm>
            <a:off x="6656173" y="1441563"/>
            <a:ext cx="5364855" cy="4247317"/>
          </a:xfrm>
          <a:prstGeom prst="rect">
            <a:avLst/>
          </a:prstGeom>
          <a:noFill/>
        </p:spPr>
        <p:txBody>
          <a:bodyPr wrap="square" rtlCol="0">
            <a:spAutoFit/>
          </a:bodyPr>
          <a:lstStyle/>
          <a:p>
            <a:r>
              <a:rPr lang="en-US" altLang="ja-JP" b="1" dirty="0">
                <a:solidFill>
                  <a:srgbClr val="FF0000"/>
                </a:solidFill>
              </a:rPr>
              <a:t>Consideration 1</a:t>
            </a:r>
          </a:p>
          <a:p>
            <a:r>
              <a:rPr lang="en-US" altLang="ja-JP" dirty="0"/>
              <a:t>There is a possibility that support from inland can be received because the seismic intensity outside the 23 wards is between 5</a:t>
            </a:r>
            <a:r>
              <a:rPr lang="en-US" altLang="ja-JP" baseline="30000" dirty="0"/>
              <a:t>+</a:t>
            </a:r>
            <a:r>
              <a:rPr lang="en-US" altLang="ja-JP" dirty="0"/>
              <a:t> and 6</a:t>
            </a:r>
            <a:r>
              <a:rPr lang="en-US" altLang="ja-JP" baseline="30000" dirty="0"/>
              <a:t>-</a:t>
            </a:r>
            <a:r>
              <a:rPr lang="en-US" altLang="ja-JP" dirty="0"/>
              <a:t>(because there is a possibility that the road can be used)</a:t>
            </a:r>
          </a:p>
          <a:p>
            <a:endParaRPr lang="en-US" altLang="ja-JP" dirty="0"/>
          </a:p>
          <a:p>
            <a:r>
              <a:rPr lang="en-US" altLang="ja-JP" b="1" dirty="0">
                <a:solidFill>
                  <a:srgbClr val="FF0000"/>
                </a:solidFill>
              </a:rPr>
              <a:t>Review 2</a:t>
            </a:r>
          </a:p>
          <a:p>
            <a:r>
              <a:rPr lang="en-US" altLang="ja-JP" dirty="0"/>
              <a:t>There is a possibility that support from the inland can not arrive (the road can not be used) because seismic intensity within the 23 wards is between 6</a:t>
            </a:r>
            <a:r>
              <a:rPr lang="en-US" altLang="ja-JP" baseline="30000" dirty="0"/>
              <a:t>-</a:t>
            </a:r>
            <a:r>
              <a:rPr lang="en-US" altLang="ja-JP" dirty="0"/>
              <a:t> and 6</a:t>
            </a:r>
            <a:r>
              <a:rPr lang="en-US" altLang="ja-JP" baseline="30000" dirty="0"/>
              <a:t>+</a:t>
            </a:r>
            <a:r>
              <a:rPr lang="en-US" altLang="ja-JP" dirty="0"/>
              <a:t> (coastal area is 6</a:t>
            </a:r>
            <a:r>
              <a:rPr lang="en-US" altLang="ja-JP" baseline="30000" dirty="0"/>
              <a:t>+</a:t>
            </a:r>
            <a:r>
              <a:rPr lang="en-US" altLang="ja-JP" dirty="0"/>
              <a:t>). In other words, it is necessary to consider support from outside the inland.</a:t>
            </a:r>
          </a:p>
          <a:p>
            <a:r>
              <a:rPr lang="en-US" altLang="ja-JP" b="1" dirty="0"/>
              <a:t>→</a:t>
            </a:r>
            <a:r>
              <a:rPr lang="en-US" altLang="ja-JP" b="1" dirty="0">
                <a:solidFill>
                  <a:srgbClr val="FF0000"/>
                </a:solidFill>
              </a:rPr>
              <a:t> </a:t>
            </a:r>
            <a:r>
              <a:rPr lang="en-US" altLang="ja-JP" dirty="0">
                <a:solidFill>
                  <a:srgbClr val="FF0000"/>
                </a:solidFill>
              </a:rPr>
              <a:t>Approach from Tokyo bay for support </a:t>
            </a:r>
          </a:p>
        </p:txBody>
      </p:sp>
      <p:sp>
        <p:nvSpPr>
          <p:cNvPr id="5" name="テキスト ボックス 4"/>
          <p:cNvSpPr txBox="1"/>
          <p:nvPr/>
        </p:nvSpPr>
        <p:spPr>
          <a:xfrm>
            <a:off x="542159" y="5832906"/>
            <a:ext cx="11107682" cy="646331"/>
          </a:xfrm>
          <a:prstGeom prst="rect">
            <a:avLst/>
          </a:prstGeom>
          <a:noFill/>
        </p:spPr>
        <p:txBody>
          <a:bodyPr wrap="square" rtlCol="0">
            <a:spAutoFit/>
          </a:bodyPr>
          <a:lstStyle/>
          <a:p>
            <a:pPr algn="ctr"/>
            <a:r>
              <a:rPr lang="en-US" altLang="ja-JP" b="1" dirty="0">
                <a:solidFill>
                  <a:srgbClr val="FF0000"/>
                </a:solidFill>
              </a:rPr>
              <a:t>Approach from the ocean to the patients to be transported concentrated in the bay area</a:t>
            </a:r>
          </a:p>
          <a:p>
            <a:pPr algn="ctr"/>
            <a:r>
              <a:rPr lang="en-US" altLang="ja-JP" b="1" dirty="0">
                <a:solidFill>
                  <a:srgbClr val="FF0000"/>
                </a:solidFill>
              </a:rPr>
              <a:t>Medical support using medium (or large)size hospital ship on the bay, or small one on the river</a:t>
            </a:r>
            <a:endParaRPr kumimoji="1" lang="en-US" altLang="ja-JP" b="1" dirty="0">
              <a:solidFill>
                <a:srgbClr val="FF0000"/>
              </a:solidFill>
            </a:endParaRPr>
          </a:p>
        </p:txBody>
      </p:sp>
      <p:cxnSp>
        <p:nvCxnSpPr>
          <p:cNvPr id="7" name="直線矢印コネクタ 6"/>
          <p:cNvCxnSpPr/>
          <p:nvPr/>
        </p:nvCxnSpPr>
        <p:spPr>
          <a:xfrm flipV="1">
            <a:off x="343930" y="3541995"/>
            <a:ext cx="1921475" cy="14633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1136822" y="1490992"/>
            <a:ext cx="1197049" cy="154018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2611886" y="1599078"/>
            <a:ext cx="390280" cy="925654"/>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4077730" y="1644883"/>
            <a:ext cx="996779" cy="879849"/>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4318689" y="3048000"/>
            <a:ext cx="1505462" cy="36954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626076" y="4388967"/>
            <a:ext cx="1398216" cy="890234"/>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2365026" y="3049009"/>
            <a:ext cx="637140" cy="254364"/>
          </a:xfrm>
          <a:prstGeom prst="straightConnector1">
            <a:avLst/>
          </a:prstGeom>
          <a:ln w="28575">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3002166" y="2524732"/>
            <a:ext cx="286009" cy="671512"/>
          </a:xfrm>
          <a:prstGeom prst="straightConnector1">
            <a:avLst/>
          </a:prstGeom>
          <a:ln w="28575">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3560024" y="2524732"/>
            <a:ext cx="486817" cy="563896"/>
          </a:xfrm>
          <a:prstGeom prst="straightConnector1">
            <a:avLst/>
          </a:prstGeom>
          <a:ln w="28575">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flipV="1">
            <a:off x="3962400" y="3290232"/>
            <a:ext cx="407247" cy="127315"/>
          </a:xfrm>
          <a:prstGeom prst="straightConnector1">
            <a:avLst/>
          </a:prstGeom>
          <a:ln w="28575">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flipV="1">
            <a:off x="2265405" y="3445187"/>
            <a:ext cx="838704" cy="93277"/>
          </a:xfrm>
          <a:prstGeom prst="straightConnector1">
            <a:avLst/>
          </a:prstGeom>
          <a:ln w="28575">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flipV="1">
            <a:off x="2024291" y="4029900"/>
            <a:ext cx="871236" cy="358971"/>
          </a:xfrm>
          <a:prstGeom prst="straightConnector1">
            <a:avLst/>
          </a:prstGeom>
          <a:ln w="28575">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flipH="1">
            <a:off x="2791094" y="4320865"/>
            <a:ext cx="912822" cy="279804"/>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H="1" flipV="1">
            <a:off x="3103614" y="4144501"/>
            <a:ext cx="600302" cy="176364"/>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flipV="1">
            <a:off x="3416134" y="3697351"/>
            <a:ext cx="287781" cy="623514"/>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V="1">
            <a:off x="3703915" y="3417547"/>
            <a:ext cx="237908" cy="903318"/>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V="1">
            <a:off x="3206052" y="4388967"/>
            <a:ext cx="497863" cy="937263"/>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2024292" y="4388871"/>
            <a:ext cx="599386" cy="176364"/>
          </a:xfrm>
          <a:prstGeom prst="straightConnector1">
            <a:avLst/>
          </a:prstGeom>
          <a:ln w="28575">
            <a:solidFill>
              <a:srgbClr val="0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1"/>
          <p:cNvSpPr>
            <a:spLocks noGrp="1"/>
          </p:cNvSpPr>
          <p:nvPr>
            <p:ph type="sldNum" sz="quarter" idx="12"/>
          </p:nvPr>
        </p:nvSpPr>
        <p:spPr/>
        <p:txBody>
          <a:bodyPr/>
          <a:lstStyle/>
          <a:p>
            <a:fld id="{7AADDEC6-D618-374A-80C9-F300DA33D4D6}" type="slidenum">
              <a:rPr kumimoji="1" lang="ja-JP" altLang="en-US" smtClean="0"/>
              <a:t>12</a:t>
            </a:fld>
            <a:endParaRPr kumimoji="1" lang="ja-JP" altLang="en-US"/>
          </a:p>
        </p:txBody>
      </p:sp>
      <p:sp>
        <p:nvSpPr>
          <p:cNvPr id="25" name="テキスト ボックス 24">
            <a:extLst>
              <a:ext uri="{FF2B5EF4-FFF2-40B4-BE49-F238E27FC236}">
                <a16:creationId xmlns="" xmlns:a16="http://schemas.microsoft.com/office/drawing/2014/main" id="{8D6C463C-3351-4D39-8924-657C3B05F86A}"/>
              </a:ext>
            </a:extLst>
          </p:cNvPr>
          <p:cNvSpPr txBox="1">
            <a:spLocks/>
          </p:cNvSpPr>
          <p:nvPr/>
        </p:nvSpPr>
        <p:spPr>
          <a:xfrm>
            <a:off x="312397" y="1564658"/>
            <a:ext cx="1741632" cy="324849"/>
          </a:xfrm>
          <a:prstGeom prst="rect">
            <a:avLst/>
          </a:prstGeom>
          <a:solidFill>
            <a:schemeClr val="bg1"/>
          </a:solidFill>
        </p:spPr>
        <p:txBody>
          <a:bodyPr wrap="square" rtlCol="0">
            <a:noAutofit/>
          </a:bodyPr>
          <a:lstStyle/>
          <a:p>
            <a:pPr>
              <a:lnSpc>
                <a:spcPct val="80000"/>
              </a:lnSpc>
              <a:spcAft>
                <a:spcPts val="200"/>
              </a:spcAft>
            </a:pPr>
            <a:r>
              <a:rPr kumimoji="1" lang="en-US" altLang="ja-JP" sz="800" dirty="0"/>
              <a:t>Status of disaster base hospital</a:t>
            </a:r>
          </a:p>
          <a:p>
            <a:pPr>
              <a:lnSpc>
                <a:spcPct val="80000"/>
              </a:lnSpc>
            </a:pPr>
            <a:r>
              <a:rPr lang="en-US" altLang="ja-JP" sz="600" dirty="0"/>
              <a:t>Reserve capacity of disaster hospitals (occupancy rate 80%)</a:t>
            </a:r>
            <a:endParaRPr kumimoji="1" lang="ja-JP" altLang="en-US" sz="600" dirty="0"/>
          </a:p>
        </p:txBody>
      </p:sp>
      <p:sp>
        <p:nvSpPr>
          <p:cNvPr id="26" name="テキスト ボックス 25">
            <a:extLst>
              <a:ext uri="{FF2B5EF4-FFF2-40B4-BE49-F238E27FC236}">
                <a16:creationId xmlns="" xmlns:a16="http://schemas.microsoft.com/office/drawing/2014/main" id="{B9003796-BCA9-4442-81DF-318FC2FDDB74}"/>
              </a:ext>
            </a:extLst>
          </p:cNvPr>
          <p:cNvSpPr txBox="1">
            <a:spLocks/>
          </p:cNvSpPr>
          <p:nvPr/>
        </p:nvSpPr>
        <p:spPr>
          <a:xfrm>
            <a:off x="483146" y="1889450"/>
            <a:ext cx="1586673" cy="506733"/>
          </a:xfrm>
          <a:prstGeom prst="rect">
            <a:avLst/>
          </a:prstGeom>
          <a:solidFill>
            <a:schemeClr val="bg1"/>
          </a:solidFill>
        </p:spPr>
        <p:txBody>
          <a:bodyPr wrap="square" rtlCol="0">
            <a:noAutofit/>
          </a:bodyPr>
          <a:lstStyle/>
          <a:p>
            <a:pPr>
              <a:lnSpc>
                <a:spcPct val="80000"/>
              </a:lnSpc>
              <a:spcAft>
                <a:spcPts val="200"/>
              </a:spcAft>
            </a:pPr>
            <a:r>
              <a:rPr kumimoji="1" lang="en-US" altLang="ja-JP" sz="600" dirty="0"/>
              <a:t>With reserve capacity</a:t>
            </a:r>
          </a:p>
          <a:p>
            <a:pPr>
              <a:lnSpc>
                <a:spcPct val="80000"/>
              </a:lnSpc>
              <a:spcAft>
                <a:spcPts val="200"/>
              </a:spcAft>
            </a:pPr>
            <a:r>
              <a:rPr lang="en-US" altLang="ja-JP" sz="600" dirty="0"/>
              <a:t>Without reserve capacity</a:t>
            </a:r>
          </a:p>
          <a:p>
            <a:pPr>
              <a:lnSpc>
                <a:spcPct val="80000"/>
              </a:lnSpc>
              <a:spcAft>
                <a:spcPts val="200"/>
              </a:spcAft>
            </a:pPr>
            <a:r>
              <a:rPr kumimoji="1" lang="en-US" altLang="ja-JP" sz="600" dirty="0"/>
              <a:t>Number of patient at disaster</a:t>
            </a:r>
            <a:r>
              <a:rPr lang="en-US" altLang="ja-JP" sz="600" dirty="0"/>
              <a:t> base hospital (occupancy rate 89%)</a:t>
            </a:r>
          </a:p>
          <a:p>
            <a:pPr>
              <a:lnSpc>
                <a:spcPct val="80000"/>
              </a:lnSpc>
              <a:spcAft>
                <a:spcPts val="200"/>
              </a:spcAft>
            </a:pPr>
            <a:r>
              <a:rPr kumimoji="1" lang="en-US" altLang="ja-JP" sz="600" dirty="0"/>
              <a:t>Number of patients to</a:t>
            </a:r>
            <a:r>
              <a:rPr lang="en-US" altLang="ja-JP" sz="600" dirty="0"/>
              <a:t> be transported</a:t>
            </a:r>
            <a:endParaRPr kumimoji="1" lang="ja-JP" altLang="en-US" sz="600" dirty="0"/>
          </a:p>
        </p:txBody>
      </p:sp>
    </p:spTree>
    <p:extLst>
      <p:ext uri="{BB962C8B-B14F-4D97-AF65-F5344CB8AC3E}">
        <p14:creationId xmlns:p14="http://schemas.microsoft.com/office/powerpoint/2010/main" val="528038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6"/>
            <a:ext cx="10515600" cy="834474"/>
          </a:xfrm>
        </p:spPr>
        <p:txBody>
          <a:bodyPr>
            <a:normAutofit/>
          </a:bodyPr>
          <a:lstStyle/>
          <a:p>
            <a:pPr algn="ctr"/>
            <a:r>
              <a:rPr lang="en-US" altLang="ja-JP" dirty="0"/>
              <a:t>Approach from Sea for the Support 1</a:t>
            </a:r>
            <a:endParaRPr kumimoji="1" lang="ja-JP" altLang="en-US" dirty="0"/>
          </a:p>
        </p:txBody>
      </p:sp>
      <p:grpSp>
        <p:nvGrpSpPr>
          <p:cNvPr id="16" name="図形グループ 15"/>
          <p:cNvGrpSpPr/>
          <p:nvPr/>
        </p:nvGrpSpPr>
        <p:grpSpPr>
          <a:xfrm>
            <a:off x="207066" y="1510924"/>
            <a:ext cx="7528018" cy="5135404"/>
            <a:chOff x="845695" y="1743153"/>
            <a:chExt cx="7528018" cy="5135404"/>
          </a:xfrm>
        </p:grpSpPr>
        <p:pic>
          <p:nvPicPr>
            <p:cNvPr id="4" name="図 3"/>
            <p:cNvPicPr>
              <a:picLocks noChangeAspect="1"/>
            </p:cNvPicPr>
            <p:nvPr/>
          </p:nvPicPr>
          <p:blipFill>
            <a:blip r:embed="rId3">
              <a:alphaModFix amt="75000"/>
              <a:extLst>
                <a:ext uri="{28A0092B-C50C-407E-A947-70E740481C1C}">
                  <a14:useLocalDpi xmlns:a14="http://schemas.microsoft.com/office/drawing/2010/main"/>
                </a:ext>
              </a:extLst>
            </a:blip>
            <a:stretch>
              <a:fillRect/>
            </a:stretch>
          </p:blipFill>
          <p:spPr>
            <a:xfrm>
              <a:off x="845695" y="1748970"/>
              <a:ext cx="7528018" cy="5036457"/>
            </a:xfrm>
            <a:prstGeom prst="rect">
              <a:avLst/>
            </a:prstGeom>
          </p:spPr>
        </p:pic>
        <p:sp>
          <p:nvSpPr>
            <p:cNvPr id="5" name="フリーフォーム 4"/>
            <p:cNvSpPr/>
            <p:nvPr/>
          </p:nvSpPr>
          <p:spPr>
            <a:xfrm>
              <a:off x="2959683" y="4223657"/>
              <a:ext cx="2033231" cy="1117600"/>
            </a:xfrm>
            <a:custGeom>
              <a:avLst/>
              <a:gdLst>
                <a:gd name="connsiteX0" fmla="*/ 2004203 w 2033231"/>
                <a:gd name="connsiteY0" fmla="*/ 1066800 h 1117600"/>
                <a:gd name="connsiteX1" fmla="*/ 2004203 w 2033231"/>
                <a:gd name="connsiteY1" fmla="*/ 1066800 h 1117600"/>
                <a:gd name="connsiteX2" fmla="*/ 1895346 w 2033231"/>
                <a:gd name="connsiteY2" fmla="*/ 1030514 h 1117600"/>
                <a:gd name="connsiteX3" fmla="*/ 1873574 w 2033231"/>
                <a:gd name="connsiteY3" fmla="*/ 1023257 h 1117600"/>
                <a:gd name="connsiteX4" fmla="*/ 1822774 w 2033231"/>
                <a:gd name="connsiteY4" fmla="*/ 1001486 h 1117600"/>
                <a:gd name="connsiteX5" fmla="*/ 1677631 w 2033231"/>
                <a:gd name="connsiteY5" fmla="*/ 986972 h 1117600"/>
                <a:gd name="connsiteX6" fmla="*/ 1605060 w 2033231"/>
                <a:gd name="connsiteY6" fmla="*/ 972457 h 1117600"/>
                <a:gd name="connsiteX7" fmla="*/ 1583288 w 2033231"/>
                <a:gd name="connsiteY7" fmla="*/ 965200 h 1117600"/>
                <a:gd name="connsiteX8" fmla="*/ 1510717 w 2033231"/>
                <a:gd name="connsiteY8" fmla="*/ 957943 h 1117600"/>
                <a:gd name="connsiteX9" fmla="*/ 1351060 w 2033231"/>
                <a:gd name="connsiteY9" fmla="*/ 965200 h 1117600"/>
                <a:gd name="connsiteX10" fmla="*/ 1234946 w 2033231"/>
                <a:gd name="connsiteY10" fmla="*/ 979714 h 1117600"/>
                <a:gd name="connsiteX11" fmla="*/ 1176888 w 2033231"/>
                <a:gd name="connsiteY11" fmla="*/ 994229 h 1117600"/>
                <a:gd name="connsiteX12" fmla="*/ 1147860 w 2033231"/>
                <a:gd name="connsiteY12" fmla="*/ 1001486 h 1117600"/>
                <a:gd name="connsiteX13" fmla="*/ 1118831 w 2033231"/>
                <a:gd name="connsiteY13" fmla="*/ 1008743 h 1117600"/>
                <a:gd name="connsiteX14" fmla="*/ 1097060 w 2033231"/>
                <a:gd name="connsiteY14" fmla="*/ 1016000 h 1117600"/>
                <a:gd name="connsiteX15" fmla="*/ 1060774 w 2033231"/>
                <a:gd name="connsiteY15" fmla="*/ 1023257 h 1117600"/>
                <a:gd name="connsiteX16" fmla="*/ 1031746 w 2033231"/>
                <a:gd name="connsiteY16" fmla="*/ 1030514 h 1117600"/>
                <a:gd name="connsiteX17" fmla="*/ 959174 w 2033231"/>
                <a:gd name="connsiteY17" fmla="*/ 1045029 h 1117600"/>
                <a:gd name="connsiteX18" fmla="*/ 857574 w 2033231"/>
                <a:gd name="connsiteY18" fmla="*/ 1074057 h 1117600"/>
                <a:gd name="connsiteX19" fmla="*/ 785003 w 2033231"/>
                <a:gd name="connsiteY19" fmla="*/ 1088572 h 1117600"/>
                <a:gd name="connsiteX20" fmla="*/ 625346 w 2033231"/>
                <a:gd name="connsiteY20" fmla="*/ 1110343 h 1117600"/>
                <a:gd name="connsiteX21" fmla="*/ 581803 w 2033231"/>
                <a:gd name="connsiteY21" fmla="*/ 1117600 h 1117600"/>
                <a:gd name="connsiteX22" fmla="*/ 393117 w 2033231"/>
                <a:gd name="connsiteY22" fmla="*/ 1110343 h 1117600"/>
                <a:gd name="connsiteX23" fmla="*/ 349574 w 2033231"/>
                <a:gd name="connsiteY23" fmla="*/ 1103086 h 1117600"/>
                <a:gd name="connsiteX24" fmla="*/ 306031 w 2033231"/>
                <a:gd name="connsiteY24" fmla="*/ 1088572 h 1117600"/>
                <a:gd name="connsiteX25" fmla="*/ 269746 w 2033231"/>
                <a:gd name="connsiteY25" fmla="*/ 1052286 h 1117600"/>
                <a:gd name="connsiteX26" fmla="*/ 255231 w 2033231"/>
                <a:gd name="connsiteY26" fmla="*/ 1037772 h 1117600"/>
                <a:gd name="connsiteX27" fmla="*/ 226203 w 2033231"/>
                <a:gd name="connsiteY27" fmla="*/ 994229 h 1117600"/>
                <a:gd name="connsiteX28" fmla="*/ 211688 w 2033231"/>
                <a:gd name="connsiteY28" fmla="*/ 979714 h 1117600"/>
                <a:gd name="connsiteX29" fmla="*/ 182660 w 2033231"/>
                <a:gd name="connsiteY29" fmla="*/ 936172 h 1117600"/>
                <a:gd name="connsiteX30" fmla="*/ 153631 w 2033231"/>
                <a:gd name="connsiteY30" fmla="*/ 849086 h 1117600"/>
                <a:gd name="connsiteX31" fmla="*/ 139117 w 2033231"/>
                <a:gd name="connsiteY31" fmla="*/ 805543 h 1117600"/>
                <a:gd name="connsiteX32" fmla="*/ 124603 w 2033231"/>
                <a:gd name="connsiteY32" fmla="*/ 783772 h 1117600"/>
                <a:gd name="connsiteX33" fmla="*/ 110088 w 2033231"/>
                <a:gd name="connsiteY33" fmla="*/ 732972 h 1117600"/>
                <a:gd name="connsiteX34" fmla="*/ 95574 w 2033231"/>
                <a:gd name="connsiteY34" fmla="*/ 718457 h 1117600"/>
                <a:gd name="connsiteX35" fmla="*/ 81060 w 2033231"/>
                <a:gd name="connsiteY35" fmla="*/ 696686 h 1117600"/>
                <a:gd name="connsiteX36" fmla="*/ 44774 w 2033231"/>
                <a:gd name="connsiteY36" fmla="*/ 653143 h 1117600"/>
                <a:gd name="connsiteX37" fmla="*/ 30260 w 2033231"/>
                <a:gd name="connsiteY37" fmla="*/ 609600 h 1117600"/>
                <a:gd name="connsiteX38" fmla="*/ 23003 w 2033231"/>
                <a:gd name="connsiteY38" fmla="*/ 587829 h 1117600"/>
                <a:gd name="connsiteX39" fmla="*/ 15746 w 2033231"/>
                <a:gd name="connsiteY39" fmla="*/ 551543 h 1117600"/>
                <a:gd name="connsiteX40" fmla="*/ 8488 w 2033231"/>
                <a:gd name="connsiteY40" fmla="*/ 529772 h 1117600"/>
                <a:gd name="connsiteX41" fmla="*/ 1231 w 2033231"/>
                <a:gd name="connsiteY41" fmla="*/ 493486 h 1117600"/>
                <a:gd name="connsiteX42" fmla="*/ 8488 w 2033231"/>
                <a:gd name="connsiteY42" fmla="*/ 203200 h 1117600"/>
                <a:gd name="connsiteX43" fmla="*/ 52031 w 2033231"/>
                <a:gd name="connsiteY43" fmla="*/ 174172 h 1117600"/>
                <a:gd name="connsiteX44" fmla="*/ 95574 w 2033231"/>
                <a:gd name="connsiteY44" fmla="*/ 137886 h 1117600"/>
                <a:gd name="connsiteX45" fmla="*/ 117346 w 2033231"/>
                <a:gd name="connsiteY45" fmla="*/ 123372 h 1117600"/>
                <a:gd name="connsiteX46" fmla="*/ 131860 w 2033231"/>
                <a:gd name="connsiteY46" fmla="*/ 108857 h 1117600"/>
                <a:gd name="connsiteX47" fmla="*/ 182660 w 2033231"/>
                <a:gd name="connsiteY47" fmla="*/ 79829 h 1117600"/>
                <a:gd name="connsiteX48" fmla="*/ 197174 w 2033231"/>
                <a:gd name="connsiteY48" fmla="*/ 65314 h 1117600"/>
                <a:gd name="connsiteX49" fmla="*/ 240717 w 2033231"/>
                <a:gd name="connsiteY49" fmla="*/ 50800 h 1117600"/>
                <a:gd name="connsiteX50" fmla="*/ 306031 w 2033231"/>
                <a:gd name="connsiteY50" fmla="*/ 36286 h 1117600"/>
                <a:gd name="connsiteX51" fmla="*/ 356831 w 2033231"/>
                <a:gd name="connsiteY51" fmla="*/ 21772 h 1117600"/>
                <a:gd name="connsiteX52" fmla="*/ 443917 w 2033231"/>
                <a:gd name="connsiteY52" fmla="*/ 7257 h 1117600"/>
                <a:gd name="connsiteX53" fmla="*/ 618088 w 2033231"/>
                <a:gd name="connsiteY53" fmla="*/ 0 h 1117600"/>
                <a:gd name="connsiteX54" fmla="*/ 1082546 w 2033231"/>
                <a:gd name="connsiteY54" fmla="*/ 14514 h 1117600"/>
                <a:gd name="connsiteX55" fmla="*/ 1147860 w 2033231"/>
                <a:gd name="connsiteY55" fmla="*/ 21772 h 1117600"/>
                <a:gd name="connsiteX56" fmla="*/ 1234946 w 2033231"/>
                <a:gd name="connsiteY56" fmla="*/ 36286 h 1117600"/>
                <a:gd name="connsiteX57" fmla="*/ 1278488 w 2033231"/>
                <a:gd name="connsiteY57" fmla="*/ 43543 h 1117600"/>
                <a:gd name="connsiteX58" fmla="*/ 1358317 w 2033231"/>
                <a:gd name="connsiteY58" fmla="*/ 65314 h 1117600"/>
                <a:gd name="connsiteX59" fmla="*/ 1387346 w 2033231"/>
                <a:gd name="connsiteY59" fmla="*/ 72572 h 1117600"/>
                <a:gd name="connsiteX60" fmla="*/ 1430888 w 2033231"/>
                <a:gd name="connsiteY60" fmla="*/ 87086 h 1117600"/>
                <a:gd name="connsiteX61" fmla="*/ 1445403 w 2033231"/>
                <a:gd name="connsiteY61" fmla="*/ 101600 h 1117600"/>
                <a:gd name="connsiteX62" fmla="*/ 1496203 w 2033231"/>
                <a:gd name="connsiteY62" fmla="*/ 145143 h 1117600"/>
                <a:gd name="connsiteX63" fmla="*/ 1525231 w 2033231"/>
                <a:gd name="connsiteY63" fmla="*/ 188686 h 1117600"/>
                <a:gd name="connsiteX64" fmla="*/ 1547003 w 2033231"/>
                <a:gd name="connsiteY64" fmla="*/ 224972 h 1117600"/>
                <a:gd name="connsiteX65" fmla="*/ 1554260 w 2033231"/>
                <a:gd name="connsiteY65" fmla="*/ 246743 h 1117600"/>
                <a:gd name="connsiteX66" fmla="*/ 1597803 w 2033231"/>
                <a:gd name="connsiteY66" fmla="*/ 297543 h 1117600"/>
                <a:gd name="connsiteX67" fmla="*/ 1619574 w 2033231"/>
                <a:gd name="connsiteY67" fmla="*/ 319314 h 1117600"/>
                <a:gd name="connsiteX68" fmla="*/ 1641346 w 2033231"/>
                <a:gd name="connsiteY68" fmla="*/ 326572 h 1117600"/>
                <a:gd name="connsiteX69" fmla="*/ 1663117 w 2033231"/>
                <a:gd name="connsiteY69" fmla="*/ 341086 h 1117600"/>
                <a:gd name="connsiteX70" fmla="*/ 1692146 w 2033231"/>
                <a:gd name="connsiteY70" fmla="*/ 348343 h 1117600"/>
                <a:gd name="connsiteX71" fmla="*/ 1735688 w 2033231"/>
                <a:gd name="connsiteY71" fmla="*/ 362857 h 1117600"/>
                <a:gd name="connsiteX72" fmla="*/ 1750203 w 2033231"/>
                <a:gd name="connsiteY72" fmla="*/ 377372 h 1117600"/>
                <a:gd name="connsiteX73" fmla="*/ 1815517 w 2033231"/>
                <a:gd name="connsiteY73" fmla="*/ 413657 h 1117600"/>
                <a:gd name="connsiteX74" fmla="*/ 1844546 w 2033231"/>
                <a:gd name="connsiteY74" fmla="*/ 442686 h 1117600"/>
                <a:gd name="connsiteX75" fmla="*/ 1866317 w 2033231"/>
                <a:gd name="connsiteY75" fmla="*/ 471714 h 1117600"/>
                <a:gd name="connsiteX76" fmla="*/ 1880831 w 2033231"/>
                <a:gd name="connsiteY76" fmla="*/ 493486 h 1117600"/>
                <a:gd name="connsiteX77" fmla="*/ 1895346 w 2033231"/>
                <a:gd name="connsiteY77" fmla="*/ 508000 h 1117600"/>
                <a:gd name="connsiteX78" fmla="*/ 1902603 w 2033231"/>
                <a:gd name="connsiteY78" fmla="*/ 529772 h 1117600"/>
                <a:gd name="connsiteX79" fmla="*/ 1924374 w 2033231"/>
                <a:gd name="connsiteY79" fmla="*/ 653143 h 1117600"/>
                <a:gd name="connsiteX80" fmla="*/ 1931631 w 2033231"/>
                <a:gd name="connsiteY80" fmla="*/ 747486 h 1117600"/>
                <a:gd name="connsiteX81" fmla="*/ 1938888 w 2033231"/>
                <a:gd name="connsiteY81" fmla="*/ 776514 h 1117600"/>
                <a:gd name="connsiteX82" fmla="*/ 1953403 w 2033231"/>
                <a:gd name="connsiteY82" fmla="*/ 791029 h 1117600"/>
                <a:gd name="connsiteX83" fmla="*/ 1996946 w 2033231"/>
                <a:gd name="connsiteY83" fmla="*/ 820057 h 1117600"/>
                <a:gd name="connsiteX84" fmla="*/ 2025974 w 2033231"/>
                <a:gd name="connsiteY84" fmla="*/ 856343 h 1117600"/>
                <a:gd name="connsiteX85" fmla="*/ 2033231 w 2033231"/>
                <a:gd name="connsiteY85" fmla="*/ 878114 h 1117600"/>
                <a:gd name="connsiteX86" fmla="*/ 2018717 w 2033231"/>
                <a:gd name="connsiteY86" fmla="*/ 972457 h 1117600"/>
                <a:gd name="connsiteX87" fmla="*/ 2011460 w 2033231"/>
                <a:gd name="connsiteY87" fmla="*/ 994229 h 1117600"/>
                <a:gd name="connsiteX88" fmla="*/ 2004203 w 2033231"/>
                <a:gd name="connsiteY88" fmla="*/ 10668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33231" h="1117600">
                  <a:moveTo>
                    <a:pt x="2004203" y="1066800"/>
                  </a:moveTo>
                  <a:lnTo>
                    <a:pt x="2004203" y="1066800"/>
                  </a:lnTo>
                  <a:cubicBezTo>
                    <a:pt x="1880534" y="1029700"/>
                    <a:pt x="1975000" y="1060385"/>
                    <a:pt x="1895346" y="1030514"/>
                  </a:cubicBezTo>
                  <a:cubicBezTo>
                    <a:pt x="1888183" y="1027828"/>
                    <a:pt x="1880605" y="1026270"/>
                    <a:pt x="1873574" y="1023257"/>
                  </a:cubicBezTo>
                  <a:cubicBezTo>
                    <a:pt x="1849678" y="1013016"/>
                    <a:pt x="1846342" y="1006723"/>
                    <a:pt x="1822774" y="1001486"/>
                  </a:cubicBezTo>
                  <a:cubicBezTo>
                    <a:pt x="1774120" y="990674"/>
                    <a:pt x="1728422" y="990600"/>
                    <a:pt x="1677631" y="986972"/>
                  </a:cubicBezTo>
                  <a:cubicBezTo>
                    <a:pt x="1653441" y="982134"/>
                    <a:pt x="1628464" y="980258"/>
                    <a:pt x="1605060" y="972457"/>
                  </a:cubicBezTo>
                  <a:cubicBezTo>
                    <a:pt x="1597803" y="970038"/>
                    <a:pt x="1590849" y="966363"/>
                    <a:pt x="1583288" y="965200"/>
                  </a:cubicBezTo>
                  <a:cubicBezTo>
                    <a:pt x="1559260" y="961503"/>
                    <a:pt x="1534907" y="960362"/>
                    <a:pt x="1510717" y="957943"/>
                  </a:cubicBezTo>
                  <a:lnTo>
                    <a:pt x="1351060" y="965200"/>
                  </a:lnTo>
                  <a:cubicBezTo>
                    <a:pt x="1320395" y="967117"/>
                    <a:pt x="1268244" y="972579"/>
                    <a:pt x="1234946" y="979714"/>
                  </a:cubicBezTo>
                  <a:cubicBezTo>
                    <a:pt x="1215441" y="983894"/>
                    <a:pt x="1196241" y="989391"/>
                    <a:pt x="1176888" y="994229"/>
                  </a:cubicBezTo>
                  <a:lnTo>
                    <a:pt x="1147860" y="1001486"/>
                  </a:lnTo>
                  <a:cubicBezTo>
                    <a:pt x="1138184" y="1003905"/>
                    <a:pt x="1128293" y="1005589"/>
                    <a:pt x="1118831" y="1008743"/>
                  </a:cubicBezTo>
                  <a:cubicBezTo>
                    <a:pt x="1111574" y="1011162"/>
                    <a:pt x="1104481" y="1014145"/>
                    <a:pt x="1097060" y="1016000"/>
                  </a:cubicBezTo>
                  <a:cubicBezTo>
                    <a:pt x="1085093" y="1018992"/>
                    <a:pt x="1072815" y="1020581"/>
                    <a:pt x="1060774" y="1023257"/>
                  </a:cubicBezTo>
                  <a:cubicBezTo>
                    <a:pt x="1051038" y="1025421"/>
                    <a:pt x="1041498" y="1028424"/>
                    <a:pt x="1031746" y="1030514"/>
                  </a:cubicBezTo>
                  <a:cubicBezTo>
                    <a:pt x="1007624" y="1035683"/>
                    <a:pt x="982578" y="1037228"/>
                    <a:pt x="959174" y="1045029"/>
                  </a:cubicBezTo>
                  <a:cubicBezTo>
                    <a:pt x="917670" y="1058863"/>
                    <a:pt x="903141" y="1064943"/>
                    <a:pt x="857574" y="1074057"/>
                  </a:cubicBezTo>
                  <a:cubicBezTo>
                    <a:pt x="833384" y="1078895"/>
                    <a:pt x="809482" y="1085512"/>
                    <a:pt x="785003" y="1088572"/>
                  </a:cubicBezTo>
                  <a:cubicBezTo>
                    <a:pt x="732387" y="1095149"/>
                    <a:pt x="677163" y="1101707"/>
                    <a:pt x="625346" y="1110343"/>
                  </a:cubicBezTo>
                  <a:lnTo>
                    <a:pt x="581803" y="1117600"/>
                  </a:lnTo>
                  <a:cubicBezTo>
                    <a:pt x="518908" y="1115181"/>
                    <a:pt x="455936" y="1114269"/>
                    <a:pt x="393117" y="1110343"/>
                  </a:cubicBezTo>
                  <a:cubicBezTo>
                    <a:pt x="378431" y="1109425"/>
                    <a:pt x="363849" y="1106655"/>
                    <a:pt x="349574" y="1103086"/>
                  </a:cubicBezTo>
                  <a:cubicBezTo>
                    <a:pt x="334731" y="1099375"/>
                    <a:pt x="306031" y="1088572"/>
                    <a:pt x="306031" y="1088572"/>
                  </a:cubicBezTo>
                  <a:lnTo>
                    <a:pt x="269746" y="1052286"/>
                  </a:lnTo>
                  <a:cubicBezTo>
                    <a:pt x="264908" y="1047448"/>
                    <a:pt x="259026" y="1043465"/>
                    <a:pt x="255231" y="1037772"/>
                  </a:cubicBezTo>
                  <a:cubicBezTo>
                    <a:pt x="245555" y="1023258"/>
                    <a:pt x="238538" y="1006564"/>
                    <a:pt x="226203" y="994229"/>
                  </a:cubicBezTo>
                  <a:cubicBezTo>
                    <a:pt x="221365" y="989391"/>
                    <a:pt x="215793" y="985188"/>
                    <a:pt x="211688" y="979714"/>
                  </a:cubicBezTo>
                  <a:cubicBezTo>
                    <a:pt x="201222" y="965759"/>
                    <a:pt x="182660" y="936172"/>
                    <a:pt x="182660" y="936172"/>
                  </a:cubicBezTo>
                  <a:lnTo>
                    <a:pt x="153631" y="849086"/>
                  </a:lnTo>
                  <a:cubicBezTo>
                    <a:pt x="153631" y="849085"/>
                    <a:pt x="139118" y="805544"/>
                    <a:pt x="139117" y="805543"/>
                  </a:cubicBezTo>
                  <a:lnTo>
                    <a:pt x="124603" y="783772"/>
                  </a:lnTo>
                  <a:cubicBezTo>
                    <a:pt x="123246" y="778344"/>
                    <a:pt x="114553" y="740413"/>
                    <a:pt x="110088" y="732972"/>
                  </a:cubicBezTo>
                  <a:cubicBezTo>
                    <a:pt x="106568" y="727105"/>
                    <a:pt x="99848" y="723800"/>
                    <a:pt x="95574" y="718457"/>
                  </a:cubicBezTo>
                  <a:cubicBezTo>
                    <a:pt x="90126" y="711646"/>
                    <a:pt x="86644" y="703386"/>
                    <a:pt x="81060" y="696686"/>
                  </a:cubicBezTo>
                  <a:cubicBezTo>
                    <a:pt x="64784" y="677155"/>
                    <a:pt x="55069" y="676308"/>
                    <a:pt x="44774" y="653143"/>
                  </a:cubicBezTo>
                  <a:cubicBezTo>
                    <a:pt x="38560" y="639162"/>
                    <a:pt x="35098" y="624114"/>
                    <a:pt x="30260" y="609600"/>
                  </a:cubicBezTo>
                  <a:cubicBezTo>
                    <a:pt x="27841" y="602343"/>
                    <a:pt x="24503" y="595330"/>
                    <a:pt x="23003" y="587829"/>
                  </a:cubicBezTo>
                  <a:cubicBezTo>
                    <a:pt x="20584" y="575734"/>
                    <a:pt x="18738" y="563510"/>
                    <a:pt x="15746" y="551543"/>
                  </a:cubicBezTo>
                  <a:cubicBezTo>
                    <a:pt x="13891" y="544122"/>
                    <a:pt x="10343" y="537193"/>
                    <a:pt x="8488" y="529772"/>
                  </a:cubicBezTo>
                  <a:cubicBezTo>
                    <a:pt x="5496" y="517805"/>
                    <a:pt x="3650" y="505581"/>
                    <a:pt x="1231" y="493486"/>
                  </a:cubicBezTo>
                  <a:cubicBezTo>
                    <a:pt x="3650" y="396724"/>
                    <a:pt x="-6720" y="298790"/>
                    <a:pt x="8488" y="203200"/>
                  </a:cubicBezTo>
                  <a:cubicBezTo>
                    <a:pt x="11229" y="185973"/>
                    <a:pt x="37517" y="183848"/>
                    <a:pt x="52031" y="174172"/>
                  </a:cubicBezTo>
                  <a:cubicBezTo>
                    <a:pt x="106088" y="138134"/>
                    <a:pt x="39696" y="184450"/>
                    <a:pt x="95574" y="137886"/>
                  </a:cubicBezTo>
                  <a:cubicBezTo>
                    <a:pt x="102275" y="132302"/>
                    <a:pt x="110535" y="128821"/>
                    <a:pt x="117346" y="123372"/>
                  </a:cubicBezTo>
                  <a:cubicBezTo>
                    <a:pt x="122689" y="119098"/>
                    <a:pt x="126517" y="113131"/>
                    <a:pt x="131860" y="108857"/>
                  </a:cubicBezTo>
                  <a:cubicBezTo>
                    <a:pt x="148955" y="95181"/>
                    <a:pt x="162795" y="89761"/>
                    <a:pt x="182660" y="79829"/>
                  </a:cubicBezTo>
                  <a:cubicBezTo>
                    <a:pt x="187498" y="74991"/>
                    <a:pt x="191054" y="68374"/>
                    <a:pt x="197174" y="65314"/>
                  </a:cubicBezTo>
                  <a:cubicBezTo>
                    <a:pt x="210858" y="58472"/>
                    <a:pt x="225874" y="54511"/>
                    <a:pt x="240717" y="50800"/>
                  </a:cubicBezTo>
                  <a:cubicBezTo>
                    <a:pt x="311513" y="33102"/>
                    <a:pt x="223112" y="54712"/>
                    <a:pt x="306031" y="36286"/>
                  </a:cubicBezTo>
                  <a:cubicBezTo>
                    <a:pt x="428142" y="9151"/>
                    <a:pt x="259901" y="46006"/>
                    <a:pt x="356831" y="21772"/>
                  </a:cubicBezTo>
                  <a:cubicBezTo>
                    <a:pt x="376401" y="16879"/>
                    <a:pt x="427346" y="8326"/>
                    <a:pt x="443917" y="7257"/>
                  </a:cubicBezTo>
                  <a:cubicBezTo>
                    <a:pt x="501904" y="3516"/>
                    <a:pt x="560031" y="2419"/>
                    <a:pt x="618088" y="0"/>
                  </a:cubicBezTo>
                  <a:cubicBezTo>
                    <a:pt x="917748" y="5654"/>
                    <a:pt x="898282" y="-3913"/>
                    <a:pt x="1082546" y="14514"/>
                  </a:cubicBezTo>
                  <a:cubicBezTo>
                    <a:pt x="1104343" y="16694"/>
                    <a:pt x="1126175" y="18674"/>
                    <a:pt x="1147860" y="21772"/>
                  </a:cubicBezTo>
                  <a:cubicBezTo>
                    <a:pt x="1176993" y="25934"/>
                    <a:pt x="1205917" y="31448"/>
                    <a:pt x="1234946" y="36286"/>
                  </a:cubicBezTo>
                  <a:cubicBezTo>
                    <a:pt x="1249460" y="38705"/>
                    <a:pt x="1264529" y="38890"/>
                    <a:pt x="1278488" y="43543"/>
                  </a:cubicBezTo>
                  <a:cubicBezTo>
                    <a:pt x="1319187" y="57109"/>
                    <a:pt x="1292831" y="48942"/>
                    <a:pt x="1358317" y="65314"/>
                  </a:cubicBezTo>
                  <a:cubicBezTo>
                    <a:pt x="1367993" y="67733"/>
                    <a:pt x="1377884" y="69418"/>
                    <a:pt x="1387346" y="72572"/>
                  </a:cubicBezTo>
                  <a:lnTo>
                    <a:pt x="1430888" y="87086"/>
                  </a:lnTo>
                  <a:cubicBezTo>
                    <a:pt x="1435726" y="91924"/>
                    <a:pt x="1440060" y="97326"/>
                    <a:pt x="1445403" y="101600"/>
                  </a:cubicBezTo>
                  <a:cubicBezTo>
                    <a:pt x="1468851" y="120358"/>
                    <a:pt x="1476240" y="115198"/>
                    <a:pt x="1496203" y="145143"/>
                  </a:cubicBezTo>
                  <a:cubicBezTo>
                    <a:pt x="1505879" y="159657"/>
                    <a:pt x="1519715" y="172137"/>
                    <a:pt x="1525231" y="188686"/>
                  </a:cubicBezTo>
                  <a:cubicBezTo>
                    <a:pt x="1534652" y="216948"/>
                    <a:pt x="1527079" y="205048"/>
                    <a:pt x="1547003" y="224972"/>
                  </a:cubicBezTo>
                  <a:cubicBezTo>
                    <a:pt x="1549422" y="232229"/>
                    <a:pt x="1550839" y="239901"/>
                    <a:pt x="1554260" y="246743"/>
                  </a:cubicBezTo>
                  <a:cubicBezTo>
                    <a:pt x="1565312" y="268848"/>
                    <a:pt x="1579948" y="279688"/>
                    <a:pt x="1597803" y="297543"/>
                  </a:cubicBezTo>
                  <a:cubicBezTo>
                    <a:pt x="1605060" y="304800"/>
                    <a:pt x="1609838" y="316068"/>
                    <a:pt x="1619574" y="319314"/>
                  </a:cubicBezTo>
                  <a:cubicBezTo>
                    <a:pt x="1626831" y="321733"/>
                    <a:pt x="1634504" y="323151"/>
                    <a:pt x="1641346" y="326572"/>
                  </a:cubicBezTo>
                  <a:cubicBezTo>
                    <a:pt x="1649147" y="330473"/>
                    <a:pt x="1655100" y="337650"/>
                    <a:pt x="1663117" y="341086"/>
                  </a:cubicBezTo>
                  <a:cubicBezTo>
                    <a:pt x="1672285" y="345015"/>
                    <a:pt x="1682593" y="345477"/>
                    <a:pt x="1692146" y="348343"/>
                  </a:cubicBezTo>
                  <a:cubicBezTo>
                    <a:pt x="1706800" y="352739"/>
                    <a:pt x="1735688" y="362857"/>
                    <a:pt x="1735688" y="362857"/>
                  </a:cubicBezTo>
                  <a:cubicBezTo>
                    <a:pt x="1740526" y="367695"/>
                    <a:pt x="1744336" y="373852"/>
                    <a:pt x="1750203" y="377372"/>
                  </a:cubicBezTo>
                  <a:cubicBezTo>
                    <a:pt x="1795832" y="404750"/>
                    <a:pt x="1748942" y="347082"/>
                    <a:pt x="1815517" y="413657"/>
                  </a:cubicBezTo>
                  <a:cubicBezTo>
                    <a:pt x="1825193" y="423333"/>
                    <a:pt x="1836335" y="431738"/>
                    <a:pt x="1844546" y="442686"/>
                  </a:cubicBezTo>
                  <a:cubicBezTo>
                    <a:pt x="1851803" y="452362"/>
                    <a:pt x="1859287" y="461872"/>
                    <a:pt x="1866317" y="471714"/>
                  </a:cubicBezTo>
                  <a:cubicBezTo>
                    <a:pt x="1871387" y="478812"/>
                    <a:pt x="1875382" y="486675"/>
                    <a:pt x="1880831" y="493486"/>
                  </a:cubicBezTo>
                  <a:cubicBezTo>
                    <a:pt x="1885105" y="498829"/>
                    <a:pt x="1890508" y="503162"/>
                    <a:pt x="1895346" y="508000"/>
                  </a:cubicBezTo>
                  <a:cubicBezTo>
                    <a:pt x="1897765" y="515257"/>
                    <a:pt x="1900501" y="522416"/>
                    <a:pt x="1902603" y="529772"/>
                  </a:cubicBezTo>
                  <a:cubicBezTo>
                    <a:pt x="1914106" y="570032"/>
                    <a:pt x="1920410" y="611525"/>
                    <a:pt x="1924374" y="653143"/>
                  </a:cubicBezTo>
                  <a:cubicBezTo>
                    <a:pt x="1927364" y="684541"/>
                    <a:pt x="1927946" y="716161"/>
                    <a:pt x="1931631" y="747486"/>
                  </a:cubicBezTo>
                  <a:cubicBezTo>
                    <a:pt x="1932796" y="757391"/>
                    <a:pt x="1934428" y="767593"/>
                    <a:pt x="1938888" y="776514"/>
                  </a:cubicBezTo>
                  <a:cubicBezTo>
                    <a:pt x="1941948" y="782634"/>
                    <a:pt x="1947929" y="786924"/>
                    <a:pt x="1953403" y="791029"/>
                  </a:cubicBezTo>
                  <a:cubicBezTo>
                    <a:pt x="1967358" y="801495"/>
                    <a:pt x="1984612" y="807722"/>
                    <a:pt x="1996946" y="820057"/>
                  </a:cubicBezTo>
                  <a:cubicBezTo>
                    <a:pt x="2010445" y="833557"/>
                    <a:pt x="2016820" y="838035"/>
                    <a:pt x="2025974" y="856343"/>
                  </a:cubicBezTo>
                  <a:cubicBezTo>
                    <a:pt x="2029395" y="863185"/>
                    <a:pt x="2030812" y="870857"/>
                    <a:pt x="2033231" y="878114"/>
                  </a:cubicBezTo>
                  <a:cubicBezTo>
                    <a:pt x="2028824" y="913369"/>
                    <a:pt x="2027029" y="939209"/>
                    <a:pt x="2018717" y="972457"/>
                  </a:cubicBezTo>
                  <a:cubicBezTo>
                    <a:pt x="2016862" y="979878"/>
                    <a:pt x="2014881" y="987387"/>
                    <a:pt x="2011460" y="994229"/>
                  </a:cubicBezTo>
                  <a:cubicBezTo>
                    <a:pt x="2003253" y="1010643"/>
                    <a:pt x="2005412" y="1054705"/>
                    <a:pt x="2004203" y="106680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2554514" y="5943600"/>
              <a:ext cx="471715" cy="667657"/>
            </a:xfrm>
            <a:custGeom>
              <a:avLst/>
              <a:gdLst>
                <a:gd name="connsiteX0" fmla="*/ 471715 w 471715"/>
                <a:gd name="connsiteY0" fmla="*/ 275771 h 667657"/>
                <a:gd name="connsiteX1" fmla="*/ 471715 w 471715"/>
                <a:gd name="connsiteY1" fmla="*/ 275771 h 667657"/>
                <a:gd name="connsiteX2" fmla="*/ 399143 w 471715"/>
                <a:gd name="connsiteY2" fmla="*/ 261257 h 667657"/>
                <a:gd name="connsiteX3" fmla="*/ 377372 w 471715"/>
                <a:gd name="connsiteY3" fmla="*/ 246743 h 667657"/>
                <a:gd name="connsiteX4" fmla="*/ 355600 w 471715"/>
                <a:gd name="connsiteY4" fmla="*/ 239486 h 667657"/>
                <a:gd name="connsiteX5" fmla="*/ 326572 w 471715"/>
                <a:gd name="connsiteY5" fmla="*/ 203200 h 667657"/>
                <a:gd name="connsiteX6" fmla="*/ 297543 w 471715"/>
                <a:gd name="connsiteY6" fmla="*/ 166914 h 667657"/>
                <a:gd name="connsiteX7" fmla="*/ 283029 w 471715"/>
                <a:gd name="connsiteY7" fmla="*/ 123371 h 667657"/>
                <a:gd name="connsiteX8" fmla="*/ 275772 w 471715"/>
                <a:gd name="connsiteY8" fmla="*/ 79829 h 667657"/>
                <a:gd name="connsiteX9" fmla="*/ 217715 w 471715"/>
                <a:gd name="connsiteY9" fmla="*/ 29029 h 667657"/>
                <a:gd name="connsiteX10" fmla="*/ 181429 w 471715"/>
                <a:gd name="connsiteY10" fmla="*/ 0 h 667657"/>
                <a:gd name="connsiteX11" fmla="*/ 116115 w 471715"/>
                <a:gd name="connsiteY11" fmla="*/ 7257 h 667657"/>
                <a:gd name="connsiteX12" fmla="*/ 101600 w 471715"/>
                <a:gd name="connsiteY12" fmla="*/ 21771 h 667657"/>
                <a:gd name="connsiteX13" fmla="*/ 79829 w 471715"/>
                <a:gd name="connsiteY13" fmla="*/ 36286 h 667657"/>
                <a:gd name="connsiteX14" fmla="*/ 72572 w 471715"/>
                <a:gd name="connsiteY14" fmla="*/ 58057 h 667657"/>
                <a:gd name="connsiteX15" fmla="*/ 43543 w 471715"/>
                <a:gd name="connsiteY15" fmla="*/ 130629 h 667657"/>
                <a:gd name="connsiteX16" fmla="*/ 36286 w 471715"/>
                <a:gd name="connsiteY16" fmla="*/ 159657 h 667657"/>
                <a:gd name="connsiteX17" fmla="*/ 21772 w 471715"/>
                <a:gd name="connsiteY17" fmla="*/ 224971 h 667657"/>
                <a:gd name="connsiteX18" fmla="*/ 14515 w 471715"/>
                <a:gd name="connsiteY18" fmla="*/ 246743 h 667657"/>
                <a:gd name="connsiteX19" fmla="*/ 7257 w 471715"/>
                <a:gd name="connsiteY19" fmla="*/ 297543 h 667657"/>
                <a:gd name="connsiteX20" fmla="*/ 0 w 471715"/>
                <a:gd name="connsiteY20" fmla="*/ 341086 h 667657"/>
                <a:gd name="connsiteX21" fmla="*/ 7257 w 471715"/>
                <a:gd name="connsiteY21" fmla="*/ 580571 h 667657"/>
                <a:gd name="connsiteX22" fmla="*/ 29029 w 471715"/>
                <a:gd name="connsiteY22" fmla="*/ 624114 h 667657"/>
                <a:gd name="connsiteX23" fmla="*/ 43543 w 471715"/>
                <a:gd name="connsiteY23" fmla="*/ 638629 h 667657"/>
                <a:gd name="connsiteX24" fmla="*/ 87086 w 471715"/>
                <a:gd name="connsiteY24" fmla="*/ 653143 h 667657"/>
                <a:gd name="connsiteX25" fmla="*/ 108857 w 471715"/>
                <a:gd name="connsiteY25" fmla="*/ 660400 h 667657"/>
                <a:gd name="connsiteX26" fmla="*/ 130629 w 471715"/>
                <a:gd name="connsiteY26" fmla="*/ 667657 h 667657"/>
                <a:gd name="connsiteX27" fmla="*/ 224972 w 471715"/>
                <a:gd name="connsiteY27" fmla="*/ 653143 h 667657"/>
                <a:gd name="connsiteX28" fmla="*/ 268515 w 471715"/>
                <a:gd name="connsiteY28" fmla="*/ 624114 h 667657"/>
                <a:gd name="connsiteX29" fmla="*/ 290286 w 471715"/>
                <a:gd name="connsiteY29" fmla="*/ 616857 h 667657"/>
                <a:gd name="connsiteX30" fmla="*/ 304800 w 471715"/>
                <a:gd name="connsiteY30" fmla="*/ 595086 h 667657"/>
                <a:gd name="connsiteX31" fmla="*/ 319315 w 471715"/>
                <a:gd name="connsiteY31" fmla="*/ 551543 h 667657"/>
                <a:gd name="connsiteX32" fmla="*/ 326572 w 471715"/>
                <a:gd name="connsiteY32" fmla="*/ 413657 h 667657"/>
                <a:gd name="connsiteX33" fmla="*/ 341086 w 471715"/>
                <a:gd name="connsiteY33" fmla="*/ 333829 h 667657"/>
                <a:gd name="connsiteX34" fmla="*/ 370115 w 471715"/>
                <a:gd name="connsiteY34" fmla="*/ 275771 h 667657"/>
                <a:gd name="connsiteX35" fmla="*/ 471715 w 471715"/>
                <a:gd name="connsiteY35" fmla="*/ 275771 h 66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1715" h="667657">
                  <a:moveTo>
                    <a:pt x="471715" y="275771"/>
                  </a:moveTo>
                  <a:lnTo>
                    <a:pt x="471715" y="275771"/>
                  </a:lnTo>
                  <a:cubicBezTo>
                    <a:pt x="447524" y="270933"/>
                    <a:pt x="422722" y="268512"/>
                    <a:pt x="399143" y="261257"/>
                  </a:cubicBezTo>
                  <a:cubicBezTo>
                    <a:pt x="390807" y="258692"/>
                    <a:pt x="385173" y="250643"/>
                    <a:pt x="377372" y="246743"/>
                  </a:cubicBezTo>
                  <a:cubicBezTo>
                    <a:pt x="370530" y="243322"/>
                    <a:pt x="362857" y="241905"/>
                    <a:pt x="355600" y="239486"/>
                  </a:cubicBezTo>
                  <a:cubicBezTo>
                    <a:pt x="320546" y="204430"/>
                    <a:pt x="363202" y="248986"/>
                    <a:pt x="326572" y="203200"/>
                  </a:cubicBezTo>
                  <a:cubicBezTo>
                    <a:pt x="311490" y="184348"/>
                    <a:pt x="308713" y="192048"/>
                    <a:pt x="297543" y="166914"/>
                  </a:cubicBezTo>
                  <a:cubicBezTo>
                    <a:pt x="291329" y="152933"/>
                    <a:pt x="285544" y="138462"/>
                    <a:pt x="283029" y="123371"/>
                  </a:cubicBezTo>
                  <a:cubicBezTo>
                    <a:pt x="280610" y="108857"/>
                    <a:pt x="282818" y="92747"/>
                    <a:pt x="275772" y="79829"/>
                  </a:cubicBezTo>
                  <a:cubicBezTo>
                    <a:pt x="258444" y="48061"/>
                    <a:pt x="240908" y="47583"/>
                    <a:pt x="217715" y="29029"/>
                  </a:cubicBezTo>
                  <a:cubicBezTo>
                    <a:pt x="166011" y="-12334"/>
                    <a:pt x="248435" y="44671"/>
                    <a:pt x="181429" y="0"/>
                  </a:cubicBezTo>
                  <a:cubicBezTo>
                    <a:pt x="159658" y="2419"/>
                    <a:pt x="137248" y="1493"/>
                    <a:pt x="116115" y="7257"/>
                  </a:cubicBezTo>
                  <a:cubicBezTo>
                    <a:pt x="109514" y="9057"/>
                    <a:pt x="106943" y="17497"/>
                    <a:pt x="101600" y="21771"/>
                  </a:cubicBezTo>
                  <a:cubicBezTo>
                    <a:pt x="94789" y="27220"/>
                    <a:pt x="87086" y="31448"/>
                    <a:pt x="79829" y="36286"/>
                  </a:cubicBezTo>
                  <a:cubicBezTo>
                    <a:pt x="77410" y="43543"/>
                    <a:pt x="75585" y="51026"/>
                    <a:pt x="72572" y="58057"/>
                  </a:cubicBezTo>
                  <a:cubicBezTo>
                    <a:pt x="54552" y="100103"/>
                    <a:pt x="56759" y="77766"/>
                    <a:pt x="43543" y="130629"/>
                  </a:cubicBezTo>
                  <a:cubicBezTo>
                    <a:pt x="41124" y="140305"/>
                    <a:pt x="38450" y="149921"/>
                    <a:pt x="36286" y="159657"/>
                  </a:cubicBezTo>
                  <a:cubicBezTo>
                    <a:pt x="28802" y="193334"/>
                    <a:pt x="30622" y="193994"/>
                    <a:pt x="21772" y="224971"/>
                  </a:cubicBezTo>
                  <a:cubicBezTo>
                    <a:pt x="19670" y="232327"/>
                    <a:pt x="16934" y="239486"/>
                    <a:pt x="14515" y="246743"/>
                  </a:cubicBezTo>
                  <a:cubicBezTo>
                    <a:pt x="12096" y="263676"/>
                    <a:pt x="9858" y="280637"/>
                    <a:pt x="7257" y="297543"/>
                  </a:cubicBezTo>
                  <a:cubicBezTo>
                    <a:pt x="5019" y="312086"/>
                    <a:pt x="0" y="326371"/>
                    <a:pt x="0" y="341086"/>
                  </a:cubicBezTo>
                  <a:cubicBezTo>
                    <a:pt x="0" y="420951"/>
                    <a:pt x="2827" y="500829"/>
                    <a:pt x="7257" y="580571"/>
                  </a:cubicBezTo>
                  <a:cubicBezTo>
                    <a:pt x="8058" y="594985"/>
                    <a:pt x="20778" y="613800"/>
                    <a:pt x="29029" y="624114"/>
                  </a:cubicBezTo>
                  <a:cubicBezTo>
                    <a:pt x="33303" y="629457"/>
                    <a:pt x="37423" y="635569"/>
                    <a:pt x="43543" y="638629"/>
                  </a:cubicBezTo>
                  <a:cubicBezTo>
                    <a:pt x="57227" y="645471"/>
                    <a:pt x="72572" y="648305"/>
                    <a:pt x="87086" y="653143"/>
                  </a:cubicBezTo>
                  <a:lnTo>
                    <a:pt x="108857" y="660400"/>
                  </a:lnTo>
                  <a:lnTo>
                    <a:pt x="130629" y="667657"/>
                  </a:lnTo>
                  <a:cubicBezTo>
                    <a:pt x="133253" y="667329"/>
                    <a:pt x="212362" y="658875"/>
                    <a:pt x="224972" y="653143"/>
                  </a:cubicBezTo>
                  <a:cubicBezTo>
                    <a:pt x="240853" y="645925"/>
                    <a:pt x="254001" y="633790"/>
                    <a:pt x="268515" y="624114"/>
                  </a:cubicBezTo>
                  <a:cubicBezTo>
                    <a:pt x="274880" y="619871"/>
                    <a:pt x="283029" y="619276"/>
                    <a:pt x="290286" y="616857"/>
                  </a:cubicBezTo>
                  <a:cubicBezTo>
                    <a:pt x="295124" y="609600"/>
                    <a:pt x="301258" y="603056"/>
                    <a:pt x="304800" y="595086"/>
                  </a:cubicBezTo>
                  <a:cubicBezTo>
                    <a:pt x="311014" y="581105"/>
                    <a:pt x="319315" y="551543"/>
                    <a:pt x="319315" y="551543"/>
                  </a:cubicBezTo>
                  <a:cubicBezTo>
                    <a:pt x="321734" y="505581"/>
                    <a:pt x="323042" y="459547"/>
                    <a:pt x="326572" y="413657"/>
                  </a:cubicBezTo>
                  <a:cubicBezTo>
                    <a:pt x="328511" y="388452"/>
                    <a:pt x="333604" y="358770"/>
                    <a:pt x="341086" y="333829"/>
                  </a:cubicBezTo>
                  <a:cubicBezTo>
                    <a:pt x="355381" y="286177"/>
                    <a:pt x="345847" y="300039"/>
                    <a:pt x="370115" y="275771"/>
                  </a:cubicBezTo>
                  <a:cubicBezTo>
                    <a:pt x="425704" y="283713"/>
                    <a:pt x="454782" y="275771"/>
                    <a:pt x="471715" y="275771"/>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325257" y="2895600"/>
              <a:ext cx="783772" cy="602343"/>
            </a:xfrm>
            <a:custGeom>
              <a:avLst/>
              <a:gdLst>
                <a:gd name="connsiteX0" fmla="*/ 370114 w 783772"/>
                <a:gd name="connsiteY0" fmla="*/ 602343 h 602343"/>
                <a:gd name="connsiteX1" fmla="*/ 370114 w 783772"/>
                <a:gd name="connsiteY1" fmla="*/ 602343 h 602343"/>
                <a:gd name="connsiteX2" fmla="*/ 94343 w 783772"/>
                <a:gd name="connsiteY2" fmla="*/ 587829 h 602343"/>
                <a:gd name="connsiteX3" fmla="*/ 58057 w 783772"/>
                <a:gd name="connsiteY3" fmla="*/ 558800 h 602343"/>
                <a:gd name="connsiteX4" fmla="*/ 36286 w 783772"/>
                <a:gd name="connsiteY4" fmla="*/ 551543 h 602343"/>
                <a:gd name="connsiteX5" fmla="*/ 7257 w 783772"/>
                <a:gd name="connsiteY5" fmla="*/ 486229 h 602343"/>
                <a:gd name="connsiteX6" fmla="*/ 0 w 783772"/>
                <a:gd name="connsiteY6" fmla="*/ 464457 h 602343"/>
                <a:gd name="connsiteX7" fmla="*/ 14514 w 783772"/>
                <a:gd name="connsiteY7" fmla="*/ 362857 h 602343"/>
                <a:gd name="connsiteX8" fmla="*/ 29029 w 783772"/>
                <a:gd name="connsiteY8" fmla="*/ 348343 h 602343"/>
                <a:gd name="connsiteX9" fmla="*/ 43543 w 783772"/>
                <a:gd name="connsiteY9" fmla="*/ 326571 h 602343"/>
                <a:gd name="connsiteX10" fmla="*/ 87086 w 783772"/>
                <a:gd name="connsiteY10" fmla="*/ 312057 h 602343"/>
                <a:gd name="connsiteX11" fmla="*/ 195943 w 783772"/>
                <a:gd name="connsiteY11" fmla="*/ 297543 h 602343"/>
                <a:gd name="connsiteX12" fmla="*/ 261257 w 783772"/>
                <a:gd name="connsiteY12" fmla="*/ 290286 h 602343"/>
                <a:gd name="connsiteX13" fmla="*/ 348343 w 783772"/>
                <a:gd name="connsiteY13" fmla="*/ 246743 h 602343"/>
                <a:gd name="connsiteX14" fmla="*/ 384629 w 783772"/>
                <a:gd name="connsiteY14" fmla="*/ 217714 h 602343"/>
                <a:gd name="connsiteX15" fmla="*/ 413657 w 783772"/>
                <a:gd name="connsiteY15" fmla="*/ 174171 h 602343"/>
                <a:gd name="connsiteX16" fmla="*/ 428172 w 783772"/>
                <a:gd name="connsiteY16" fmla="*/ 159657 h 602343"/>
                <a:gd name="connsiteX17" fmla="*/ 457200 w 783772"/>
                <a:gd name="connsiteY17" fmla="*/ 123371 h 602343"/>
                <a:gd name="connsiteX18" fmla="*/ 493486 w 783772"/>
                <a:gd name="connsiteY18" fmla="*/ 72571 h 602343"/>
                <a:gd name="connsiteX19" fmla="*/ 508000 w 783772"/>
                <a:gd name="connsiteY19" fmla="*/ 50800 h 602343"/>
                <a:gd name="connsiteX20" fmla="*/ 551543 w 783772"/>
                <a:gd name="connsiteY20" fmla="*/ 21771 h 602343"/>
                <a:gd name="connsiteX21" fmla="*/ 602343 w 783772"/>
                <a:gd name="connsiteY21" fmla="*/ 7257 h 602343"/>
                <a:gd name="connsiteX22" fmla="*/ 645886 w 783772"/>
                <a:gd name="connsiteY22" fmla="*/ 0 h 602343"/>
                <a:gd name="connsiteX23" fmla="*/ 696686 w 783772"/>
                <a:gd name="connsiteY23" fmla="*/ 14514 h 602343"/>
                <a:gd name="connsiteX24" fmla="*/ 725714 w 783772"/>
                <a:gd name="connsiteY24" fmla="*/ 50800 h 602343"/>
                <a:gd name="connsiteX25" fmla="*/ 740229 w 783772"/>
                <a:gd name="connsiteY25" fmla="*/ 65314 h 602343"/>
                <a:gd name="connsiteX26" fmla="*/ 762000 w 783772"/>
                <a:gd name="connsiteY26" fmla="*/ 108857 h 602343"/>
                <a:gd name="connsiteX27" fmla="*/ 783772 w 783772"/>
                <a:gd name="connsiteY27" fmla="*/ 188686 h 602343"/>
                <a:gd name="connsiteX28" fmla="*/ 769257 w 783772"/>
                <a:gd name="connsiteY28" fmla="*/ 304800 h 602343"/>
                <a:gd name="connsiteX29" fmla="*/ 762000 w 783772"/>
                <a:gd name="connsiteY29" fmla="*/ 326571 h 602343"/>
                <a:gd name="connsiteX30" fmla="*/ 747486 w 783772"/>
                <a:gd name="connsiteY30" fmla="*/ 348343 h 602343"/>
                <a:gd name="connsiteX31" fmla="*/ 740229 w 783772"/>
                <a:gd name="connsiteY31" fmla="*/ 370114 h 602343"/>
                <a:gd name="connsiteX32" fmla="*/ 703943 w 783772"/>
                <a:gd name="connsiteY32" fmla="*/ 406400 h 602343"/>
                <a:gd name="connsiteX33" fmla="*/ 682172 w 783772"/>
                <a:gd name="connsiteY33" fmla="*/ 428171 h 602343"/>
                <a:gd name="connsiteX34" fmla="*/ 667657 w 783772"/>
                <a:gd name="connsiteY34" fmla="*/ 442686 h 602343"/>
                <a:gd name="connsiteX35" fmla="*/ 624114 w 783772"/>
                <a:gd name="connsiteY35" fmla="*/ 478971 h 602343"/>
                <a:gd name="connsiteX36" fmla="*/ 602343 w 783772"/>
                <a:gd name="connsiteY36" fmla="*/ 493486 h 602343"/>
                <a:gd name="connsiteX37" fmla="*/ 580572 w 783772"/>
                <a:gd name="connsiteY37" fmla="*/ 515257 h 602343"/>
                <a:gd name="connsiteX38" fmla="*/ 537029 w 783772"/>
                <a:gd name="connsiteY38" fmla="*/ 529771 h 602343"/>
                <a:gd name="connsiteX39" fmla="*/ 500743 w 783772"/>
                <a:gd name="connsiteY39" fmla="*/ 551543 h 602343"/>
                <a:gd name="connsiteX40" fmla="*/ 449943 w 783772"/>
                <a:gd name="connsiteY40" fmla="*/ 580571 h 602343"/>
                <a:gd name="connsiteX41" fmla="*/ 428172 w 783772"/>
                <a:gd name="connsiteY41" fmla="*/ 587829 h 602343"/>
                <a:gd name="connsiteX42" fmla="*/ 370114 w 783772"/>
                <a:gd name="connsiteY42" fmla="*/ 602343 h 60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3772" h="602343">
                  <a:moveTo>
                    <a:pt x="370114" y="602343"/>
                  </a:moveTo>
                  <a:lnTo>
                    <a:pt x="370114" y="602343"/>
                  </a:lnTo>
                  <a:cubicBezTo>
                    <a:pt x="278190" y="597505"/>
                    <a:pt x="185959" y="596767"/>
                    <a:pt x="94343" y="587829"/>
                  </a:cubicBezTo>
                  <a:cubicBezTo>
                    <a:pt x="77003" y="586137"/>
                    <a:pt x="70798" y="566444"/>
                    <a:pt x="58057" y="558800"/>
                  </a:cubicBezTo>
                  <a:cubicBezTo>
                    <a:pt x="51498" y="554864"/>
                    <a:pt x="43543" y="553962"/>
                    <a:pt x="36286" y="551543"/>
                  </a:cubicBezTo>
                  <a:cubicBezTo>
                    <a:pt x="13287" y="517042"/>
                    <a:pt x="24529" y="538043"/>
                    <a:pt x="7257" y="486229"/>
                  </a:cubicBezTo>
                  <a:lnTo>
                    <a:pt x="0" y="464457"/>
                  </a:lnTo>
                  <a:cubicBezTo>
                    <a:pt x="112" y="463225"/>
                    <a:pt x="1052" y="385293"/>
                    <a:pt x="14514" y="362857"/>
                  </a:cubicBezTo>
                  <a:cubicBezTo>
                    <a:pt x="18034" y="356990"/>
                    <a:pt x="24755" y="353686"/>
                    <a:pt x="29029" y="348343"/>
                  </a:cubicBezTo>
                  <a:cubicBezTo>
                    <a:pt x="34478" y="341532"/>
                    <a:pt x="36147" y="331194"/>
                    <a:pt x="43543" y="326571"/>
                  </a:cubicBezTo>
                  <a:cubicBezTo>
                    <a:pt x="56517" y="318462"/>
                    <a:pt x="72243" y="315768"/>
                    <a:pt x="87086" y="312057"/>
                  </a:cubicBezTo>
                  <a:cubicBezTo>
                    <a:pt x="144066" y="297812"/>
                    <a:pt x="100741" y="307063"/>
                    <a:pt x="195943" y="297543"/>
                  </a:cubicBezTo>
                  <a:cubicBezTo>
                    <a:pt x="217740" y="295363"/>
                    <a:pt x="239486" y="292705"/>
                    <a:pt x="261257" y="290286"/>
                  </a:cubicBezTo>
                  <a:cubicBezTo>
                    <a:pt x="321348" y="270255"/>
                    <a:pt x="292071" y="284257"/>
                    <a:pt x="348343" y="246743"/>
                  </a:cubicBezTo>
                  <a:cubicBezTo>
                    <a:pt x="362625" y="237222"/>
                    <a:pt x="374288" y="231502"/>
                    <a:pt x="384629" y="217714"/>
                  </a:cubicBezTo>
                  <a:cubicBezTo>
                    <a:pt x="395095" y="203759"/>
                    <a:pt x="401322" y="186505"/>
                    <a:pt x="413657" y="174171"/>
                  </a:cubicBezTo>
                  <a:cubicBezTo>
                    <a:pt x="418495" y="169333"/>
                    <a:pt x="423898" y="165000"/>
                    <a:pt x="428172" y="159657"/>
                  </a:cubicBezTo>
                  <a:cubicBezTo>
                    <a:pt x="464802" y="113871"/>
                    <a:pt x="422146" y="158427"/>
                    <a:pt x="457200" y="123371"/>
                  </a:cubicBezTo>
                  <a:cubicBezTo>
                    <a:pt x="475201" y="69367"/>
                    <a:pt x="447569" y="141447"/>
                    <a:pt x="493486" y="72571"/>
                  </a:cubicBezTo>
                  <a:cubicBezTo>
                    <a:pt x="498324" y="65314"/>
                    <a:pt x="501436" y="56543"/>
                    <a:pt x="508000" y="50800"/>
                  </a:cubicBezTo>
                  <a:cubicBezTo>
                    <a:pt x="521128" y="39313"/>
                    <a:pt x="534994" y="27287"/>
                    <a:pt x="551543" y="21771"/>
                  </a:cubicBezTo>
                  <a:cubicBezTo>
                    <a:pt x="572294" y="14854"/>
                    <a:pt x="579560" y="11813"/>
                    <a:pt x="602343" y="7257"/>
                  </a:cubicBezTo>
                  <a:cubicBezTo>
                    <a:pt x="616772" y="4371"/>
                    <a:pt x="631372" y="2419"/>
                    <a:pt x="645886" y="0"/>
                  </a:cubicBezTo>
                  <a:cubicBezTo>
                    <a:pt x="651307" y="1355"/>
                    <a:pt x="689251" y="10053"/>
                    <a:pt x="696686" y="14514"/>
                  </a:cubicBezTo>
                  <a:cubicBezTo>
                    <a:pt x="710163" y="22600"/>
                    <a:pt x="716587" y="39392"/>
                    <a:pt x="725714" y="50800"/>
                  </a:cubicBezTo>
                  <a:cubicBezTo>
                    <a:pt x="729988" y="56143"/>
                    <a:pt x="735391" y="60476"/>
                    <a:pt x="740229" y="65314"/>
                  </a:cubicBezTo>
                  <a:cubicBezTo>
                    <a:pt x="766694" y="144714"/>
                    <a:pt x="724487" y="24451"/>
                    <a:pt x="762000" y="108857"/>
                  </a:cubicBezTo>
                  <a:cubicBezTo>
                    <a:pt x="775391" y="138987"/>
                    <a:pt x="777563" y="157646"/>
                    <a:pt x="783772" y="188686"/>
                  </a:cubicBezTo>
                  <a:cubicBezTo>
                    <a:pt x="778147" y="256181"/>
                    <a:pt x="782736" y="257623"/>
                    <a:pt x="769257" y="304800"/>
                  </a:cubicBezTo>
                  <a:cubicBezTo>
                    <a:pt x="767156" y="312155"/>
                    <a:pt x="765421" y="319729"/>
                    <a:pt x="762000" y="326571"/>
                  </a:cubicBezTo>
                  <a:cubicBezTo>
                    <a:pt x="758099" y="334372"/>
                    <a:pt x="751387" y="340542"/>
                    <a:pt x="747486" y="348343"/>
                  </a:cubicBezTo>
                  <a:cubicBezTo>
                    <a:pt x="744065" y="355185"/>
                    <a:pt x="744819" y="363994"/>
                    <a:pt x="740229" y="370114"/>
                  </a:cubicBezTo>
                  <a:cubicBezTo>
                    <a:pt x="729966" y="383798"/>
                    <a:pt x="716038" y="394305"/>
                    <a:pt x="703943" y="406400"/>
                  </a:cubicBezTo>
                  <a:lnTo>
                    <a:pt x="682172" y="428171"/>
                  </a:lnTo>
                  <a:cubicBezTo>
                    <a:pt x="677334" y="433009"/>
                    <a:pt x="673350" y="438890"/>
                    <a:pt x="667657" y="442686"/>
                  </a:cubicBezTo>
                  <a:cubicBezTo>
                    <a:pt x="613611" y="478717"/>
                    <a:pt x="679984" y="432413"/>
                    <a:pt x="624114" y="478971"/>
                  </a:cubicBezTo>
                  <a:cubicBezTo>
                    <a:pt x="617414" y="484555"/>
                    <a:pt x="609043" y="487902"/>
                    <a:pt x="602343" y="493486"/>
                  </a:cubicBezTo>
                  <a:cubicBezTo>
                    <a:pt x="594459" y="500056"/>
                    <a:pt x="589543" y="510273"/>
                    <a:pt x="580572" y="515257"/>
                  </a:cubicBezTo>
                  <a:cubicBezTo>
                    <a:pt x="567198" y="522687"/>
                    <a:pt x="537029" y="529771"/>
                    <a:pt x="537029" y="529771"/>
                  </a:cubicBezTo>
                  <a:cubicBezTo>
                    <a:pt x="512892" y="553908"/>
                    <a:pt x="533715" y="537412"/>
                    <a:pt x="500743" y="551543"/>
                  </a:cubicBezTo>
                  <a:cubicBezTo>
                    <a:pt x="411711" y="589699"/>
                    <a:pt x="522801" y="544141"/>
                    <a:pt x="449943" y="580571"/>
                  </a:cubicBezTo>
                  <a:cubicBezTo>
                    <a:pt x="443101" y="583992"/>
                    <a:pt x="435014" y="584408"/>
                    <a:pt x="428172" y="587829"/>
                  </a:cubicBezTo>
                  <a:cubicBezTo>
                    <a:pt x="393778" y="605027"/>
                    <a:pt x="379790" y="599924"/>
                    <a:pt x="370114" y="602343"/>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5304971" y="1923143"/>
              <a:ext cx="1371600" cy="1458686"/>
            </a:xfrm>
            <a:custGeom>
              <a:avLst/>
              <a:gdLst>
                <a:gd name="connsiteX0" fmla="*/ 529772 w 1371600"/>
                <a:gd name="connsiteY0" fmla="*/ 1458686 h 1458686"/>
                <a:gd name="connsiteX1" fmla="*/ 529772 w 1371600"/>
                <a:gd name="connsiteY1" fmla="*/ 1458686 h 1458686"/>
                <a:gd name="connsiteX2" fmla="*/ 515258 w 1371600"/>
                <a:gd name="connsiteY2" fmla="*/ 1393371 h 1458686"/>
                <a:gd name="connsiteX3" fmla="*/ 413658 w 1371600"/>
                <a:gd name="connsiteY3" fmla="*/ 1364343 h 1458686"/>
                <a:gd name="connsiteX4" fmla="*/ 348343 w 1371600"/>
                <a:gd name="connsiteY4" fmla="*/ 1342571 h 1458686"/>
                <a:gd name="connsiteX5" fmla="*/ 326572 w 1371600"/>
                <a:gd name="connsiteY5" fmla="*/ 1335314 h 1458686"/>
                <a:gd name="connsiteX6" fmla="*/ 283029 w 1371600"/>
                <a:gd name="connsiteY6" fmla="*/ 1299028 h 1458686"/>
                <a:gd name="connsiteX7" fmla="*/ 254000 w 1371600"/>
                <a:gd name="connsiteY7" fmla="*/ 1262743 h 1458686"/>
                <a:gd name="connsiteX8" fmla="*/ 246743 w 1371600"/>
                <a:gd name="connsiteY8" fmla="*/ 1240971 h 1458686"/>
                <a:gd name="connsiteX9" fmla="*/ 210458 w 1371600"/>
                <a:gd name="connsiteY9" fmla="*/ 1197428 h 1458686"/>
                <a:gd name="connsiteX10" fmla="*/ 188686 w 1371600"/>
                <a:gd name="connsiteY10" fmla="*/ 1153886 h 1458686"/>
                <a:gd name="connsiteX11" fmla="*/ 181429 w 1371600"/>
                <a:gd name="connsiteY11" fmla="*/ 1124857 h 1458686"/>
                <a:gd name="connsiteX12" fmla="*/ 166915 w 1371600"/>
                <a:gd name="connsiteY12" fmla="*/ 1081314 h 1458686"/>
                <a:gd name="connsiteX13" fmla="*/ 152400 w 1371600"/>
                <a:gd name="connsiteY13" fmla="*/ 1037771 h 1458686"/>
                <a:gd name="connsiteX14" fmla="*/ 137886 w 1371600"/>
                <a:gd name="connsiteY14" fmla="*/ 994228 h 1458686"/>
                <a:gd name="connsiteX15" fmla="*/ 116115 w 1371600"/>
                <a:gd name="connsiteY15" fmla="*/ 899886 h 1458686"/>
                <a:gd name="connsiteX16" fmla="*/ 101600 w 1371600"/>
                <a:gd name="connsiteY16" fmla="*/ 841828 h 1458686"/>
                <a:gd name="connsiteX17" fmla="*/ 94343 w 1371600"/>
                <a:gd name="connsiteY17" fmla="*/ 812800 h 1458686"/>
                <a:gd name="connsiteX18" fmla="*/ 50800 w 1371600"/>
                <a:gd name="connsiteY18" fmla="*/ 754743 h 1458686"/>
                <a:gd name="connsiteX19" fmla="*/ 36286 w 1371600"/>
                <a:gd name="connsiteY19" fmla="*/ 551543 h 1458686"/>
                <a:gd name="connsiteX20" fmla="*/ 29029 w 1371600"/>
                <a:gd name="connsiteY20" fmla="*/ 515257 h 1458686"/>
                <a:gd name="connsiteX21" fmla="*/ 14515 w 1371600"/>
                <a:gd name="connsiteY21" fmla="*/ 471714 h 1458686"/>
                <a:gd name="connsiteX22" fmla="*/ 7258 w 1371600"/>
                <a:gd name="connsiteY22" fmla="*/ 420914 h 1458686"/>
                <a:gd name="connsiteX23" fmla="*/ 0 w 1371600"/>
                <a:gd name="connsiteY23" fmla="*/ 391886 h 1458686"/>
                <a:gd name="connsiteX24" fmla="*/ 7258 w 1371600"/>
                <a:gd name="connsiteY24" fmla="*/ 319314 h 1458686"/>
                <a:gd name="connsiteX25" fmla="*/ 14515 w 1371600"/>
                <a:gd name="connsiteY25" fmla="*/ 297543 h 1458686"/>
                <a:gd name="connsiteX26" fmla="*/ 58058 w 1371600"/>
                <a:gd name="connsiteY26" fmla="*/ 239486 h 1458686"/>
                <a:gd name="connsiteX27" fmla="*/ 65315 w 1371600"/>
                <a:gd name="connsiteY27" fmla="*/ 217714 h 1458686"/>
                <a:gd name="connsiteX28" fmla="*/ 108858 w 1371600"/>
                <a:gd name="connsiteY28" fmla="*/ 166914 h 1458686"/>
                <a:gd name="connsiteX29" fmla="*/ 130629 w 1371600"/>
                <a:gd name="connsiteY29" fmla="*/ 152400 h 1458686"/>
                <a:gd name="connsiteX30" fmla="*/ 166915 w 1371600"/>
                <a:gd name="connsiteY30" fmla="*/ 116114 h 1458686"/>
                <a:gd name="connsiteX31" fmla="*/ 210458 w 1371600"/>
                <a:gd name="connsiteY31" fmla="*/ 94343 h 1458686"/>
                <a:gd name="connsiteX32" fmla="*/ 261258 w 1371600"/>
                <a:gd name="connsiteY32" fmla="*/ 72571 h 1458686"/>
                <a:gd name="connsiteX33" fmla="*/ 326572 w 1371600"/>
                <a:gd name="connsiteY33" fmla="*/ 43543 h 1458686"/>
                <a:gd name="connsiteX34" fmla="*/ 348343 w 1371600"/>
                <a:gd name="connsiteY34" fmla="*/ 36286 h 1458686"/>
                <a:gd name="connsiteX35" fmla="*/ 370115 w 1371600"/>
                <a:gd name="connsiteY35" fmla="*/ 21771 h 1458686"/>
                <a:gd name="connsiteX36" fmla="*/ 391886 w 1371600"/>
                <a:gd name="connsiteY36" fmla="*/ 14514 h 1458686"/>
                <a:gd name="connsiteX37" fmla="*/ 457200 w 1371600"/>
                <a:gd name="connsiteY37" fmla="*/ 0 h 1458686"/>
                <a:gd name="connsiteX38" fmla="*/ 529772 w 1371600"/>
                <a:gd name="connsiteY38" fmla="*/ 7257 h 1458686"/>
                <a:gd name="connsiteX39" fmla="*/ 551543 w 1371600"/>
                <a:gd name="connsiteY39" fmla="*/ 14514 h 1458686"/>
                <a:gd name="connsiteX40" fmla="*/ 580572 w 1371600"/>
                <a:gd name="connsiteY40" fmla="*/ 43543 h 1458686"/>
                <a:gd name="connsiteX41" fmla="*/ 602343 w 1371600"/>
                <a:gd name="connsiteY41" fmla="*/ 58057 h 1458686"/>
                <a:gd name="connsiteX42" fmla="*/ 616858 w 1371600"/>
                <a:gd name="connsiteY42" fmla="*/ 79828 h 1458686"/>
                <a:gd name="connsiteX43" fmla="*/ 631372 w 1371600"/>
                <a:gd name="connsiteY43" fmla="*/ 94343 h 1458686"/>
                <a:gd name="connsiteX44" fmla="*/ 638629 w 1371600"/>
                <a:gd name="connsiteY44" fmla="*/ 116114 h 1458686"/>
                <a:gd name="connsiteX45" fmla="*/ 653143 w 1371600"/>
                <a:gd name="connsiteY45" fmla="*/ 137886 h 1458686"/>
                <a:gd name="connsiteX46" fmla="*/ 674915 w 1371600"/>
                <a:gd name="connsiteY46" fmla="*/ 174171 h 1458686"/>
                <a:gd name="connsiteX47" fmla="*/ 711200 w 1371600"/>
                <a:gd name="connsiteY47" fmla="*/ 239486 h 1458686"/>
                <a:gd name="connsiteX48" fmla="*/ 725715 w 1371600"/>
                <a:gd name="connsiteY48" fmla="*/ 261257 h 1458686"/>
                <a:gd name="connsiteX49" fmla="*/ 740229 w 1371600"/>
                <a:gd name="connsiteY49" fmla="*/ 283028 h 1458686"/>
                <a:gd name="connsiteX50" fmla="*/ 769258 w 1371600"/>
                <a:gd name="connsiteY50" fmla="*/ 312057 h 1458686"/>
                <a:gd name="connsiteX51" fmla="*/ 812800 w 1371600"/>
                <a:gd name="connsiteY51" fmla="*/ 370114 h 1458686"/>
                <a:gd name="connsiteX52" fmla="*/ 841829 w 1371600"/>
                <a:gd name="connsiteY52" fmla="*/ 399143 h 1458686"/>
                <a:gd name="connsiteX53" fmla="*/ 885372 w 1371600"/>
                <a:gd name="connsiteY53" fmla="*/ 464457 h 1458686"/>
                <a:gd name="connsiteX54" fmla="*/ 899886 w 1371600"/>
                <a:gd name="connsiteY54" fmla="*/ 486228 h 1458686"/>
                <a:gd name="connsiteX55" fmla="*/ 914400 w 1371600"/>
                <a:gd name="connsiteY55" fmla="*/ 500743 h 1458686"/>
                <a:gd name="connsiteX56" fmla="*/ 943429 w 1371600"/>
                <a:gd name="connsiteY56" fmla="*/ 544286 h 1458686"/>
                <a:gd name="connsiteX57" fmla="*/ 979715 w 1371600"/>
                <a:gd name="connsiteY57" fmla="*/ 573314 h 1458686"/>
                <a:gd name="connsiteX58" fmla="*/ 1030515 w 1371600"/>
                <a:gd name="connsiteY58" fmla="*/ 616857 h 1458686"/>
                <a:gd name="connsiteX59" fmla="*/ 1045029 w 1371600"/>
                <a:gd name="connsiteY59" fmla="*/ 638628 h 1458686"/>
                <a:gd name="connsiteX60" fmla="*/ 1074058 w 1371600"/>
                <a:gd name="connsiteY60" fmla="*/ 667657 h 1458686"/>
                <a:gd name="connsiteX61" fmla="*/ 1088572 w 1371600"/>
                <a:gd name="connsiteY61" fmla="*/ 689428 h 1458686"/>
                <a:gd name="connsiteX62" fmla="*/ 1103086 w 1371600"/>
                <a:gd name="connsiteY62" fmla="*/ 703943 h 1458686"/>
                <a:gd name="connsiteX63" fmla="*/ 1124858 w 1371600"/>
                <a:gd name="connsiteY63" fmla="*/ 747486 h 1458686"/>
                <a:gd name="connsiteX64" fmla="*/ 1168400 w 1371600"/>
                <a:gd name="connsiteY64" fmla="*/ 805543 h 1458686"/>
                <a:gd name="connsiteX65" fmla="*/ 1182915 w 1371600"/>
                <a:gd name="connsiteY65" fmla="*/ 827314 h 1458686"/>
                <a:gd name="connsiteX66" fmla="*/ 1197429 w 1371600"/>
                <a:gd name="connsiteY66" fmla="*/ 870857 h 1458686"/>
                <a:gd name="connsiteX67" fmla="*/ 1211943 w 1371600"/>
                <a:gd name="connsiteY67" fmla="*/ 957943 h 1458686"/>
                <a:gd name="connsiteX68" fmla="*/ 1219200 w 1371600"/>
                <a:gd name="connsiteY68" fmla="*/ 979714 h 1458686"/>
                <a:gd name="connsiteX69" fmla="*/ 1248229 w 1371600"/>
                <a:gd name="connsiteY69" fmla="*/ 1023257 h 1458686"/>
                <a:gd name="connsiteX70" fmla="*/ 1277258 w 1371600"/>
                <a:gd name="connsiteY70" fmla="*/ 1059543 h 1458686"/>
                <a:gd name="connsiteX71" fmla="*/ 1299029 w 1371600"/>
                <a:gd name="connsiteY71" fmla="*/ 1074057 h 1458686"/>
                <a:gd name="connsiteX72" fmla="*/ 1328058 w 1371600"/>
                <a:gd name="connsiteY72" fmla="*/ 1117600 h 1458686"/>
                <a:gd name="connsiteX73" fmla="*/ 1342572 w 1371600"/>
                <a:gd name="connsiteY73" fmla="*/ 1139371 h 1458686"/>
                <a:gd name="connsiteX74" fmla="*/ 1357086 w 1371600"/>
                <a:gd name="connsiteY74" fmla="*/ 1182914 h 1458686"/>
                <a:gd name="connsiteX75" fmla="*/ 1371600 w 1371600"/>
                <a:gd name="connsiteY75" fmla="*/ 1240971 h 1458686"/>
                <a:gd name="connsiteX76" fmla="*/ 1364343 w 1371600"/>
                <a:gd name="connsiteY76" fmla="*/ 1277257 h 1458686"/>
                <a:gd name="connsiteX77" fmla="*/ 1320800 w 1371600"/>
                <a:gd name="connsiteY77" fmla="*/ 1313543 h 1458686"/>
                <a:gd name="connsiteX78" fmla="*/ 1277258 w 1371600"/>
                <a:gd name="connsiteY78" fmla="*/ 1328057 h 1458686"/>
                <a:gd name="connsiteX79" fmla="*/ 1255486 w 1371600"/>
                <a:gd name="connsiteY79" fmla="*/ 1342571 h 1458686"/>
                <a:gd name="connsiteX80" fmla="*/ 1226458 w 1371600"/>
                <a:gd name="connsiteY80" fmla="*/ 1349828 h 1458686"/>
                <a:gd name="connsiteX81" fmla="*/ 1182915 w 1371600"/>
                <a:gd name="connsiteY81" fmla="*/ 1364343 h 1458686"/>
                <a:gd name="connsiteX82" fmla="*/ 1124858 w 1371600"/>
                <a:gd name="connsiteY82" fmla="*/ 1378857 h 1458686"/>
                <a:gd name="connsiteX83" fmla="*/ 1059543 w 1371600"/>
                <a:gd name="connsiteY83" fmla="*/ 1393371 h 1458686"/>
                <a:gd name="connsiteX84" fmla="*/ 994229 w 1371600"/>
                <a:gd name="connsiteY84" fmla="*/ 1400628 h 1458686"/>
                <a:gd name="connsiteX85" fmla="*/ 849086 w 1371600"/>
                <a:gd name="connsiteY85" fmla="*/ 1407886 h 1458686"/>
                <a:gd name="connsiteX86" fmla="*/ 718458 w 1371600"/>
                <a:gd name="connsiteY86" fmla="*/ 1415143 h 1458686"/>
                <a:gd name="connsiteX87" fmla="*/ 616858 w 1371600"/>
                <a:gd name="connsiteY87" fmla="*/ 1407886 h 1458686"/>
                <a:gd name="connsiteX88" fmla="*/ 595086 w 1371600"/>
                <a:gd name="connsiteY88" fmla="*/ 1415143 h 1458686"/>
                <a:gd name="connsiteX89" fmla="*/ 529772 w 1371600"/>
                <a:gd name="connsiteY89" fmla="*/ 1458686 h 145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371600" h="1458686">
                  <a:moveTo>
                    <a:pt x="529772" y="1458686"/>
                  </a:moveTo>
                  <a:lnTo>
                    <a:pt x="529772" y="1458686"/>
                  </a:lnTo>
                  <a:cubicBezTo>
                    <a:pt x="524934" y="1436914"/>
                    <a:pt x="532567" y="1407435"/>
                    <a:pt x="515258" y="1393371"/>
                  </a:cubicBezTo>
                  <a:cubicBezTo>
                    <a:pt x="487922" y="1371160"/>
                    <a:pt x="447394" y="1374464"/>
                    <a:pt x="413658" y="1364343"/>
                  </a:cubicBezTo>
                  <a:cubicBezTo>
                    <a:pt x="391676" y="1357749"/>
                    <a:pt x="370115" y="1349828"/>
                    <a:pt x="348343" y="1342571"/>
                  </a:cubicBezTo>
                  <a:cubicBezTo>
                    <a:pt x="341086" y="1340152"/>
                    <a:pt x="332937" y="1339557"/>
                    <a:pt x="326572" y="1335314"/>
                  </a:cubicBezTo>
                  <a:cubicBezTo>
                    <a:pt x="305162" y="1321042"/>
                    <a:pt x="300493" y="1319985"/>
                    <a:pt x="283029" y="1299028"/>
                  </a:cubicBezTo>
                  <a:cubicBezTo>
                    <a:pt x="237271" y="1244118"/>
                    <a:pt x="296215" y="1304956"/>
                    <a:pt x="254000" y="1262743"/>
                  </a:cubicBezTo>
                  <a:cubicBezTo>
                    <a:pt x="251581" y="1255486"/>
                    <a:pt x="250986" y="1247336"/>
                    <a:pt x="246743" y="1240971"/>
                  </a:cubicBezTo>
                  <a:cubicBezTo>
                    <a:pt x="214634" y="1192807"/>
                    <a:pt x="234209" y="1244928"/>
                    <a:pt x="210458" y="1197428"/>
                  </a:cubicBezTo>
                  <a:cubicBezTo>
                    <a:pt x="180414" y="1137342"/>
                    <a:pt x="230278" y="1216273"/>
                    <a:pt x="188686" y="1153886"/>
                  </a:cubicBezTo>
                  <a:cubicBezTo>
                    <a:pt x="186267" y="1144210"/>
                    <a:pt x="184295" y="1134410"/>
                    <a:pt x="181429" y="1124857"/>
                  </a:cubicBezTo>
                  <a:cubicBezTo>
                    <a:pt x="177033" y="1110203"/>
                    <a:pt x="171753" y="1095828"/>
                    <a:pt x="166915" y="1081314"/>
                  </a:cubicBezTo>
                  <a:lnTo>
                    <a:pt x="152400" y="1037771"/>
                  </a:lnTo>
                  <a:cubicBezTo>
                    <a:pt x="152399" y="1037767"/>
                    <a:pt x="137887" y="994231"/>
                    <a:pt x="137886" y="994228"/>
                  </a:cubicBezTo>
                  <a:cubicBezTo>
                    <a:pt x="126717" y="938381"/>
                    <a:pt x="133621" y="969911"/>
                    <a:pt x="116115" y="899886"/>
                  </a:cubicBezTo>
                  <a:lnTo>
                    <a:pt x="101600" y="841828"/>
                  </a:lnTo>
                  <a:cubicBezTo>
                    <a:pt x="99181" y="832152"/>
                    <a:pt x="99875" y="821099"/>
                    <a:pt x="94343" y="812800"/>
                  </a:cubicBezTo>
                  <a:cubicBezTo>
                    <a:pt x="61520" y="763564"/>
                    <a:pt x="77650" y="781591"/>
                    <a:pt x="50800" y="754743"/>
                  </a:cubicBezTo>
                  <a:cubicBezTo>
                    <a:pt x="23608" y="673162"/>
                    <a:pt x="50151" y="759523"/>
                    <a:pt x="36286" y="551543"/>
                  </a:cubicBezTo>
                  <a:cubicBezTo>
                    <a:pt x="35466" y="539235"/>
                    <a:pt x="32274" y="527157"/>
                    <a:pt x="29029" y="515257"/>
                  </a:cubicBezTo>
                  <a:cubicBezTo>
                    <a:pt x="25004" y="500497"/>
                    <a:pt x="14515" y="471714"/>
                    <a:pt x="14515" y="471714"/>
                  </a:cubicBezTo>
                  <a:cubicBezTo>
                    <a:pt x="12096" y="454781"/>
                    <a:pt x="10318" y="437743"/>
                    <a:pt x="7258" y="420914"/>
                  </a:cubicBezTo>
                  <a:cubicBezTo>
                    <a:pt x="5474" y="411101"/>
                    <a:pt x="0" y="401860"/>
                    <a:pt x="0" y="391886"/>
                  </a:cubicBezTo>
                  <a:cubicBezTo>
                    <a:pt x="0" y="367575"/>
                    <a:pt x="3561" y="343343"/>
                    <a:pt x="7258" y="319314"/>
                  </a:cubicBezTo>
                  <a:cubicBezTo>
                    <a:pt x="8421" y="311753"/>
                    <a:pt x="10800" y="304230"/>
                    <a:pt x="14515" y="297543"/>
                  </a:cubicBezTo>
                  <a:cubicBezTo>
                    <a:pt x="35031" y="260613"/>
                    <a:pt x="36035" y="261507"/>
                    <a:pt x="58058" y="239486"/>
                  </a:cubicBezTo>
                  <a:cubicBezTo>
                    <a:pt x="60477" y="232229"/>
                    <a:pt x="61894" y="224556"/>
                    <a:pt x="65315" y="217714"/>
                  </a:cubicBezTo>
                  <a:cubicBezTo>
                    <a:pt x="73522" y="201300"/>
                    <a:pt x="95467" y="175841"/>
                    <a:pt x="108858" y="166914"/>
                  </a:cubicBezTo>
                  <a:cubicBezTo>
                    <a:pt x="116115" y="162076"/>
                    <a:pt x="124065" y="158143"/>
                    <a:pt x="130629" y="152400"/>
                  </a:cubicBezTo>
                  <a:cubicBezTo>
                    <a:pt x="143502" y="141136"/>
                    <a:pt x="150687" y="121523"/>
                    <a:pt x="166915" y="116114"/>
                  </a:cubicBezTo>
                  <a:cubicBezTo>
                    <a:pt x="206827" y="102810"/>
                    <a:pt x="171071" y="116850"/>
                    <a:pt x="210458" y="94343"/>
                  </a:cubicBezTo>
                  <a:cubicBezTo>
                    <a:pt x="235572" y="79992"/>
                    <a:pt x="236829" y="80714"/>
                    <a:pt x="261258" y="72571"/>
                  </a:cubicBezTo>
                  <a:cubicBezTo>
                    <a:pt x="295759" y="49570"/>
                    <a:pt x="274754" y="60815"/>
                    <a:pt x="326572" y="43543"/>
                  </a:cubicBezTo>
                  <a:lnTo>
                    <a:pt x="348343" y="36286"/>
                  </a:lnTo>
                  <a:cubicBezTo>
                    <a:pt x="355600" y="31448"/>
                    <a:pt x="362314" y="25672"/>
                    <a:pt x="370115" y="21771"/>
                  </a:cubicBezTo>
                  <a:cubicBezTo>
                    <a:pt x="376957" y="18350"/>
                    <a:pt x="384531" y="16615"/>
                    <a:pt x="391886" y="14514"/>
                  </a:cubicBezTo>
                  <a:cubicBezTo>
                    <a:pt x="415797" y="7682"/>
                    <a:pt x="432261" y="4988"/>
                    <a:pt x="457200" y="0"/>
                  </a:cubicBezTo>
                  <a:cubicBezTo>
                    <a:pt x="481391" y="2419"/>
                    <a:pt x="505743" y="3560"/>
                    <a:pt x="529772" y="7257"/>
                  </a:cubicBezTo>
                  <a:cubicBezTo>
                    <a:pt x="537333" y="8420"/>
                    <a:pt x="545318" y="10068"/>
                    <a:pt x="551543" y="14514"/>
                  </a:cubicBezTo>
                  <a:cubicBezTo>
                    <a:pt x="562678" y="22468"/>
                    <a:pt x="570896" y="33867"/>
                    <a:pt x="580572" y="43543"/>
                  </a:cubicBezTo>
                  <a:cubicBezTo>
                    <a:pt x="586739" y="49710"/>
                    <a:pt x="595086" y="53219"/>
                    <a:pt x="602343" y="58057"/>
                  </a:cubicBezTo>
                  <a:cubicBezTo>
                    <a:pt x="607181" y="65314"/>
                    <a:pt x="611409" y="73017"/>
                    <a:pt x="616858" y="79828"/>
                  </a:cubicBezTo>
                  <a:cubicBezTo>
                    <a:pt x="621132" y="85171"/>
                    <a:pt x="627852" y="88476"/>
                    <a:pt x="631372" y="94343"/>
                  </a:cubicBezTo>
                  <a:cubicBezTo>
                    <a:pt x="635308" y="100902"/>
                    <a:pt x="635208" y="109272"/>
                    <a:pt x="638629" y="116114"/>
                  </a:cubicBezTo>
                  <a:cubicBezTo>
                    <a:pt x="642530" y="123915"/>
                    <a:pt x="649242" y="130085"/>
                    <a:pt x="653143" y="137886"/>
                  </a:cubicBezTo>
                  <a:cubicBezTo>
                    <a:pt x="671983" y="175567"/>
                    <a:pt x="646566" y="145824"/>
                    <a:pt x="674915" y="174171"/>
                  </a:cubicBezTo>
                  <a:cubicBezTo>
                    <a:pt x="687688" y="212491"/>
                    <a:pt x="677930" y="189581"/>
                    <a:pt x="711200" y="239486"/>
                  </a:cubicBezTo>
                  <a:lnTo>
                    <a:pt x="725715" y="261257"/>
                  </a:lnTo>
                  <a:cubicBezTo>
                    <a:pt x="730553" y="268514"/>
                    <a:pt x="734062" y="276861"/>
                    <a:pt x="740229" y="283028"/>
                  </a:cubicBezTo>
                  <a:cubicBezTo>
                    <a:pt x="749905" y="292704"/>
                    <a:pt x="761047" y="301109"/>
                    <a:pt x="769258" y="312057"/>
                  </a:cubicBezTo>
                  <a:cubicBezTo>
                    <a:pt x="783772" y="331409"/>
                    <a:pt x="795695" y="353009"/>
                    <a:pt x="812800" y="370114"/>
                  </a:cubicBezTo>
                  <a:cubicBezTo>
                    <a:pt x="822476" y="379790"/>
                    <a:pt x="834238" y="387757"/>
                    <a:pt x="841829" y="399143"/>
                  </a:cubicBezTo>
                  <a:lnTo>
                    <a:pt x="885372" y="464457"/>
                  </a:lnTo>
                  <a:cubicBezTo>
                    <a:pt x="890210" y="471714"/>
                    <a:pt x="893719" y="480061"/>
                    <a:pt x="899886" y="486228"/>
                  </a:cubicBezTo>
                  <a:cubicBezTo>
                    <a:pt x="904724" y="491066"/>
                    <a:pt x="910295" y="495269"/>
                    <a:pt x="914400" y="500743"/>
                  </a:cubicBezTo>
                  <a:cubicBezTo>
                    <a:pt x="924866" y="514698"/>
                    <a:pt x="928915" y="534610"/>
                    <a:pt x="943429" y="544286"/>
                  </a:cubicBezTo>
                  <a:cubicBezTo>
                    <a:pt x="1010437" y="588958"/>
                    <a:pt x="928011" y="531952"/>
                    <a:pt x="979715" y="573314"/>
                  </a:cubicBezTo>
                  <a:cubicBezTo>
                    <a:pt x="1003164" y="592073"/>
                    <a:pt x="1010551" y="586911"/>
                    <a:pt x="1030515" y="616857"/>
                  </a:cubicBezTo>
                  <a:cubicBezTo>
                    <a:pt x="1035353" y="624114"/>
                    <a:pt x="1039353" y="632006"/>
                    <a:pt x="1045029" y="638628"/>
                  </a:cubicBezTo>
                  <a:cubicBezTo>
                    <a:pt x="1053935" y="649018"/>
                    <a:pt x="1066467" y="656271"/>
                    <a:pt x="1074058" y="667657"/>
                  </a:cubicBezTo>
                  <a:cubicBezTo>
                    <a:pt x="1078896" y="674914"/>
                    <a:pt x="1083124" y="682617"/>
                    <a:pt x="1088572" y="689428"/>
                  </a:cubicBezTo>
                  <a:cubicBezTo>
                    <a:pt x="1092846" y="694771"/>
                    <a:pt x="1098812" y="698600"/>
                    <a:pt x="1103086" y="703943"/>
                  </a:cubicBezTo>
                  <a:cubicBezTo>
                    <a:pt x="1138231" y="747875"/>
                    <a:pt x="1100468" y="703585"/>
                    <a:pt x="1124858" y="747486"/>
                  </a:cubicBezTo>
                  <a:cubicBezTo>
                    <a:pt x="1170882" y="830328"/>
                    <a:pt x="1136374" y="765511"/>
                    <a:pt x="1168400" y="805543"/>
                  </a:cubicBezTo>
                  <a:cubicBezTo>
                    <a:pt x="1173849" y="812354"/>
                    <a:pt x="1178077" y="820057"/>
                    <a:pt x="1182915" y="827314"/>
                  </a:cubicBezTo>
                  <a:cubicBezTo>
                    <a:pt x="1187753" y="841828"/>
                    <a:pt x="1195265" y="855711"/>
                    <a:pt x="1197429" y="870857"/>
                  </a:cubicBezTo>
                  <a:cubicBezTo>
                    <a:pt x="1201525" y="899530"/>
                    <a:pt x="1204869" y="929646"/>
                    <a:pt x="1211943" y="957943"/>
                  </a:cubicBezTo>
                  <a:cubicBezTo>
                    <a:pt x="1213798" y="965364"/>
                    <a:pt x="1215485" y="973027"/>
                    <a:pt x="1219200" y="979714"/>
                  </a:cubicBezTo>
                  <a:cubicBezTo>
                    <a:pt x="1227672" y="994963"/>
                    <a:pt x="1238553" y="1008743"/>
                    <a:pt x="1248229" y="1023257"/>
                  </a:cubicBezTo>
                  <a:cubicBezTo>
                    <a:pt x="1259007" y="1039423"/>
                    <a:pt x="1262485" y="1047724"/>
                    <a:pt x="1277258" y="1059543"/>
                  </a:cubicBezTo>
                  <a:cubicBezTo>
                    <a:pt x="1284069" y="1064992"/>
                    <a:pt x="1291772" y="1069219"/>
                    <a:pt x="1299029" y="1074057"/>
                  </a:cubicBezTo>
                  <a:lnTo>
                    <a:pt x="1328058" y="1117600"/>
                  </a:lnTo>
                  <a:lnTo>
                    <a:pt x="1342572" y="1139371"/>
                  </a:lnTo>
                  <a:cubicBezTo>
                    <a:pt x="1347410" y="1153885"/>
                    <a:pt x="1353375" y="1168071"/>
                    <a:pt x="1357086" y="1182914"/>
                  </a:cubicBezTo>
                  <a:lnTo>
                    <a:pt x="1371600" y="1240971"/>
                  </a:lnTo>
                  <a:cubicBezTo>
                    <a:pt x="1369181" y="1253066"/>
                    <a:pt x="1369859" y="1266224"/>
                    <a:pt x="1364343" y="1277257"/>
                  </a:cubicBezTo>
                  <a:cubicBezTo>
                    <a:pt x="1359460" y="1287022"/>
                    <a:pt x="1331516" y="1308780"/>
                    <a:pt x="1320800" y="1313543"/>
                  </a:cubicBezTo>
                  <a:cubicBezTo>
                    <a:pt x="1306820" y="1319757"/>
                    <a:pt x="1289988" y="1319571"/>
                    <a:pt x="1277258" y="1328057"/>
                  </a:cubicBezTo>
                  <a:cubicBezTo>
                    <a:pt x="1270001" y="1332895"/>
                    <a:pt x="1263503" y="1339135"/>
                    <a:pt x="1255486" y="1342571"/>
                  </a:cubicBezTo>
                  <a:cubicBezTo>
                    <a:pt x="1246319" y="1346500"/>
                    <a:pt x="1236011" y="1346962"/>
                    <a:pt x="1226458" y="1349828"/>
                  </a:cubicBezTo>
                  <a:cubicBezTo>
                    <a:pt x="1211804" y="1354224"/>
                    <a:pt x="1197429" y="1359505"/>
                    <a:pt x="1182915" y="1364343"/>
                  </a:cubicBezTo>
                  <a:cubicBezTo>
                    <a:pt x="1144018" y="1377309"/>
                    <a:pt x="1177390" y="1367183"/>
                    <a:pt x="1124858" y="1378857"/>
                  </a:cubicBezTo>
                  <a:cubicBezTo>
                    <a:pt x="1096335" y="1385195"/>
                    <a:pt x="1090184" y="1388994"/>
                    <a:pt x="1059543" y="1393371"/>
                  </a:cubicBezTo>
                  <a:cubicBezTo>
                    <a:pt x="1037858" y="1396469"/>
                    <a:pt x="1016082" y="1399121"/>
                    <a:pt x="994229" y="1400628"/>
                  </a:cubicBezTo>
                  <a:cubicBezTo>
                    <a:pt x="945902" y="1403961"/>
                    <a:pt x="897460" y="1405340"/>
                    <a:pt x="849086" y="1407886"/>
                  </a:cubicBezTo>
                  <a:lnTo>
                    <a:pt x="718458" y="1415143"/>
                  </a:lnTo>
                  <a:cubicBezTo>
                    <a:pt x="684591" y="1412724"/>
                    <a:pt x="650811" y="1407886"/>
                    <a:pt x="616858" y="1407886"/>
                  </a:cubicBezTo>
                  <a:cubicBezTo>
                    <a:pt x="609208" y="1407886"/>
                    <a:pt x="601928" y="1411722"/>
                    <a:pt x="595086" y="1415143"/>
                  </a:cubicBezTo>
                  <a:cubicBezTo>
                    <a:pt x="571510" y="1426931"/>
                    <a:pt x="540658" y="1451429"/>
                    <a:pt x="529772" y="1458686"/>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6350000" y="2010229"/>
              <a:ext cx="972457" cy="1161142"/>
            </a:xfrm>
            <a:custGeom>
              <a:avLst/>
              <a:gdLst>
                <a:gd name="connsiteX0" fmla="*/ 979714 w 979714"/>
                <a:gd name="connsiteY0" fmla="*/ 1074057 h 1095828"/>
                <a:gd name="connsiteX1" fmla="*/ 979714 w 979714"/>
                <a:gd name="connsiteY1" fmla="*/ 1074057 h 1095828"/>
                <a:gd name="connsiteX2" fmla="*/ 885371 w 979714"/>
                <a:gd name="connsiteY2" fmla="*/ 1066800 h 1095828"/>
                <a:gd name="connsiteX3" fmla="*/ 529771 w 979714"/>
                <a:gd name="connsiteY3" fmla="*/ 1095828 h 1095828"/>
                <a:gd name="connsiteX4" fmla="*/ 319314 w 979714"/>
                <a:gd name="connsiteY4" fmla="*/ 1088571 h 1095828"/>
                <a:gd name="connsiteX5" fmla="*/ 159657 w 979714"/>
                <a:gd name="connsiteY5" fmla="*/ 1074057 h 1095828"/>
                <a:gd name="connsiteX6" fmla="*/ 116114 w 979714"/>
                <a:gd name="connsiteY6" fmla="*/ 1023257 h 1095828"/>
                <a:gd name="connsiteX7" fmla="*/ 101600 w 979714"/>
                <a:gd name="connsiteY7" fmla="*/ 979714 h 1095828"/>
                <a:gd name="connsiteX8" fmla="*/ 94342 w 979714"/>
                <a:gd name="connsiteY8" fmla="*/ 957943 h 1095828"/>
                <a:gd name="connsiteX9" fmla="*/ 79828 w 979714"/>
                <a:gd name="connsiteY9" fmla="*/ 827314 h 1095828"/>
                <a:gd name="connsiteX10" fmla="*/ 58057 w 979714"/>
                <a:gd name="connsiteY10" fmla="*/ 747486 h 1095828"/>
                <a:gd name="connsiteX11" fmla="*/ 43542 w 979714"/>
                <a:gd name="connsiteY11" fmla="*/ 703943 h 1095828"/>
                <a:gd name="connsiteX12" fmla="*/ 29028 w 979714"/>
                <a:gd name="connsiteY12" fmla="*/ 689428 h 1095828"/>
                <a:gd name="connsiteX13" fmla="*/ 21771 w 979714"/>
                <a:gd name="connsiteY13" fmla="*/ 667657 h 1095828"/>
                <a:gd name="connsiteX14" fmla="*/ 7257 w 979714"/>
                <a:gd name="connsiteY14" fmla="*/ 645886 h 1095828"/>
                <a:gd name="connsiteX15" fmla="*/ 0 w 979714"/>
                <a:gd name="connsiteY15" fmla="*/ 602343 h 1095828"/>
                <a:gd name="connsiteX16" fmla="*/ 7257 w 979714"/>
                <a:gd name="connsiteY16" fmla="*/ 457200 h 1095828"/>
                <a:gd name="connsiteX17" fmla="*/ 29028 w 979714"/>
                <a:gd name="connsiteY17" fmla="*/ 246743 h 1095828"/>
                <a:gd name="connsiteX18" fmla="*/ 36285 w 979714"/>
                <a:gd name="connsiteY18" fmla="*/ 224971 h 1095828"/>
                <a:gd name="connsiteX19" fmla="*/ 65314 w 979714"/>
                <a:gd name="connsiteY19" fmla="*/ 181428 h 1095828"/>
                <a:gd name="connsiteX20" fmla="*/ 87085 w 979714"/>
                <a:gd name="connsiteY20" fmla="*/ 166914 h 1095828"/>
                <a:gd name="connsiteX21" fmla="*/ 116114 w 979714"/>
                <a:gd name="connsiteY21" fmla="*/ 130628 h 1095828"/>
                <a:gd name="connsiteX22" fmla="*/ 137885 w 979714"/>
                <a:gd name="connsiteY22" fmla="*/ 116114 h 1095828"/>
                <a:gd name="connsiteX23" fmla="*/ 195942 w 979714"/>
                <a:gd name="connsiteY23" fmla="*/ 72571 h 1095828"/>
                <a:gd name="connsiteX24" fmla="*/ 217714 w 979714"/>
                <a:gd name="connsiteY24" fmla="*/ 65314 h 1095828"/>
                <a:gd name="connsiteX25" fmla="*/ 246742 w 979714"/>
                <a:gd name="connsiteY25" fmla="*/ 58057 h 1095828"/>
                <a:gd name="connsiteX26" fmla="*/ 319314 w 979714"/>
                <a:gd name="connsiteY26" fmla="*/ 29028 h 1095828"/>
                <a:gd name="connsiteX27" fmla="*/ 384628 w 979714"/>
                <a:gd name="connsiteY27" fmla="*/ 14514 h 1095828"/>
                <a:gd name="connsiteX28" fmla="*/ 413657 w 979714"/>
                <a:gd name="connsiteY28" fmla="*/ 7257 h 1095828"/>
                <a:gd name="connsiteX29" fmla="*/ 478971 w 979714"/>
                <a:gd name="connsiteY29" fmla="*/ 0 h 1095828"/>
                <a:gd name="connsiteX30" fmla="*/ 566057 w 979714"/>
                <a:gd name="connsiteY30" fmla="*/ 14514 h 1095828"/>
                <a:gd name="connsiteX31" fmla="*/ 624114 w 979714"/>
                <a:gd name="connsiteY31" fmla="*/ 21771 h 1095828"/>
                <a:gd name="connsiteX32" fmla="*/ 645885 w 979714"/>
                <a:gd name="connsiteY32" fmla="*/ 36286 h 1095828"/>
                <a:gd name="connsiteX33" fmla="*/ 696685 w 979714"/>
                <a:gd name="connsiteY33" fmla="*/ 65314 h 1095828"/>
                <a:gd name="connsiteX34" fmla="*/ 725714 w 979714"/>
                <a:gd name="connsiteY34" fmla="*/ 94343 h 1095828"/>
                <a:gd name="connsiteX35" fmla="*/ 740228 w 979714"/>
                <a:gd name="connsiteY35" fmla="*/ 137886 h 1095828"/>
                <a:gd name="connsiteX36" fmla="*/ 747485 w 979714"/>
                <a:gd name="connsiteY36" fmla="*/ 159657 h 1095828"/>
                <a:gd name="connsiteX37" fmla="*/ 754742 w 979714"/>
                <a:gd name="connsiteY37" fmla="*/ 254000 h 1095828"/>
                <a:gd name="connsiteX38" fmla="*/ 769257 w 979714"/>
                <a:gd name="connsiteY38" fmla="*/ 355600 h 1095828"/>
                <a:gd name="connsiteX39" fmla="*/ 798285 w 979714"/>
                <a:gd name="connsiteY39" fmla="*/ 457200 h 1095828"/>
                <a:gd name="connsiteX40" fmla="*/ 841828 w 979714"/>
                <a:gd name="connsiteY40" fmla="*/ 522514 h 1095828"/>
                <a:gd name="connsiteX41" fmla="*/ 856342 w 979714"/>
                <a:gd name="connsiteY41" fmla="*/ 544286 h 1095828"/>
                <a:gd name="connsiteX42" fmla="*/ 863600 w 979714"/>
                <a:gd name="connsiteY42" fmla="*/ 566057 h 1095828"/>
                <a:gd name="connsiteX43" fmla="*/ 878114 w 979714"/>
                <a:gd name="connsiteY43" fmla="*/ 595086 h 1095828"/>
                <a:gd name="connsiteX44" fmla="*/ 885371 w 979714"/>
                <a:gd name="connsiteY44" fmla="*/ 624114 h 1095828"/>
                <a:gd name="connsiteX45" fmla="*/ 899885 w 979714"/>
                <a:gd name="connsiteY45" fmla="*/ 667657 h 1095828"/>
                <a:gd name="connsiteX46" fmla="*/ 907142 w 979714"/>
                <a:gd name="connsiteY46" fmla="*/ 689428 h 1095828"/>
                <a:gd name="connsiteX47" fmla="*/ 914400 w 979714"/>
                <a:gd name="connsiteY47" fmla="*/ 725714 h 1095828"/>
                <a:gd name="connsiteX48" fmla="*/ 936171 w 979714"/>
                <a:gd name="connsiteY48" fmla="*/ 805543 h 1095828"/>
                <a:gd name="connsiteX49" fmla="*/ 943428 w 979714"/>
                <a:gd name="connsiteY49" fmla="*/ 965200 h 1095828"/>
                <a:gd name="connsiteX50" fmla="*/ 979714 w 979714"/>
                <a:gd name="connsiteY50" fmla="*/ 1074057 h 109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79714" h="1095828">
                  <a:moveTo>
                    <a:pt x="979714" y="1074057"/>
                  </a:moveTo>
                  <a:lnTo>
                    <a:pt x="979714" y="1074057"/>
                  </a:lnTo>
                  <a:cubicBezTo>
                    <a:pt x="948266" y="1071638"/>
                    <a:pt x="916875" y="1065276"/>
                    <a:pt x="885371" y="1066800"/>
                  </a:cubicBezTo>
                  <a:cubicBezTo>
                    <a:pt x="766582" y="1072548"/>
                    <a:pt x="529771" y="1095828"/>
                    <a:pt x="529771" y="1095828"/>
                  </a:cubicBezTo>
                  <a:lnTo>
                    <a:pt x="319314" y="1088571"/>
                  </a:lnTo>
                  <a:cubicBezTo>
                    <a:pt x="187538" y="1082964"/>
                    <a:pt x="228978" y="1091387"/>
                    <a:pt x="159657" y="1074057"/>
                  </a:cubicBezTo>
                  <a:cubicBezTo>
                    <a:pt x="145270" y="1059670"/>
                    <a:pt x="124956" y="1043151"/>
                    <a:pt x="116114" y="1023257"/>
                  </a:cubicBezTo>
                  <a:cubicBezTo>
                    <a:pt x="109900" y="1009276"/>
                    <a:pt x="106438" y="994228"/>
                    <a:pt x="101600" y="979714"/>
                  </a:cubicBezTo>
                  <a:lnTo>
                    <a:pt x="94342" y="957943"/>
                  </a:lnTo>
                  <a:cubicBezTo>
                    <a:pt x="76300" y="849688"/>
                    <a:pt x="100177" y="1000288"/>
                    <a:pt x="79828" y="827314"/>
                  </a:cubicBezTo>
                  <a:cubicBezTo>
                    <a:pt x="76098" y="795607"/>
                    <a:pt x="68376" y="778443"/>
                    <a:pt x="58057" y="747486"/>
                  </a:cubicBezTo>
                  <a:lnTo>
                    <a:pt x="43542" y="703943"/>
                  </a:lnTo>
                  <a:lnTo>
                    <a:pt x="29028" y="689428"/>
                  </a:lnTo>
                  <a:cubicBezTo>
                    <a:pt x="26609" y="682171"/>
                    <a:pt x="25192" y="674499"/>
                    <a:pt x="21771" y="667657"/>
                  </a:cubicBezTo>
                  <a:cubicBezTo>
                    <a:pt x="17870" y="659856"/>
                    <a:pt x="10015" y="654160"/>
                    <a:pt x="7257" y="645886"/>
                  </a:cubicBezTo>
                  <a:cubicBezTo>
                    <a:pt x="2604" y="631927"/>
                    <a:pt x="2419" y="616857"/>
                    <a:pt x="0" y="602343"/>
                  </a:cubicBezTo>
                  <a:cubicBezTo>
                    <a:pt x="2419" y="553962"/>
                    <a:pt x="5006" y="505589"/>
                    <a:pt x="7257" y="457200"/>
                  </a:cubicBezTo>
                  <a:cubicBezTo>
                    <a:pt x="15821" y="273071"/>
                    <a:pt x="-3273" y="343649"/>
                    <a:pt x="29028" y="246743"/>
                  </a:cubicBezTo>
                  <a:cubicBezTo>
                    <a:pt x="31447" y="239486"/>
                    <a:pt x="32042" y="231336"/>
                    <a:pt x="36285" y="224971"/>
                  </a:cubicBezTo>
                  <a:cubicBezTo>
                    <a:pt x="45961" y="210457"/>
                    <a:pt x="50800" y="191104"/>
                    <a:pt x="65314" y="181428"/>
                  </a:cubicBezTo>
                  <a:lnTo>
                    <a:pt x="87085" y="166914"/>
                  </a:lnTo>
                  <a:cubicBezTo>
                    <a:pt x="97860" y="150752"/>
                    <a:pt x="101344" y="142444"/>
                    <a:pt x="116114" y="130628"/>
                  </a:cubicBezTo>
                  <a:cubicBezTo>
                    <a:pt x="122925" y="125179"/>
                    <a:pt x="131074" y="121562"/>
                    <a:pt x="137885" y="116114"/>
                  </a:cubicBezTo>
                  <a:cubicBezTo>
                    <a:pt x="162444" y="96468"/>
                    <a:pt x="152549" y="87035"/>
                    <a:pt x="195942" y="72571"/>
                  </a:cubicBezTo>
                  <a:cubicBezTo>
                    <a:pt x="203199" y="70152"/>
                    <a:pt x="210358" y="67416"/>
                    <a:pt x="217714" y="65314"/>
                  </a:cubicBezTo>
                  <a:cubicBezTo>
                    <a:pt x="227304" y="62574"/>
                    <a:pt x="237403" y="61559"/>
                    <a:pt x="246742" y="58057"/>
                  </a:cubicBezTo>
                  <a:cubicBezTo>
                    <a:pt x="306797" y="35537"/>
                    <a:pt x="240983" y="48611"/>
                    <a:pt x="319314" y="29028"/>
                  </a:cubicBezTo>
                  <a:cubicBezTo>
                    <a:pt x="390098" y="11332"/>
                    <a:pt x="301720" y="32937"/>
                    <a:pt x="384628" y="14514"/>
                  </a:cubicBezTo>
                  <a:cubicBezTo>
                    <a:pt x="394365" y="12350"/>
                    <a:pt x="403799" y="8774"/>
                    <a:pt x="413657" y="7257"/>
                  </a:cubicBezTo>
                  <a:cubicBezTo>
                    <a:pt x="435308" y="3926"/>
                    <a:pt x="457200" y="2419"/>
                    <a:pt x="478971" y="0"/>
                  </a:cubicBezTo>
                  <a:cubicBezTo>
                    <a:pt x="522295" y="14441"/>
                    <a:pt x="490929" y="5676"/>
                    <a:pt x="566057" y="14514"/>
                  </a:cubicBezTo>
                  <a:lnTo>
                    <a:pt x="624114" y="21771"/>
                  </a:lnTo>
                  <a:cubicBezTo>
                    <a:pt x="631371" y="26609"/>
                    <a:pt x="638312" y="31959"/>
                    <a:pt x="645885" y="36286"/>
                  </a:cubicBezTo>
                  <a:cubicBezTo>
                    <a:pt x="666479" y="48054"/>
                    <a:pt x="679002" y="50157"/>
                    <a:pt x="696685" y="65314"/>
                  </a:cubicBezTo>
                  <a:cubicBezTo>
                    <a:pt x="707075" y="74220"/>
                    <a:pt x="725714" y="94343"/>
                    <a:pt x="725714" y="94343"/>
                  </a:cubicBezTo>
                  <a:lnTo>
                    <a:pt x="740228" y="137886"/>
                  </a:lnTo>
                  <a:lnTo>
                    <a:pt x="747485" y="159657"/>
                  </a:lnTo>
                  <a:cubicBezTo>
                    <a:pt x="749904" y="191105"/>
                    <a:pt x="751886" y="222589"/>
                    <a:pt x="754742" y="254000"/>
                  </a:cubicBezTo>
                  <a:cubicBezTo>
                    <a:pt x="758723" y="297792"/>
                    <a:pt x="760316" y="316856"/>
                    <a:pt x="769257" y="355600"/>
                  </a:cubicBezTo>
                  <a:cubicBezTo>
                    <a:pt x="770965" y="362999"/>
                    <a:pt x="790131" y="444969"/>
                    <a:pt x="798285" y="457200"/>
                  </a:cubicBezTo>
                  <a:lnTo>
                    <a:pt x="841828" y="522514"/>
                  </a:lnTo>
                  <a:cubicBezTo>
                    <a:pt x="846666" y="529771"/>
                    <a:pt x="853583" y="536012"/>
                    <a:pt x="856342" y="544286"/>
                  </a:cubicBezTo>
                  <a:cubicBezTo>
                    <a:pt x="858761" y="551543"/>
                    <a:pt x="860587" y="559026"/>
                    <a:pt x="863600" y="566057"/>
                  </a:cubicBezTo>
                  <a:cubicBezTo>
                    <a:pt x="867862" y="576001"/>
                    <a:pt x="874315" y="584956"/>
                    <a:pt x="878114" y="595086"/>
                  </a:cubicBezTo>
                  <a:cubicBezTo>
                    <a:pt x="881616" y="604425"/>
                    <a:pt x="882505" y="614561"/>
                    <a:pt x="885371" y="624114"/>
                  </a:cubicBezTo>
                  <a:cubicBezTo>
                    <a:pt x="889767" y="638768"/>
                    <a:pt x="895047" y="653143"/>
                    <a:pt x="899885" y="667657"/>
                  </a:cubicBezTo>
                  <a:cubicBezTo>
                    <a:pt x="902304" y="674914"/>
                    <a:pt x="905642" y="681927"/>
                    <a:pt x="907142" y="689428"/>
                  </a:cubicBezTo>
                  <a:cubicBezTo>
                    <a:pt x="909561" y="701523"/>
                    <a:pt x="911154" y="713814"/>
                    <a:pt x="914400" y="725714"/>
                  </a:cubicBezTo>
                  <a:cubicBezTo>
                    <a:pt x="942018" y="826979"/>
                    <a:pt x="918493" y="717152"/>
                    <a:pt x="936171" y="805543"/>
                  </a:cubicBezTo>
                  <a:cubicBezTo>
                    <a:pt x="938590" y="858762"/>
                    <a:pt x="940205" y="912024"/>
                    <a:pt x="943428" y="965200"/>
                  </a:cubicBezTo>
                  <a:cubicBezTo>
                    <a:pt x="951342" y="1095784"/>
                    <a:pt x="973666" y="1055914"/>
                    <a:pt x="979714" y="1074057"/>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3025697" y="6293782"/>
              <a:ext cx="1241045" cy="584775"/>
            </a:xfrm>
            <a:prstGeom prst="rect">
              <a:avLst/>
            </a:prstGeom>
            <a:noFill/>
          </p:spPr>
          <p:txBody>
            <a:bodyPr wrap="none" rtlCol="0">
              <a:spAutoFit/>
            </a:bodyPr>
            <a:lstStyle/>
            <a:p>
              <a:r>
                <a:rPr lang="en-US" altLang="ja-JP" sz="1600" b="1" dirty="0">
                  <a:solidFill>
                    <a:srgbClr val="FF0000"/>
                  </a:solidFill>
                </a:rPr>
                <a:t>Yokohama</a:t>
              </a:r>
            </a:p>
            <a:p>
              <a:r>
                <a:rPr lang="en-US" altLang="ja-JP" sz="1600" b="1" dirty="0">
                  <a:solidFill>
                    <a:srgbClr val="FF0000"/>
                  </a:solidFill>
                </a:rPr>
                <a:t> Bay</a:t>
              </a:r>
              <a:endParaRPr kumimoji="1" lang="ja-JP" altLang="en-US" sz="2400" b="1" dirty="0">
                <a:solidFill>
                  <a:srgbClr val="FF0000"/>
                </a:solidFill>
              </a:endParaRPr>
            </a:p>
          </p:txBody>
        </p:sp>
        <p:sp>
          <p:nvSpPr>
            <p:cNvPr id="12" name="テキスト ボックス 11"/>
            <p:cNvSpPr txBox="1"/>
            <p:nvPr/>
          </p:nvSpPr>
          <p:spPr>
            <a:xfrm>
              <a:off x="1821852" y="3868771"/>
              <a:ext cx="2504212" cy="584775"/>
            </a:xfrm>
            <a:prstGeom prst="rect">
              <a:avLst/>
            </a:prstGeom>
            <a:noFill/>
          </p:spPr>
          <p:txBody>
            <a:bodyPr wrap="none" rtlCol="0">
              <a:spAutoFit/>
            </a:bodyPr>
            <a:lstStyle/>
            <a:p>
              <a:r>
                <a:rPr lang="en-US" altLang="ja-JP" sz="1600" b="1" dirty="0">
                  <a:solidFill>
                    <a:srgbClr val="FF0000"/>
                  </a:solidFill>
                </a:rPr>
                <a:t>Around the </a:t>
              </a:r>
              <a:r>
                <a:rPr lang="en-US" altLang="ja-JP" sz="1600" b="1" dirty="0" err="1">
                  <a:solidFill>
                    <a:srgbClr val="FF0000"/>
                  </a:solidFill>
                </a:rPr>
                <a:t>Tamagawa</a:t>
              </a:r>
              <a:r>
                <a:rPr lang="en-US" altLang="ja-JP" sz="1600" b="1" dirty="0">
                  <a:solidFill>
                    <a:srgbClr val="FF0000"/>
                  </a:solidFill>
                </a:rPr>
                <a:t> </a:t>
              </a:r>
            </a:p>
            <a:p>
              <a:r>
                <a:rPr lang="en-US" altLang="ja-JP" sz="1600" b="1" dirty="0">
                  <a:solidFill>
                    <a:srgbClr val="FF0000"/>
                  </a:solidFill>
                </a:rPr>
                <a:t>River</a:t>
              </a:r>
              <a:endParaRPr kumimoji="1" lang="ja-JP" altLang="en-US" sz="2400" b="1" dirty="0">
                <a:solidFill>
                  <a:srgbClr val="FF0000"/>
                </a:solidFill>
              </a:endParaRPr>
            </a:p>
          </p:txBody>
        </p:sp>
        <p:sp>
          <p:nvSpPr>
            <p:cNvPr id="13" name="テキスト ボックス 12"/>
            <p:cNvSpPr txBox="1"/>
            <p:nvPr/>
          </p:nvSpPr>
          <p:spPr>
            <a:xfrm>
              <a:off x="3189896" y="2628681"/>
              <a:ext cx="1511952" cy="584775"/>
            </a:xfrm>
            <a:prstGeom prst="rect">
              <a:avLst/>
            </a:prstGeom>
            <a:noFill/>
          </p:spPr>
          <p:txBody>
            <a:bodyPr wrap="none" rtlCol="0">
              <a:spAutoFit/>
            </a:bodyPr>
            <a:lstStyle/>
            <a:p>
              <a:r>
                <a:rPr lang="en-US" altLang="ja-JP" sz="1600" b="1" dirty="0">
                  <a:solidFill>
                    <a:srgbClr val="FF0000"/>
                  </a:solidFill>
                </a:rPr>
                <a:t>Around the </a:t>
              </a:r>
            </a:p>
            <a:p>
              <a:r>
                <a:rPr lang="en-US" altLang="ja-JP" sz="1600" b="1" dirty="0">
                  <a:solidFill>
                    <a:srgbClr val="FF0000"/>
                  </a:solidFill>
                </a:rPr>
                <a:t>Sumida River</a:t>
              </a:r>
              <a:endParaRPr kumimoji="1" lang="ja-JP" altLang="en-US" sz="1600" b="1" dirty="0">
                <a:solidFill>
                  <a:srgbClr val="FF0000"/>
                </a:solidFill>
              </a:endParaRPr>
            </a:p>
          </p:txBody>
        </p:sp>
        <p:sp>
          <p:nvSpPr>
            <p:cNvPr id="14" name="テキスト ボックス 13"/>
            <p:cNvSpPr txBox="1"/>
            <p:nvPr/>
          </p:nvSpPr>
          <p:spPr>
            <a:xfrm>
              <a:off x="5876705" y="3297090"/>
              <a:ext cx="1351652" cy="830997"/>
            </a:xfrm>
            <a:prstGeom prst="rect">
              <a:avLst/>
            </a:prstGeom>
            <a:noFill/>
          </p:spPr>
          <p:txBody>
            <a:bodyPr wrap="none" rtlCol="0">
              <a:spAutoFit/>
            </a:bodyPr>
            <a:lstStyle/>
            <a:p>
              <a:r>
                <a:rPr lang="en-US" altLang="ja-JP" sz="1600" b="1" dirty="0">
                  <a:solidFill>
                    <a:srgbClr val="FF0000"/>
                  </a:solidFill>
                </a:rPr>
                <a:t>Around the </a:t>
              </a:r>
            </a:p>
            <a:p>
              <a:r>
                <a:rPr lang="en-US" altLang="ja-JP" sz="1600" b="1" dirty="0">
                  <a:solidFill>
                    <a:srgbClr val="FF0000"/>
                  </a:solidFill>
                </a:rPr>
                <a:t>Arakawa </a:t>
              </a:r>
            </a:p>
            <a:p>
              <a:r>
                <a:rPr lang="en-US" altLang="ja-JP" sz="1600" b="1" dirty="0">
                  <a:solidFill>
                    <a:srgbClr val="FF0000"/>
                  </a:solidFill>
                </a:rPr>
                <a:t>River</a:t>
              </a:r>
              <a:endParaRPr kumimoji="1" lang="ja-JP" altLang="en-US" sz="1600" b="1" dirty="0">
                <a:solidFill>
                  <a:srgbClr val="FF0000"/>
                </a:solidFill>
              </a:endParaRPr>
            </a:p>
          </p:txBody>
        </p:sp>
        <p:sp>
          <p:nvSpPr>
            <p:cNvPr id="15" name="テキスト ボックス 14"/>
            <p:cNvSpPr txBox="1"/>
            <p:nvPr/>
          </p:nvSpPr>
          <p:spPr>
            <a:xfrm>
              <a:off x="6810601" y="1743153"/>
              <a:ext cx="1511952" cy="830997"/>
            </a:xfrm>
            <a:prstGeom prst="rect">
              <a:avLst/>
            </a:prstGeom>
            <a:noFill/>
          </p:spPr>
          <p:txBody>
            <a:bodyPr wrap="none" rtlCol="0">
              <a:spAutoFit/>
            </a:bodyPr>
            <a:lstStyle/>
            <a:p>
              <a:r>
                <a:rPr kumimoji="1" lang="en-US" altLang="ja-JP" sz="1600" b="1" dirty="0">
                  <a:solidFill>
                    <a:srgbClr val="FF0000"/>
                  </a:solidFill>
                </a:rPr>
                <a:t>Around the </a:t>
              </a:r>
            </a:p>
            <a:p>
              <a:r>
                <a:rPr kumimoji="1" lang="en-US" altLang="ja-JP" sz="1600" b="1" dirty="0">
                  <a:solidFill>
                    <a:srgbClr val="FF0000"/>
                  </a:solidFill>
                </a:rPr>
                <a:t>      Edogawa </a:t>
              </a:r>
            </a:p>
            <a:p>
              <a:r>
                <a:rPr lang="en-US" altLang="ja-JP" sz="1600" b="1" dirty="0">
                  <a:solidFill>
                    <a:srgbClr val="FF0000"/>
                  </a:solidFill>
                </a:rPr>
                <a:t>      </a:t>
              </a:r>
              <a:r>
                <a:rPr kumimoji="1" lang="en-US" altLang="ja-JP" sz="1600" b="1" dirty="0">
                  <a:solidFill>
                    <a:srgbClr val="FF0000"/>
                  </a:solidFill>
                </a:rPr>
                <a:t>River</a:t>
              </a:r>
              <a:endParaRPr kumimoji="1" lang="ja-JP" altLang="en-US" sz="1600" b="1" dirty="0">
                <a:solidFill>
                  <a:srgbClr val="FF0000"/>
                </a:solidFill>
              </a:endParaRPr>
            </a:p>
          </p:txBody>
        </p:sp>
      </p:grpSp>
      <p:cxnSp>
        <p:nvCxnSpPr>
          <p:cNvPr id="17" name="直線矢印コネクタ 16"/>
          <p:cNvCxnSpPr>
            <a:stCxn id="42" idx="3"/>
          </p:cNvCxnSpPr>
          <p:nvPr/>
        </p:nvCxnSpPr>
        <p:spPr>
          <a:xfrm flipH="1">
            <a:off x="3268733" y="5279987"/>
            <a:ext cx="1527119" cy="765212"/>
          </a:xfrm>
          <a:prstGeom prst="straightConnector1">
            <a:avLst/>
          </a:prstGeom>
          <a:ln w="28575">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flipV="1">
            <a:off x="2545787" y="6012677"/>
            <a:ext cx="722944" cy="32522"/>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42" idx="2"/>
          </p:cNvCxnSpPr>
          <p:nvPr/>
        </p:nvCxnSpPr>
        <p:spPr>
          <a:xfrm flipH="1" flipV="1">
            <a:off x="3773715" y="4732245"/>
            <a:ext cx="913733" cy="286032"/>
          </a:xfrm>
          <a:prstGeom prst="straightConnector1">
            <a:avLst/>
          </a:prstGeom>
          <a:ln w="28575">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42" idx="1"/>
          </p:cNvCxnSpPr>
          <p:nvPr/>
        </p:nvCxnSpPr>
        <p:spPr>
          <a:xfrm flipH="1" flipV="1">
            <a:off x="4118686" y="3416279"/>
            <a:ext cx="677166" cy="1340287"/>
          </a:xfrm>
          <a:prstGeom prst="straightConnector1">
            <a:avLst/>
          </a:prstGeom>
          <a:ln w="28575">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42" idx="0"/>
          </p:cNvCxnSpPr>
          <p:nvPr/>
        </p:nvCxnSpPr>
        <p:spPr>
          <a:xfrm flipV="1">
            <a:off x="5057563" y="3116448"/>
            <a:ext cx="197151" cy="1531714"/>
          </a:xfrm>
          <a:prstGeom prst="straightConnector1">
            <a:avLst/>
          </a:prstGeom>
          <a:ln w="28575">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stCxn id="42" idx="7"/>
            <a:endCxn id="10" idx="0"/>
          </p:cNvCxnSpPr>
          <p:nvPr/>
        </p:nvCxnSpPr>
        <p:spPr>
          <a:xfrm flipV="1">
            <a:off x="5319273" y="2916073"/>
            <a:ext cx="1364555" cy="1840493"/>
          </a:xfrm>
          <a:prstGeom prst="straightConnector1">
            <a:avLst/>
          </a:prstGeom>
          <a:ln w="28575">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4" name="図形グループ 43"/>
          <p:cNvGrpSpPr/>
          <p:nvPr/>
        </p:nvGrpSpPr>
        <p:grpSpPr>
          <a:xfrm>
            <a:off x="4687448" y="4648162"/>
            <a:ext cx="740229" cy="740229"/>
            <a:chOff x="8897257" y="3882571"/>
            <a:chExt cx="740229" cy="740229"/>
          </a:xfrm>
        </p:grpSpPr>
        <p:sp>
          <p:nvSpPr>
            <p:cNvPr id="42" name="円/楕円 41"/>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十字形 42"/>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図形グループ 44"/>
          <p:cNvGrpSpPr/>
          <p:nvPr/>
        </p:nvGrpSpPr>
        <p:grpSpPr>
          <a:xfrm>
            <a:off x="3881210" y="3042647"/>
            <a:ext cx="366079" cy="366079"/>
            <a:chOff x="8897257" y="3882571"/>
            <a:chExt cx="740229" cy="740229"/>
          </a:xfrm>
        </p:grpSpPr>
        <p:sp>
          <p:nvSpPr>
            <p:cNvPr id="46" name="円/楕円 45"/>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十字形 46"/>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図形グループ 47"/>
          <p:cNvGrpSpPr/>
          <p:nvPr/>
        </p:nvGrpSpPr>
        <p:grpSpPr>
          <a:xfrm>
            <a:off x="5069771" y="2764739"/>
            <a:ext cx="366079" cy="366079"/>
            <a:chOff x="8897257" y="3882571"/>
            <a:chExt cx="740229" cy="740229"/>
          </a:xfrm>
        </p:grpSpPr>
        <p:sp>
          <p:nvSpPr>
            <p:cNvPr id="49" name="円/楕円 48"/>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十字形 49"/>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図形グループ 50"/>
          <p:cNvGrpSpPr/>
          <p:nvPr/>
        </p:nvGrpSpPr>
        <p:grpSpPr>
          <a:xfrm>
            <a:off x="6089527" y="2217529"/>
            <a:ext cx="366079" cy="366079"/>
            <a:chOff x="8897257" y="3882571"/>
            <a:chExt cx="740229" cy="740229"/>
          </a:xfrm>
        </p:grpSpPr>
        <p:sp>
          <p:nvSpPr>
            <p:cNvPr id="52" name="円/楕円 51"/>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十字形 52"/>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図形グループ 53"/>
          <p:cNvGrpSpPr/>
          <p:nvPr/>
        </p:nvGrpSpPr>
        <p:grpSpPr>
          <a:xfrm>
            <a:off x="3408240" y="4494742"/>
            <a:ext cx="366079" cy="366079"/>
            <a:chOff x="8897257" y="3882571"/>
            <a:chExt cx="740229" cy="740229"/>
          </a:xfrm>
        </p:grpSpPr>
        <p:sp>
          <p:nvSpPr>
            <p:cNvPr id="55" name="円/楕円 54"/>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十字形 55"/>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図形グループ 69"/>
          <p:cNvGrpSpPr/>
          <p:nvPr/>
        </p:nvGrpSpPr>
        <p:grpSpPr>
          <a:xfrm>
            <a:off x="2163417" y="5829638"/>
            <a:ext cx="366079" cy="366079"/>
            <a:chOff x="8897257" y="3882571"/>
            <a:chExt cx="740229" cy="740229"/>
          </a:xfrm>
        </p:grpSpPr>
        <p:sp>
          <p:nvSpPr>
            <p:cNvPr id="71" name="円/楕円 70"/>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十字形 71"/>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図形グループ 86"/>
          <p:cNvGrpSpPr/>
          <p:nvPr/>
        </p:nvGrpSpPr>
        <p:grpSpPr>
          <a:xfrm>
            <a:off x="6383791" y="5931564"/>
            <a:ext cx="1242352" cy="550241"/>
            <a:chOff x="8201034" y="4332515"/>
            <a:chExt cx="1242352" cy="550241"/>
          </a:xfrm>
        </p:grpSpPr>
        <p:sp>
          <p:nvSpPr>
            <p:cNvPr id="85" name="角丸四角形 84"/>
            <p:cNvSpPr/>
            <p:nvPr/>
          </p:nvSpPr>
          <p:spPr>
            <a:xfrm>
              <a:off x="8201034" y="4332515"/>
              <a:ext cx="1242352" cy="5283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nvGrpSpPr>
            <p:cNvPr id="82" name="図形グループ 81"/>
            <p:cNvGrpSpPr/>
            <p:nvPr/>
          </p:nvGrpSpPr>
          <p:grpSpPr>
            <a:xfrm>
              <a:off x="8252721" y="4413628"/>
              <a:ext cx="366079" cy="366079"/>
              <a:chOff x="8897257" y="3882571"/>
              <a:chExt cx="740229" cy="740229"/>
            </a:xfrm>
          </p:grpSpPr>
          <p:sp>
            <p:nvSpPr>
              <p:cNvPr id="83" name="円/楕円 82"/>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十字形 83"/>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6" name="テキスト ボックス 85"/>
            <p:cNvSpPr txBox="1"/>
            <p:nvPr/>
          </p:nvSpPr>
          <p:spPr>
            <a:xfrm>
              <a:off x="8566223" y="4359536"/>
              <a:ext cx="870751" cy="523220"/>
            </a:xfrm>
            <a:prstGeom prst="rect">
              <a:avLst/>
            </a:prstGeom>
            <a:noFill/>
          </p:spPr>
          <p:txBody>
            <a:bodyPr wrap="none" rtlCol="0">
              <a:spAutoFit/>
            </a:bodyPr>
            <a:lstStyle/>
            <a:p>
              <a:r>
                <a:rPr kumimoji="1" lang="en-US" altLang="ja-JP" sz="1400" dirty="0"/>
                <a:t>Hospital</a:t>
              </a:r>
            </a:p>
            <a:p>
              <a:r>
                <a:rPr kumimoji="1" lang="en-US" altLang="ja-JP" sz="1400" dirty="0"/>
                <a:t> Ship</a:t>
              </a:r>
              <a:endParaRPr kumimoji="1" lang="ja-JP" altLang="en-US" sz="1400" dirty="0"/>
            </a:p>
          </p:txBody>
        </p:sp>
      </p:grpSp>
      <p:sp>
        <p:nvSpPr>
          <p:cNvPr id="88" name="テキスト ボックス 87"/>
          <p:cNvSpPr txBox="1"/>
          <p:nvPr/>
        </p:nvSpPr>
        <p:spPr>
          <a:xfrm>
            <a:off x="7719295" y="1530697"/>
            <a:ext cx="4273134" cy="4524315"/>
          </a:xfrm>
          <a:prstGeom prst="rect">
            <a:avLst/>
          </a:prstGeom>
          <a:noFill/>
        </p:spPr>
        <p:txBody>
          <a:bodyPr wrap="square" rtlCol="0">
            <a:spAutoFit/>
          </a:bodyPr>
          <a:lstStyle/>
          <a:p>
            <a:pPr marL="457200" indent="-457200">
              <a:buFont typeface="+mj-lt"/>
              <a:buAutoNum type="arabicPeriod"/>
            </a:pPr>
            <a:r>
              <a:rPr lang="en-US" altLang="ja-JP" sz="1600" dirty="0">
                <a:solidFill>
                  <a:srgbClr val="000000"/>
                </a:solidFill>
              </a:rPr>
              <a:t>By placing large hospital ships on Tokyo Bay</a:t>
            </a:r>
          </a:p>
          <a:p>
            <a:pPr marL="457200" indent="-457200">
              <a:buFont typeface="+mj-lt"/>
              <a:buAutoNum type="arabicPeriod"/>
            </a:pPr>
            <a:r>
              <a:rPr lang="en-US" altLang="ja-JP" sz="1600" dirty="0">
                <a:solidFill>
                  <a:srgbClr val="000000"/>
                </a:solidFill>
              </a:rPr>
              <a:t>A small ship approaches to each district</a:t>
            </a:r>
          </a:p>
          <a:p>
            <a:pPr marL="457200" indent="-457200">
              <a:buFont typeface="+mj-lt"/>
              <a:buAutoNum type="arabicPeriod"/>
            </a:pPr>
            <a:r>
              <a:rPr lang="en-US" altLang="ja-JP" sz="1600" dirty="0">
                <a:solidFill>
                  <a:srgbClr val="000000"/>
                </a:solidFill>
              </a:rPr>
              <a:t>By opening temporary medical facilities in each district</a:t>
            </a:r>
          </a:p>
          <a:p>
            <a:pPr marL="457200" indent="-457200">
              <a:buFont typeface="+mj-lt"/>
              <a:buAutoNum type="arabicPeriod"/>
            </a:pPr>
            <a:r>
              <a:rPr lang="en-US" altLang="ja-JP" sz="1600" dirty="0">
                <a:solidFill>
                  <a:srgbClr val="000000"/>
                </a:solidFill>
              </a:rPr>
              <a:t>By transferring patients who need damage control to a large ship</a:t>
            </a:r>
          </a:p>
          <a:p>
            <a:pPr marL="457200" indent="-457200">
              <a:buFont typeface="+mj-lt"/>
              <a:buAutoNum type="arabicPeriod"/>
            </a:pPr>
            <a:r>
              <a:rPr lang="en-US" altLang="ja-JP" sz="1600" dirty="0">
                <a:solidFill>
                  <a:srgbClr val="000000"/>
                </a:solidFill>
              </a:rPr>
              <a:t>By transferring backward if necessary</a:t>
            </a:r>
            <a:br>
              <a:rPr lang="en-US" altLang="ja-JP" sz="1600" dirty="0">
                <a:solidFill>
                  <a:srgbClr val="000000"/>
                </a:solidFill>
              </a:rPr>
            </a:br>
            <a:endParaRPr lang="en-US" altLang="ja-JP" sz="1600" dirty="0">
              <a:solidFill>
                <a:srgbClr val="000000"/>
              </a:solidFill>
            </a:endParaRPr>
          </a:p>
          <a:p>
            <a:r>
              <a:rPr lang="en-US" altLang="ja-JP" sz="1600" dirty="0">
                <a:solidFill>
                  <a:srgbClr val="000000"/>
                </a:solidFill>
              </a:rPr>
              <a:t>It is important for large ship to equip with not only medical facilities but also equipment's capable of opening temporary medical facilities on land. Medical resources that are lacking are also supplied from large ship. A companion ship carrying temporary medical facilities and patients is necessary. </a:t>
            </a:r>
          </a:p>
        </p:txBody>
      </p:sp>
      <p:cxnSp>
        <p:nvCxnSpPr>
          <p:cNvPr id="89" name="直線矢印コネクタ 88"/>
          <p:cNvCxnSpPr>
            <a:endCxn id="42" idx="4"/>
          </p:cNvCxnSpPr>
          <p:nvPr/>
        </p:nvCxnSpPr>
        <p:spPr>
          <a:xfrm flipV="1">
            <a:off x="4854362" y="5388391"/>
            <a:ext cx="203201" cy="505334"/>
          </a:xfrm>
          <a:prstGeom prst="straightConnector1">
            <a:avLst/>
          </a:prstGeom>
          <a:ln w="28575">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3773714" y="5874758"/>
            <a:ext cx="2366345"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600" dirty="0"/>
              <a:t>Transferring backward</a:t>
            </a:r>
          </a:p>
          <a:p>
            <a:r>
              <a:rPr lang="ja-JP" altLang="en-US" sz="1600" dirty="0"/>
              <a:t>・</a:t>
            </a:r>
            <a:r>
              <a:rPr lang="en-US" altLang="ja-JP" sz="1600" dirty="0"/>
              <a:t>Ship</a:t>
            </a:r>
          </a:p>
          <a:p>
            <a:r>
              <a:rPr kumimoji="1" lang="ja-JP" altLang="en-US" sz="1600" dirty="0"/>
              <a:t>・</a:t>
            </a:r>
            <a:r>
              <a:rPr kumimoji="1" lang="en-US" altLang="ja-JP" sz="1600" dirty="0"/>
              <a:t>Helicopter, etc.</a:t>
            </a:r>
          </a:p>
        </p:txBody>
      </p:sp>
      <p:sp>
        <p:nvSpPr>
          <p:cNvPr id="19" name="日付プレースホルダー 18"/>
          <p:cNvSpPr>
            <a:spLocks noGrp="1"/>
          </p:cNvSpPr>
          <p:nvPr>
            <p:ph type="dt" sz="half" idx="10"/>
          </p:nvPr>
        </p:nvSpPr>
        <p:spPr/>
        <p:txBody>
          <a:bodyPr/>
          <a:lstStyle/>
          <a:p>
            <a:r>
              <a:rPr kumimoji="1" lang="en-US" altLang="ja-JP"/>
              <a:t>2017/3/28</a:t>
            </a:r>
            <a:endParaRPr kumimoji="1" lang="ja-JP" altLang="en-US"/>
          </a:p>
        </p:txBody>
      </p:sp>
      <p:sp>
        <p:nvSpPr>
          <p:cNvPr id="21" name="スライド番号プレースホルダー 20"/>
          <p:cNvSpPr>
            <a:spLocks noGrp="1"/>
          </p:cNvSpPr>
          <p:nvPr>
            <p:ph type="sldNum" sz="quarter" idx="12"/>
          </p:nvPr>
        </p:nvSpPr>
        <p:spPr/>
        <p:txBody>
          <a:bodyPr/>
          <a:lstStyle/>
          <a:p>
            <a:fld id="{7AADDEC6-D618-374A-80C9-F300DA33D4D6}" type="slidenum">
              <a:rPr kumimoji="1" lang="ja-JP" altLang="en-US" smtClean="0"/>
              <a:t>13</a:t>
            </a:fld>
            <a:endParaRPr kumimoji="1" lang="ja-JP" altLang="en-US" dirty="0"/>
          </a:p>
        </p:txBody>
      </p:sp>
    </p:spTree>
    <p:extLst>
      <p:ext uri="{BB962C8B-B14F-4D97-AF65-F5344CB8AC3E}">
        <p14:creationId xmlns:p14="http://schemas.microsoft.com/office/powerpoint/2010/main" val="1143601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図形グループ 15"/>
          <p:cNvGrpSpPr/>
          <p:nvPr/>
        </p:nvGrpSpPr>
        <p:grpSpPr>
          <a:xfrm>
            <a:off x="199571" y="1574465"/>
            <a:ext cx="7528018" cy="5036457"/>
            <a:chOff x="838200" y="1748970"/>
            <a:chExt cx="7528018" cy="5036457"/>
          </a:xfrm>
        </p:grpSpPr>
        <p:pic>
          <p:nvPicPr>
            <p:cNvPr id="4" name="図 3"/>
            <p:cNvPicPr>
              <a:picLocks noChangeAspect="1"/>
            </p:cNvPicPr>
            <p:nvPr/>
          </p:nvPicPr>
          <p:blipFill>
            <a:blip r:embed="rId3">
              <a:alphaModFix amt="75000"/>
              <a:extLst>
                <a:ext uri="{28A0092B-C50C-407E-A947-70E740481C1C}">
                  <a14:useLocalDpi xmlns:a14="http://schemas.microsoft.com/office/drawing/2010/main"/>
                </a:ext>
              </a:extLst>
            </a:blip>
            <a:stretch>
              <a:fillRect/>
            </a:stretch>
          </p:blipFill>
          <p:spPr>
            <a:xfrm>
              <a:off x="838200" y="1748970"/>
              <a:ext cx="7528018" cy="5036457"/>
            </a:xfrm>
            <a:prstGeom prst="rect">
              <a:avLst/>
            </a:prstGeom>
          </p:spPr>
        </p:pic>
        <p:sp>
          <p:nvSpPr>
            <p:cNvPr id="5" name="フリーフォーム 4"/>
            <p:cNvSpPr/>
            <p:nvPr/>
          </p:nvSpPr>
          <p:spPr>
            <a:xfrm>
              <a:off x="2959683" y="4223657"/>
              <a:ext cx="2033231" cy="1117600"/>
            </a:xfrm>
            <a:custGeom>
              <a:avLst/>
              <a:gdLst>
                <a:gd name="connsiteX0" fmla="*/ 2004203 w 2033231"/>
                <a:gd name="connsiteY0" fmla="*/ 1066800 h 1117600"/>
                <a:gd name="connsiteX1" fmla="*/ 2004203 w 2033231"/>
                <a:gd name="connsiteY1" fmla="*/ 1066800 h 1117600"/>
                <a:gd name="connsiteX2" fmla="*/ 1895346 w 2033231"/>
                <a:gd name="connsiteY2" fmla="*/ 1030514 h 1117600"/>
                <a:gd name="connsiteX3" fmla="*/ 1873574 w 2033231"/>
                <a:gd name="connsiteY3" fmla="*/ 1023257 h 1117600"/>
                <a:gd name="connsiteX4" fmla="*/ 1822774 w 2033231"/>
                <a:gd name="connsiteY4" fmla="*/ 1001486 h 1117600"/>
                <a:gd name="connsiteX5" fmla="*/ 1677631 w 2033231"/>
                <a:gd name="connsiteY5" fmla="*/ 986972 h 1117600"/>
                <a:gd name="connsiteX6" fmla="*/ 1605060 w 2033231"/>
                <a:gd name="connsiteY6" fmla="*/ 972457 h 1117600"/>
                <a:gd name="connsiteX7" fmla="*/ 1583288 w 2033231"/>
                <a:gd name="connsiteY7" fmla="*/ 965200 h 1117600"/>
                <a:gd name="connsiteX8" fmla="*/ 1510717 w 2033231"/>
                <a:gd name="connsiteY8" fmla="*/ 957943 h 1117600"/>
                <a:gd name="connsiteX9" fmla="*/ 1351060 w 2033231"/>
                <a:gd name="connsiteY9" fmla="*/ 965200 h 1117600"/>
                <a:gd name="connsiteX10" fmla="*/ 1234946 w 2033231"/>
                <a:gd name="connsiteY10" fmla="*/ 979714 h 1117600"/>
                <a:gd name="connsiteX11" fmla="*/ 1176888 w 2033231"/>
                <a:gd name="connsiteY11" fmla="*/ 994229 h 1117600"/>
                <a:gd name="connsiteX12" fmla="*/ 1147860 w 2033231"/>
                <a:gd name="connsiteY12" fmla="*/ 1001486 h 1117600"/>
                <a:gd name="connsiteX13" fmla="*/ 1118831 w 2033231"/>
                <a:gd name="connsiteY13" fmla="*/ 1008743 h 1117600"/>
                <a:gd name="connsiteX14" fmla="*/ 1097060 w 2033231"/>
                <a:gd name="connsiteY14" fmla="*/ 1016000 h 1117600"/>
                <a:gd name="connsiteX15" fmla="*/ 1060774 w 2033231"/>
                <a:gd name="connsiteY15" fmla="*/ 1023257 h 1117600"/>
                <a:gd name="connsiteX16" fmla="*/ 1031746 w 2033231"/>
                <a:gd name="connsiteY16" fmla="*/ 1030514 h 1117600"/>
                <a:gd name="connsiteX17" fmla="*/ 959174 w 2033231"/>
                <a:gd name="connsiteY17" fmla="*/ 1045029 h 1117600"/>
                <a:gd name="connsiteX18" fmla="*/ 857574 w 2033231"/>
                <a:gd name="connsiteY18" fmla="*/ 1074057 h 1117600"/>
                <a:gd name="connsiteX19" fmla="*/ 785003 w 2033231"/>
                <a:gd name="connsiteY19" fmla="*/ 1088572 h 1117600"/>
                <a:gd name="connsiteX20" fmla="*/ 625346 w 2033231"/>
                <a:gd name="connsiteY20" fmla="*/ 1110343 h 1117600"/>
                <a:gd name="connsiteX21" fmla="*/ 581803 w 2033231"/>
                <a:gd name="connsiteY21" fmla="*/ 1117600 h 1117600"/>
                <a:gd name="connsiteX22" fmla="*/ 393117 w 2033231"/>
                <a:gd name="connsiteY22" fmla="*/ 1110343 h 1117600"/>
                <a:gd name="connsiteX23" fmla="*/ 349574 w 2033231"/>
                <a:gd name="connsiteY23" fmla="*/ 1103086 h 1117600"/>
                <a:gd name="connsiteX24" fmla="*/ 306031 w 2033231"/>
                <a:gd name="connsiteY24" fmla="*/ 1088572 h 1117600"/>
                <a:gd name="connsiteX25" fmla="*/ 269746 w 2033231"/>
                <a:gd name="connsiteY25" fmla="*/ 1052286 h 1117600"/>
                <a:gd name="connsiteX26" fmla="*/ 255231 w 2033231"/>
                <a:gd name="connsiteY26" fmla="*/ 1037772 h 1117600"/>
                <a:gd name="connsiteX27" fmla="*/ 226203 w 2033231"/>
                <a:gd name="connsiteY27" fmla="*/ 994229 h 1117600"/>
                <a:gd name="connsiteX28" fmla="*/ 211688 w 2033231"/>
                <a:gd name="connsiteY28" fmla="*/ 979714 h 1117600"/>
                <a:gd name="connsiteX29" fmla="*/ 182660 w 2033231"/>
                <a:gd name="connsiteY29" fmla="*/ 936172 h 1117600"/>
                <a:gd name="connsiteX30" fmla="*/ 153631 w 2033231"/>
                <a:gd name="connsiteY30" fmla="*/ 849086 h 1117600"/>
                <a:gd name="connsiteX31" fmla="*/ 139117 w 2033231"/>
                <a:gd name="connsiteY31" fmla="*/ 805543 h 1117600"/>
                <a:gd name="connsiteX32" fmla="*/ 124603 w 2033231"/>
                <a:gd name="connsiteY32" fmla="*/ 783772 h 1117600"/>
                <a:gd name="connsiteX33" fmla="*/ 110088 w 2033231"/>
                <a:gd name="connsiteY33" fmla="*/ 732972 h 1117600"/>
                <a:gd name="connsiteX34" fmla="*/ 95574 w 2033231"/>
                <a:gd name="connsiteY34" fmla="*/ 718457 h 1117600"/>
                <a:gd name="connsiteX35" fmla="*/ 81060 w 2033231"/>
                <a:gd name="connsiteY35" fmla="*/ 696686 h 1117600"/>
                <a:gd name="connsiteX36" fmla="*/ 44774 w 2033231"/>
                <a:gd name="connsiteY36" fmla="*/ 653143 h 1117600"/>
                <a:gd name="connsiteX37" fmla="*/ 30260 w 2033231"/>
                <a:gd name="connsiteY37" fmla="*/ 609600 h 1117600"/>
                <a:gd name="connsiteX38" fmla="*/ 23003 w 2033231"/>
                <a:gd name="connsiteY38" fmla="*/ 587829 h 1117600"/>
                <a:gd name="connsiteX39" fmla="*/ 15746 w 2033231"/>
                <a:gd name="connsiteY39" fmla="*/ 551543 h 1117600"/>
                <a:gd name="connsiteX40" fmla="*/ 8488 w 2033231"/>
                <a:gd name="connsiteY40" fmla="*/ 529772 h 1117600"/>
                <a:gd name="connsiteX41" fmla="*/ 1231 w 2033231"/>
                <a:gd name="connsiteY41" fmla="*/ 493486 h 1117600"/>
                <a:gd name="connsiteX42" fmla="*/ 8488 w 2033231"/>
                <a:gd name="connsiteY42" fmla="*/ 203200 h 1117600"/>
                <a:gd name="connsiteX43" fmla="*/ 52031 w 2033231"/>
                <a:gd name="connsiteY43" fmla="*/ 174172 h 1117600"/>
                <a:gd name="connsiteX44" fmla="*/ 95574 w 2033231"/>
                <a:gd name="connsiteY44" fmla="*/ 137886 h 1117600"/>
                <a:gd name="connsiteX45" fmla="*/ 117346 w 2033231"/>
                <a:gd name="connsiteY45" fmla="*/ 123372 h 1117600"/>
                <a:gd name="connsiteX46" fmla="*/ 131860 w 2033231"/>
                <a:gd name="connsiteY46" fmla="*/ 108857 h 1117600"/>
                <a:gd name="connsiteX47" fmla="*/ 182660 w 2033231"/>
                <a:gd name="connsiteY47" fmla="*/ 79829 h 1117600"/>
                <a:gd name="connsiteX48" fmla="*/ 197174 w 2033231"/>
                <a:gd name="connsiteY48" fmla="*/ 65314 h 1117600"/>
                <a:gd name="connsiteX49" fmla="*/ 240717 w 2033231"/>
                <a:gd name="connsiteY49" fmla="*/ 50800 h 1117600"/>
                <a:gd name="connsiteX50" fmla="*/ 306031 w 2033231"/>
                <a:gd name="connsiteY50" fmla="*/ 36286 h 1117600"/>
                <a:gd name="connsiteX51" fmla="*/ 356831 w 2033231"/>
                <a:gd name="connsiteY51" fmla="*/ 21772 h 1117600"/>
                <a:gd name="connsiteX52" fmla="*/ 443917 w 2033231"/>
                <a:gd name="connsiteY52" fmla="*/ 7257 h 1117600"/>
                <a:gd name="connsiteX53" fmla="*/ 618088 w 2033231"/>
                <a:gd name="connsiteY53" fmla="*/ 0 h 1117600"/>
                <a:gd name="connsiteX54" fmla="*/ 1082546 w 2033231"/>
                <a:gd name="connsiteY54" fmla="*/ 14514 h 1117600"/>
                <a:gd name="connsiteX55" fmla="*/ 1147860 w 2033231"/>
                <a:gd name="connsiteY55" fmla="*/ 21772 h 1117600"/>
                <a:gd name="connsiteX56" fmla="*/ 1234946 w 2033231"/>
                <a:gd name="connsiteY56" fmla="*/ 36286 h 1117600"/>
                <a:gd name="connsiteX57" fmla="*/ 1278488 w 2033231"/>
                <a:gd name="connsiteY57" fmla="*/ 43543 h 1117600"/>
                <a:gd name="connsiteX58" fmla="*/ 1358317 w 2033231"/>
                <a:gd name="connsiteY58" fmla="*/ 65314 h 1117600"/>
                <a:gd name="connsiteX59" fmla="*/ 1387346 w 2033231"/>
                <a:gd name="connsiteY59" fmla="*/ 72572 h 1117600"/>
                <a:gd name="connsiteX60" fmla="*/ 1430888 w 2033231"/>
                <a:gd name="connsiteY60" fmla="*/ 87086 h 1117600"/>
                <a:gd name="connsiteX61" fmla="*/ 1445403 w 2033231"/>
                <a:gd name="connsiteY61" fmla="*/ 101600 h 1117600"/>
                <a:gd name="connsiteX62" fmla="*/ 1496203 w 2033231"/>
                <a:gd name="connsiteY62" fmla="*/ 145143 h 1117600"/>
                <a:gd name="connsiteX63" fmla="*/ 1525231 w 2033231"/>
                <a:gd name="connsiteY63" fmla="*/ 188686 h 1117600"/>
                <a:gd name="connsiteX64" fmla="*/ 1547003 w 2033231"/>
                <a:gd name="connsiteY64" fmla="*/ 224972 h 1117600"/>
                <a:gd name="connsiteX65" fmla="*/ 1554260 w 2033231"/>
                <a:gd name="connsiteY65" fmla="*/ 246743 h 1117600"/>
                <a:gd name="connsiteX66" fmla="*/ 1597803 w 2033231"/>
                <a:gd name="connsiteY66" fmla="*/ 297543 h 1117600"/>
                <a:gd name="connsiteX67" fmla="*/ 1619574 w 2033231"/>
                <a:gd name="connsiteY67" fmla="*/ 319314 h 1117600"/>
                <a:gd name="connsiteX68" fmla="*/ 1641346 w 2033231"/>
                <a:gd name="connsiteY68" fmla="*/ 326572 h 1117600"/>
                <a:gd name="connsiteX69" fmla="*/ 1663117 w 2033231"/>
                <a:gd name="connsiteY69" fmla="*/ 341086 h 1117600"/>
                <a:gd name="connsiteX70" fmla="*/ 1692146 w 2033231"/>
                <a:gd name="connsiteY70" fmla="*/ 348343 h 1117600"/>
                <a:gd name="connsiteX71" fmla="*/ 1735688 w 2033231"/>
                <a:gd name="connsiteY71" fmla="*/ 362857 h 1117600"/>
                <a:gd name="connsiteX72" fmla="*/ 1750203 w 2033231"/>
                <a:gd name="connsiteY72" fmla="*/ 377372 h 1117600"/>
                <a:gd name="connsiteX73" fmla="*/ 1815517 w 2033231"/>
                <a:gd name="connsiteY73" fmla="*/ 413657 h 1117600"/>
                <a:gd name="connsiteX74" fmla="*/ 1844546 w 2033231"/>
                <a:gd name="connsiteY74" fmla="*/ 442686 h 1117600"/>
                <a:gd name="connsiteX75" fmla="*/ 1866317 w 2033231"/>
                <a:gd name="connsiteY75" fmla="*/ 471714 h 1117600"/>
                <a:gd name="connsiteX76" fmla="*/ 1880831 w 2033231"/>
                <a:gd name="connsiteY76" fmla="*/ 493486 h 1117600"/>
                <a:gd name="connsiteX77" fmla="*/ 1895346 w 2033231"/>
                <a:gd name="connsiteY77" fmla="*/ 508000 h 1117600"/>
                <a:gd name="connsiteX78" fmla="*/ 1902603 w 2033231"/>
                <a:gd name="connsiteY78" fmla="*/ 529772 h 1117600"/>
                <a:gd name="connsiteX79" fmla="*/ 1924374 w 2033231"/>
                <a:gd name="connsiteY79" fmla="*/ 653143 h 1117600"/>
                <a:gd name="connsiteX80" fmla="*/ 1931631 w 2033231"/>
                <a:gd name="connsiteY80" fmla="*/ 747486 h 1117600"/>
                <a:gd name="connsiteX81" fmla="*/ 1938888 w 2033231"/>
                <a:gd name="connsiteY81" fmla="*/ 776514 h 1117600"/>
                <a:gd name="connsiteX82" fmla="*/ 1953403 w 2033231"/>
                <a:gd name="connsiteY82" fmla="*/ 791029 h 1117600"/>
                <a:gd name="connsiteX83" fmla="*/ 1996946 w 2033231"/>
                <a:gd name="connsiteY83" fmla="*/ 820057 h 1117600"/>
                <a:gd name="connsiteX84" fmla="*/ 2025974 w 2033231"/>
                <a:gd name="connsiteY84" fmla="*/ 856343 h 1117600"/>
                <a:gd name="connsiteX85" fmla="*/ 2033231 w 2033231"/>
                <a:gd name="connsiteY85" fmla="*/ 878114 h 1117600"/>
                <a:gd name="connsiteX86" fmla="*/ 2018717 w 2033231"/>
                <a:gd name="connsiteY86" fmla="*/ 972457 h 1117600"/>
                <a:gd name="connsiteX87" fmla="*/ 2011460 w 2033231"/>
                <a:gd name="connsiteY87" fmla="*/ 994229 h 1117600"/>
                <a:gd name="connsiteX88" fmla="*/ 2004203 w 2033231"/>
                <a:gd name="connsiteY88" fmla="*/ 10668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033231" h="1117600">
                  <a:moveTo>
                    <a:pt x="2004203" y="1066800"/>
                  </a:moveTo>
                  <a:lnTo>
                    <a:pt x="2004203" y="1066800"/>
                  </a:lnTo>
                  <a:cubicBezTo>
                    <a:pt x="1880534" y="1029700"/>
                    <a:pt x="1975000" y="1060385"/>
                    <a:pt x="1895346" y="1030514"/>
                  </a:cubicBezTo>
                  <a:cubicBezTo>
                    <a:pt x="1888183" y="1027828"/>
                    <a:pt x="1880605" y="1026270"/>
                    <a:pt x="1873574" y="1023257"/>
                  </a:cubicBezTo>
                  <a:cubicBezTo>
                    <a:pt x="1849678" y="1013016"/>
                    <a:pt x="1846342" y="1006723"/>
                    <a:pt x="1822774" y="1001486"/>
                  </a:cubicBezTo>
                  <a:cubicBezTo>
                    <a:pt x="1774120" y="990674"/>
                    <a:pt x="1728422" y="990600"/>
                    <a:pt x="1677631" y="986972"/>
                  </a:cubicBezTo>
                  <a:cubicBezTo>
                    <a:pt x="1653441" y="982134"/>
                    <a:pt x="1628464" y="980258"/>
                    <a:pt x="1605060" y="972457"/>
                  </a:cubicBezTo>
                  <a:cubicBezTo>
                    <a:pt x="1597803" y="970038"/>
                    <a:pt x="1590849" y="966363"/>
                    <a:pt x="1583288" y="965200"/>
                  </a:cubicBezTo>
                  <a:cubicBezTo>
                    <a:pt x="1559260" y="961503"/>
                    <a:pt x="1534907" y="960362"/>
                    <a:pt x="1510717" y="957943"/>
                  </a:cubicBezTo>
                  <a:lnTo>
                    <a:pt x="1351060" y="965200"/>
                  </a:lnTo>
                  <a:cubicBezTo>
                    <a:pt x="1320395" y="967117"/>
                    <a:pt x="1268244" y="972579"/>
                    <a:pt x="1234946" y="979714"/>
                  </a:cubicBezTo>
                  <a:cubicBezTo>
                    <a:pt x="1215441" y="983894"/>
                    <a:pt x="1196241" y="989391"/>
                    <a:pt x="1176888" y="994229"/>
                  </a:cubicBezTo>
                  <a:lnTo>
                    <a:pt x="1147860" y="1001486"/>
                  </a:lnTo>
                  <a:cubicBezTo>
                    <a:pt x="1138184" y="1003905"/>
                    <a:pt x="1128293" y="1005589"/>
                    <a:pt x="1118831" y="1008743"/>
                  </a:cubicBezTo>
                  <a:cubicBezTo>
                    <a:pt x="1111574" y="1011162"/>
                    <a:pt x="1104481" y="1014145"/>
                    <a:pt x="1097060" y="1016000"/>
                  </a:cubicBezTo>
                  <a:cubicBezTo>
                    <a:pt x="1085093" y="1018992"/>
                    <a:pt x="1072815" y="1020581"/>
                    <a:pt x="1060774" y="1023257"/>
                  </a:cubicBezTo>
                  <a:cubicBezTo>
                    <a:pt x="1051038" y="1025421"/>
                    <a:pt x="1041498" y="1028424"/>
                    <a:pt x="1031746" y="1030514"/>
                  </a:cubicBezTo>
                  <a:cubicBezTo>
                    <a:pt x="1007624" y="1035683"/>
                    <a:pt x="982578" y="1037228"/>
                    <a:pt x="959174" y="1045029"/>
                  </a:cubicBezTo>
                  <a:cubicBezTo>
                    <a:pt x="917670" y="1058863"/>
                    <a:pt x="903141" y="1064943"/>
                    <a:pt x="857574" y="1074057"/>
                  </a:cubicBezTo>
                  <a:cubicBezTo>
                    <a:pt x="833384" y="1078895"/>
                    <a:pt x="809482" y="1085512"/>
                    <a:pt x="785003" y="1088572"/>
                  </a:cubicBezTo>
                  <a:cubicBezTo>
                    <a:pt x="732387" y="1095149"/>
                    <a:pt x="677163" y="1101707"/>
                    <a:pt x="625346" y="1110343"/>
                  </a:cubicBezTo>
                  <a:lnTo>
                    <a:pt x="581803" y="1117600"/>
                  </a:lnTo>
                  <a:cubicBezTo>
                    <a:pt x="518908" y="1115181"/>
                    <a:pt x="455936" y="1114269"/>
                    <a:pt x="393117" y="1110343"/>
                  </a:cubicBezTo>
                  <a:cubicBezTo>
                    <a:pt x="378431" y="1109425"/>
                    <a:pt x="363849" y="1106655"/>
                    <a:pt x="349574" y="1103086"/>
                  </a:cubicBezTo>
                  <a:cubicBezTo>
                    <a:pt x="334731" y="1099375"/>
                    <a:pt x="306031" y="1088572"/>
                    <a:pt x="306031" y="1088572"/>
                  </a:cubicBezTo>
                  <a:lnTo>
                    <a:pt x="269746" y="1052286"/>
                  </a:lnTo>
                  <a:cubicBezTo>
                    <a:pt x="264908" y="1047448"/>
                    <a:pt x="259026" y="1043465"/>
                    <a:pt x="255231" y="1037772"/>
                  </a:cubicBezTo>
                  <a:cubicBezTo>
                    <a:pt x="245555" y="1023258"/>
                    <a:pt x="238538" y="1006564"/>
                    <a:pt x="226203" y="994229"/>
                  </a:cubicBezTo>
                  <a:cubicBezTo>
                    <a:pt x="221365" y="989391"/>
                    <a:pt x="215793" y="985188"/>
                    <a:pt x="211688" y="979714"/>
                  </a:cubicBezTo>
                  <a:cubicBezTo>
                    <a:pt x="201222" y="965759"/>
                    <a:pt x="182660" y="936172"/>
                    <a:pt x="182660" y="936172"/>
                  </a:cubicBezTo>
                  <a:lnTo>
                    <a:pt x="153631" y="849086"/>
                  </a:lnTo>
                  <a:cubicBezTo>
                    <a:pt x="153631" y="849085"/>
                    <a:pt x="139118" y="805544"/>
                    <a:pt x="139117" y="805543"/>
                  </a:cubicBezTo>
                  <a:lnTo>
                    <a:pt x="124603" y="783772"/>
                  </a:lnTo>
                  <a:cubicBezTo>
                    <a:pt x="123246" y="778344"/>
                    <a:pt x="114553" y="740413"/>
                    <a:pt x="110088" y="732972"/>
                  </a:cubicBezTo>
                  <a:cubicBezTo>
                    <a:pt x="106568" y="727105"/>
                    <a:pt x="99848" y="723800"/>
                    <a:pt x="95574" y="718457"/>
                  </a:cubicBezTo>
                  <a:cubicBezTo>
                    <a:pt x="90126" y="711646"/>
                    <a:pt x="86644" y="703386"/>
                    <a:pt x="81060" y="696686"/>
                  </a:cubicBezTo>
                  <a:cubicBezTo>
                    <a:pt x="64784" y="677155"/>
                    <a:pt x="55069" y="676308"/>
                    <a:pt x="44774" y="653143"/>
                  </a:cubicBezTo>
                  <a:cubicBezTo>
                    <a:pt x="38560" y="639162"/>
                    <a:pt x="35098" y="624114"/>
                    <a:pt x="30260" y="609600"/>
                  </a:cubicBezTo>
                  <a:cubicBezTo>
                    <a:pt x="27841" y="602343"/>
                    <a:pt x="24503" y="595330"/>
                    <a:pt x="23003" y="587829"/>
                  </a:cubicBezTo>
                  <a:cubicBezTo>
                    <a:pt x="20584" y="575734"/>
                    <a:pt x="18738" y="563510"/>
                    <a:pt x="15746" y="551543"/>
                  </a:cubicBezTo>
                  <a:cubicBezTo>
                    <a:pt x="13891" y="544122"/>
                    <a:pt x="10343" y="537193"/>
                    <a:pt x="8488" y="529772"/>
                  </a:cubicBezTo>
                  <a:cubicBezTo>
                    <a:pt x="5496" y="517805"/>
                    <a:pt x="3650" y="505581"/>
                    <a:pt x="1231" y="493486"/>
                  </a:cubicBezTo>
                  <a:cubicBezTo>
                    <a:pt x="3650" y="396724"/>
                    <a:pt x="-6720" y="298790"/>
                    <a:pt x="8488" y="203200"/>
                  </a:cubicBezTo>
                  <a:cubicBezTo>
                    <a:pt x="11229" y="185973"/>
                    <a:pt x="37517" y="183848"/>
                    <a:pt x="52031" y="174172"/>
                  </a:cubicBezTo>
                  <a:cubicBezTo>
                    <a:pt x="106088" y="138134"/>
                    <a:pt x="39696" y="184450"/>
                    <a:pt x="95574" y="137886"/>
                  </a:cubicBezTo>
                  <a:cubicBezTo>
                    <a:pt x="102275" y="132302"/>
                    <a:pt x="110535" y="128821"/>
                    <a:pt x="117346" y="123372"/>
                  </a:cubicBezTo>
                  <a:cubicBezTo>
                    <a:pt x="122689" y="119098"/>
                    <a:pt x="126517" y="113131"/>
                    <a:pt x="131860" y="108857"/>
                  </a:cubicBezTo>
                  <a:cubicBezTo>
                    <a:pt x="148955" y="95181"/>
                    <a:pt x="162795" y="89761"/>
                    <a:pt x="182660" y="79829"/>
                  </a:cubicBezTo>
                  <a:cubicBezTo>
                    <a:pt x="187498" y="74991"/>
                    <a:pt x="191054" y="68374"/>
                    <a:pt x="197174" y="65314"/>
                  </a:cubicBezTo>
                  <a:cubicBezTo>
                    <a:pt x="210858" y="58472"/>
                    <a:pt x="225874" y="54511"/>
                    <a:pt x="240717" y="50800"/>
                  </a:cubicBezTo>
                  <a:cubicBezTo>
                    <a:pt x="311513" y="33102"/>
                    <a:pt x="223112" y="54712"/>
                    <a:pt x="306031" y="36286"/>
                  </a:cubicBezTo>
                  <a:cubicBezTo>
                    <a:pt x="428142" y="9151"/>
                    <a:pt x="259901" y="46006"/>
                    <a:pt x="356831" y="21772"/>
                  </a:cubicBezTo>
                  <a:cubicBezTo>
                    <a:pt x="376401" y="16879"/>
                    <a:pt x="427346" y="8326"/>
                    <a:pt x="443917" y="7257"/>
                  </a:cubicBezTo>
                  <a:cubicBezTo>
                    <a:pt x="501904" y="3516"/>
                    <a:pt x="560031" y="2419"/>
                    <a:pt x="618088" y="0"/>
                  </a:cubicBezTo>
                  <a:cubicBezTo>
                    <a:pt x="917748" y="5654"/>
                    <a:pt x="898282" y="-3913"/>
                    <a:pt x="1082546" y="14514"/>
                  </a:cubicBezTo>
                  <a:cubicBezTo>
                    <a:pt x="1104343" y="16694"/>
                    <a:pt x="1126175" y="18674"/>
                    <a:pt x="1147860" y="21772"/>
                  </a:cubicBezTo>
                  <a:cubicBezTo>
                    <a:pt x="1176993" y="25934"/>
                    <a:pt x="1205917" y="31448"/>
                    <a:pt x="1234946" y="36286"/>
                  </a:cubicBezTo>
                  <a:cubicBezTo>
                    <a:pt x="1249460" y="38705"/>
                    <a:pt x="1264529" y="38890"/>
                    <a:pt x="1278488" y="43543"/>
                  </a:cubicBezTo>
                  <a:cubicBezTo>
                    <a:pt x="1319187" y="57109"/>
                    <a:pt x="1292831" y="48942"/>
                    <a:pt x="1358317" y="65314"/>
                  </a:cubicBezTo>
                  <a:cubicBezTo>
                    <a:pt x="1367993" y="67733"/>
                    <a:pt x="1377884" y="69418"/>
                    <a:pt x="1387346" y="72572"/>
                  </a:cubicBezTo>
                  <a:lnTo>
                    <a:pt x="1430888" y="87086"/>
                  </a:lnTo>
                  <a:cubicBezTo>
                    <a:pt x="1435726" y="91924"/>
                    <a:pt x="1440060" y="97326"/>
                    <a:pt x="1445403" y="101600"/>
                  </a:cubicBezTo>
                  <a:cubicBezTo>
                    <a:pt x="1468851" y="120358"/>
                    <a:pt x="1476240" y="115198"/>
                    <a:pt x="1496203" y="145143"/>
                  </a:cubicBezTo>
                  <a:cubicBezTo>
                    <a:pt x="1505879" y="159657"/>
                    <a:pt x="1519715" y="172137"/>
                    <a:pt x="1525231" y="188686"/>
                  </a:cubicBezTo>
                  <a:cubicBezTo>
                    <a:pt x="1534652" y="216948"/>
                    <a:pt x="1527079" y="205048"/>
                    <a:pt x="1547003" y="224972"/>
                  </a:cubicBezTo>
                  <a:cubicBezTo>
                    <a:pt x="1549422" y="232229"/>
                    <a:pt x="1550839" y="239901"/>
                    <a:pt x="1554260" y="246743"/>
                  </a:cubicBezTo>
                  <a:cubicBezTo>
                    <a:pt x="1565312" y="268848"/>
                    <a:pt x="1579948" y="279688"/>
                    <a:pt x="1597803" y="297543"/>
                  </a:cubicBezTo>
                  <a:cubicBezTo>
                    <a:pt x="1605060" y="304800"/>
                    <a:pt x="1609838" y="316068"/>
                    <a:pt x="1619574" y="319314"/>
                  </a:cubicBezTo>
                  <a:cubicBezTo>
                    <a:pt x="1626831" y="321733"/>
                    <a:pt x="1634504" y="323151"/>
                    <a:pt x="1641346" y="326572"/>
                  </a:cubicBezTo>
                  <a:cubicBezTo>
                    <a:pt x="1649147" y="330473"/>
                    <a:pt x="1655100" y="337650"/>
                    <a:pt x="1663117" y="341086"/>
                  </a:cubicBezTo>
                  <a:cubicBezTo>
                    <a:pt x="1672285" y="345015"/>
                    <a:pt x="1682593" y="345477"/>
                    <a:pt x="1692146" y="348343"/>
                  </a:cubicBezTo>
                  <a:cubicBezTo>
                    <a:pt x="1706800" y="352739"/>
                    <a:pt x="1735688" y="362857"/>
                    <a:pt x="1735688" y="362857"/>
                  </a:cubicBezTo>
                  <a:cubicBezTo>
                    <a:pt x="1740526" y="367695"/>
                    <a:pt x="1744336" y="373852"/>
                    <a:pt x="1750203" y="377372"/>
                  </a:cubicBezTo>
                  <a:cubicBezTo>
                    <a:pt x="1795832" y="404750"/>
                    <a:pt x="1748942" y="347082"/>
                    <a:pt x="1815517" y="413657"/>
                  </a:cubicBezTo>
                  <a:cubicBezTo>
                    <a:pt x="1825193" y="423333"/>
                    <a:pt x="1836335" y="431738"/>
                    <a:pt x="1844546" y="442686"/>
                  </a:cubicBezTo>
                  <a:cubicBezTo>
                    <a:pt x="1851803" y="452362"/>
                    <a:pt x="1859287" y="461872"/>
                    <a:pt x="1866317" y="471714"/>
                  </a:cubicBezTo>
                  <a:cubicBezTo>
                    <a:pt x="1871387" y="478812"/>
                    <a:pt x="1875382" y="486675"/>
                    <a:pt x="1880831" y="493486"/>
                  </a:cubicBezTo>
                  <a:cubicBezTo>
                    <a:pt x="1885105" y="498829"/>
                    <a:pt x="1890508" y="503162"/>
                    <a:pt x="1895346" y="508000"/>
                  </a:cubicBezTo>
                  <a:cubicBezTo>
                    <a:pt x="1897765" y="515257"/>
                    <a:pt x="1900501" y="522416"/>
                    <a:pt x="1902603" y="529772"/>
                  </a:cubicBezTo>
                  <a:cubicBezTo>
                    <a:pt x="1914106" y="570032"/>
                    <a:pt x="1920410" y="611525"/>
                    <a:pt x="1924374" y="653143"/>
                  </a:cubicBezTo>
                  <a:cubicBezTo>
                    <a:pt x="1927364" y="684541"/>
                    <a:pt x="1927946" y="716161"/>
                    <a:pt x="1931631" y="747486"/>
                  </a:cubicBezTo>
                  <a:cubicBezTo>
                    <a:pt x="1932796" y="757391"/>
                    <a:pt x="1934428" y="767593"/>
                    <a:pt x="1938888" y="776514"/>
                  </a:cubicBezTo>
                  <a:cubicBezTo>
                    <a:pt x="1941948" y="782634"/>
                    <a:pt x="1947929" y="786924"/>
                    <a:pt x="1953403" y="791029"/>
                  </a:cubicBezTo>
                  <a:cubicBezTo>
                    <a:pt x="1967358" y="801495"/>
                    <a:pt x="1984612" y="807722"/>
                    <a:pt x="1996946" y="820057"/>
                  </a:cubicBezTo>
                  <a:cubicBezTo>
                    <a:pt x="2010445" y="833557"/>
                    <a:pt x="2016820" y="838035"/>
                    <a:pt x="2025974" y="856343"/>
                  </a:cubicBezTo>
                  <a:cubicBezTo>
                    <a:pt x="2029395" y="863185"/>
                    <a:pt x="2030812" y="870857"/>
                    <a:pt x="2033231" y="878114"/>
                  </a:cubicBezTo>
                  <a:cubicBezTo>
                    <a:pt x="2028824" y="913369"/>
                    <a:pt x="2027029" y="939209"/>
                    <a:pt x="2018717" y="972457"/>
                  </a:cubicBezTo>
                  <a:cubicBezTo>
                    <a:pt x="2016862" y="979878"/>
                    <a:pt x="2014881" y="987387"/>
                    <a:pt x="2011460" y="994229"/>
                  </a:cubicBezTo>
                  <a:cubicBezTo>
                    <a:pt x="2003253" y="1010643"/>
                    <a:pt x="2005412" y="1054705"/>
                    <a:pt x="2004203" y="106680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2554514" y="5943600"/>
              <a:ext cx="471715" cy="667657"/>
            </a:xfrm>
            <a:custGeom>
              <a:avLst/>
              <a:gdLst>
                <a:gd name="connsiteX0" fmla="*/ 471715 w 471715"/>
                <a:gd name="connsiteY0" fmla="*/ 275771 h 667657"/>
                <a:gd name="connsiteX1" fmla="*/ 471715 w 471715"/>
                <a:gd name="connsiteY1" fmla="*/ 275771 h 667657"/>
                <a:gd name="connsiteX2" fmla="*/ 399143 w 471715"/>
                <a:gd name="connsiteY2" fmla="*/ 261257 h 667657"/>
                <a:gd name="connsiteX3" fmla="*/ 377372 w 471715"/>
                <a:gd name="connsiteY3" fmla="*/ 246743 h 667657"/>
                <a:gd name="connsiteX4" fmla="*/ 355600 w 471715"/>
                <a:gd name="connsiteY4" fmla="*/ 239486 h 667657"/>
                <a:gd name="connsiteX5" fmla="*/ 326572 w 471715"/>
                <a:gd name="connsiteY5" fmla="*/ 203200 h 667657"/>
                <a:gd name="connsiteX6" fmla="*/ 297543 w 471715"/>
                <a:gd name="connsiteY6" fmla="*/ 166914 h 667657"/>
                <a:gd name="connsiteX7" fmla="*/ 283029 w 471715"/>
                <a:gd name="connsiteY7" fmla="*/ 123371 h 667657"/>
                <a:gd name="connsiteX8" fmla="*/ 275772 w 471715"/>
                <a:gd name="connsiteY8" fmla="*/ 79829 h 667657"/>
                <a:gd name="connsiteX9" fmla="*/ 217715 w 471715"/>
                <a:gd name="connsiteY9" fmla="*/ 29029 h 667657"/>
                <a:gd name="connsiteX10" fmla="*/ 181429 w 471715"/>
                <a:gd name="connsiteY10" fmla="*/ 0 h 667657"/>
                <a:gd name="connsiteX11" fmla="*/ 116115 w 471715"/>
                <a:gd name="connsiteY11" fmla="*/ 7257 h 667657"/>
                <a:gd name="connsiteX12" fmla="*/ 101600 w 471715"/>
                <a:gd name="connsiteY12" fmla="*/ 21771 h 667657"/>
                <a:gd name="connsiteX13" fmla="*/ 79829 w 471715"/>
                <a:gd name="connsiteY13" fmla="*/ 36286 h 667657"/>
                <a:gd name="connsiteX14" fmla="*/ 72572 w 471715"/>
                <a:gd name="connsiteY14" fmla="*/ 58057 h 667657"/>
                <a:gd name="connsiteX15" fmla="*/ 43543 w 471715"/>
                <a:gd name="connsiteY15" fmla="*/ 130629 h 667657"/>
                <a:gd name="connsiteX16" fmla="*/ 36286 w 471715"/>
                <a:gd name="connsiteY16" fmla="*/ 159657 h 667657"/>
                <a:gd name="connsiteX17" fmla="*/ 21772 w 471715"/>
                <a:gd name="connsiteY17" fmla="*/ 224971 h 667657"/>
                <a:gd name="connsiteX18" fmla="*/ 14515 w 471715"/>
                <a:gd name="connsiteY18" fmla="*/ 246743 h 667657"/>
                <a:gd name="connsiteX19" fmla="*/ 7257 w 471715"/>
                <a:gd name="connsiteY19" fmla="*/ 297543 h 667657"/>
                <a:gd name="connsiteX20" fmla="*/ 0 w 471715"/>
                <a:gd name="connsiteY20" fmla="*/ 341086 h 667657"/>
                <a:gd name="connsiteX21" fmla="*/ 7257 w 471715"/>
                <a:gd name="connsiteY21" fmla="*/ 580571 h 667657"/>
                <a:gd name="connsiteX22" fmla="*/ 29029 w 471715"/>
                <a:gd name="connsiteY22" fmla="*/ 624114 h 667657"/>
                <a:gd name="connsiteX23" fmla="*/ 43543 w 471715"/>
                <a:gd name="connsiteY23" fmla="*/ 638629 h 667657"/>
                <a:gd name="connsiteX24" fmla="*/ 87086 w 471715"/>
                <a:gd name="connsiteY24" fmla="*/ 653143 h 667657"/>
                <a:gd name="connsiteX25" fmla="*/ 108857 w 471715"/>
                <a:gd name="connsiteY25" fmla="*/ 660400 h 667657"/>
                <a:gd name="connsiteX26" fmla="*/ 130629 w 471715"/>
                <a:gd name="connsiteY26" fmla="*/ 667657 h 667657"/>
                <a:gd name="connsiteX27" fmla="*/ 224972 w 471715"/>
                <a:gd name="connsiteY27" fmla="*/ 653143 h 667657"/>
                <a:gd name="connsiteX28" fmla="*/ 268515 w 471715"/>
                <a:gd name="connsiteY28" fmla="*/ 624114 h 667657"/>
                <a:gd name="connsiteX29" fmla="*/ 290286 w 471715"/>
                <a:gd name="connsiteY29" fmla="*/ 616857 h 667657"/>
                <a:gd name="connsiteX30" fmla="*/ 304800 w 471715"/>
                <a:gd name="connsiteY30" fmla="*/ 595086 h 667657"/>
                <a:gd name="connsiteX31" fmla="*/ 319315 w 471715"/>
                <a:gd name="connsiteY31" fmla="*/ 551543 h 667657"/>
                <a:gd name="connsiteX32" fmla="*/ 326572 w 471715"/>
                <a:gd name="connsiteY32" fmla="*/ 413657 h 667657"/>
                <a:gd name="connsiteX33" fmla="*/ 341086 w 471715"/>
                <a:gd name="connsiteY33" fmla="*/ 333829 h 667657"/>
                <a:gd name="connsiteX34" fmla="*/ 370115 w 471715"/>
                <a:gd name="connsiteY34" fmla="*/ 275771 h 667657"/>
                <a:gd name="connsiteX35" fmla="*/ 471715 w 471715"/>
                <a:gd name="connsiteY35" fmla="*/ 275771 h 66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1715" h="667657">
                  <a:moveTo>
                    <a:pt x="471715" y="275771"/>
                  </a:moveTo>
                  <a:lnTo>
                    <a:pt x="471715" y="275771"/>
                  </a:lnTo>
                  <a:cubicBezTo>
                    <a:pt x="447524" y="270933"/>
                    <a:pt x="422722" y="268512"/>
                    <a:pt x="399143" y="261257"/>
                  </a:cubicBezTo>
                  <a:cubicBezTo>
                    <a:pt x="390807" y="258692"/>
                    <a:pt x="385173" y="250643"/>
                    <a:pt x="377372" y="246743"/>
                  </a:cubicBezTo>
                  <a:cubicBezTo>
                    <a:pt x="370530" y="243322"/>
                    <a:pt x="362857" y="241905"/>
                    <a:pt x="355600" y="239486"/>
                  </a:cubicBezTo>
                  <a:cubicBezTo>
                    <a:pt x="320546" y="204430"/>
                    <a:pt x="363202" y="248986"/>
                    <a:pt x="326572" y="203200"/>
                  </a:cubicBezTo>
                  <a:cubicBezTo>
                    <a:pt x="311490" y="184348"/>
                    <a:pt x="308713" y="192048"/>
                    <a:pt x="297543" y="166914"/>
                  </a:cubicBezTo>
                  <a:cubicBezTo>
                    <a:pt x="291329" y="152933"/>
                    <a:pt x="285544" y="138462"/>
                    <a:pt x="283029" y="123371"/>
                  </a:cubicBezTo>
                  <a:cubicBezTo>
                    <a:pt x="280610" y="108857"/>
                    <a:pt x="282818" y="92747"/>
                    <a:pt x="275772" y="79829"/>
                  </a:cubicBezTo>
                  <a:cubicBezTo>
                    <a:pt x="258444" y="48061"/>
                    <a:pt x="240908" y="47583"/>
                    <a:pt x="217715" y="29029"/>
                  </a:cubicBezTo>
                  <a:cubicBezTo>
                    <a:pt x="166011" y="-12334"/>
                    <a:pt x="248435" y="44671"/>
                    <a:pt x="181429" y="0"/>
                  </a:cubicBezTo>
                  <a:cubicBezTo>
                    <a:pt x="159658" y="2419"/>
                    <a:pt x="137248" y="1493"/>
                    <a:pt x="116115" y="7257"/>
                  </a:cubicBezTo>
                  <a:cubicBezTo>
                    <a:pt x="109514" y="9057"/>
                    <a:pt x="106943" y="17497"/>
                    <a:pt x="101600" y="21771"/>
                  </a:cubicBezTo>
                  <a:cubicBezTo>
                    <a:pt x="94789" y="27220"/>
                    <a:pt x="87086" y="31448"/>
                    <a:pt x="79829" y="36286"/>
                  </a:cubicBezTo>
                  <a:cubicBezTo>
                    <a:pt x="77410" y="43543"/>
                    <a:pt x="75585" y="51026"/>
                    <a:pt x="72572" y="58057"/>
                  </a:cubicBezTo>
                  <a:cubicBezTo>
                    <a:pt x="54552" y="100103"/>
                    <a:pt x="56759" y="77766"/>
                    <a:pt x="43543" y="130629"/>
                  </a:cubicBezTo>
                  <a:cubicBezTo>
                    <a:pt x="41124" y="140305"/>
                    <a:pt x="38450" y="149921"/>
                    <a:pt x="36286" y="159657"/>
                  </a:cubicBezTo>
                  <a:cubicBezTo>
                    <a:pt x="28802" y="193334"/>
                    <a:pt x="30622" y="193994"/>
                    <a:pt x="21772" y="224971"/>
                  </a:cubicBezTo>
                  <a:cubicBezTo>
                    <a:pt x="19670" y="232327"/>
                    <a:pt x="16934" y="239486"/>
                    <a:pt x="14515" y="246743"/>
                  </a:cubicBezTo>
                  <a:cubicBezTo>
                    <a:pt x="12096" y="263676"/>
                    <a:pt x="9858" y="280637"/>
                    <a:pt x="7257" y="297543"/>
                  </a:cubicBezTo>
                  <a:cubicBezTo>
                    <a:pt x="5019" y="312086"/>
                    <a:pt x="0" y="326371"/>
                    <a:pt x="0" y="341086"/>
                  </a:cubicBezTo>
                  <a:cubicBezTo>
                    <a:pt x="0" y="420951"/>
                    <a:pt x="2827" y="500829"/>
                    <a:pt x="7257" y="580571"/>
                  </a:cubicBezTo>
                  <a:cubicBezTo>
                    <a:pt x="8058" y="594985"/>
                    <a:pt x="20778" y="613800"/>
                    <a:pt x="29029" y="624114"/>
                  </a:cubicBezTo>
                  <a:cubicBezTo>
                    <a:pt x="33303" y="629457"/>
                    <a:pt x="37423" y="635569"/>
                    <a:pt x="43543" y="638629"/>
                  </a:cubicBezTo>
                  <a:cubicBezTo>
                    <a:pt x="57227" y="645471"/>
                    <a:pt x="72572" y="648305"/>
                    <a:pt x="87086" y="653143"/>
                  </a:cubicBezTo>
                  <a:lnTo>
                    <a:pt x="108857" y="660400"/>
                  </a:lnTo>
                  <a:lnTo>
                    <a:pt x="130629" y="667657"/>
                  </a:lnTo>
                  <a:cubicBezTo>
                    <a:pt x="133253" y="667329"/>
                    <a:pt x="212362" y="658875"/>
                    <a:pt x="224972" y="653143"/>
                  </a:cubicBezTo>
                  <a:cubicBezTo>
                    <a:pt x="240853" y="645925"/>
                    <a:pt x="254001" y="633790"/>
                    <a:pt x="268515" y="624114"/>
                  </a:cubicBezTo>
                  <a:cubicBezTo>
                    <a:pt x="274880" y="619871"/>
                    <a:pt x="283029" y="619276"/>
                    <a:pt x="290286" y="616857"/>
                  </a:cubicBezTo>
                  <a:cubicBezTo>
                    <a:pt x="295124" y="609600"/>
                    <a:pt x="301258" y="603056"/>
                    <a:pt x="304800" y="595086"/>
                  </a:cubicBezTo>
                  <a:cubicBezTo>
                    <a:pt x="311014" y="581105"/>
                    <a:pt x="319315" y="551543"/>
                    <a:pt x="319315" y="551543"/>
                  </a:cubicBezTo>
                  <a:cubicBezTo>
                    <a:pt x="321734" y="505581"/>
                    <a:pt x="323042" y="459547"/>
                    <a:pt x="326572" y="413657"/>
                  </a:cubicBezTo>
                  <a:cubicBezTo>
                    <a:pt x="328511" y="388452"/>
                    <a:pt x="333604" y="358770"/>
                    <a:pt x="341086" y="333829"/>
                  </a:cubicBezTo>
                  <a:cubicBezTo>
                    <a:pt x="355381" y="286177"/>
                    <a:pt x="345847" y="300039"/>
                    <a:pt x="370115" y="275771"/>
                  </a:cubicBezTo>
                  <a:cubicBezTo>
                    <a:pt x="425704" y="283713"/>
                    <a:pt x="454782" y="275771"/>
                    <a:pt x="471715" y="275771"/>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325257" y="2895600"/>
              <a:ext cx="783772" cy="602343"/>
            </a:xfrm>
            <a:custGeom>
              <a:avLst/>
              <a:gdLst>
                <a:gd name="connsiteX0" fmla="*/ 370114 w 783772"/>
                <a:gd name="connsiteY0" fmla="*/ 602343 h 602343"/>
                <a:gd name="connsiteX1" fmla="*/ 370114 w 783772"/>
                <a:gd name="connsiteY1" fmla="*/ 602343 h 602343"/>
                <a:gd name="connsiteX2" fmla="*/ 94343 w 783772"/>
                <a:gd name="connsiteY2" fmla="*/ 587829 h 602343"/>
                <a:gd name="connsiteX3" fmla="*/ 58057 w 783772"/>
                <a:gd name="connsiteY3" fmla="*/ 558800 h 602343"/>
                <a:gd name="connsiteX4" fmla="*/ 36286 w 783772"/>
                <a:gd name="connsiteY4" fmla="*/ 551543 h 602343"/>
                <a:gd name="connsiteX5" fmla="*/ 7257 w 783772"/>
                <a:gd name="connsiteY5" fmla="*/ 486229 h 602343"/>
                <a:gd name="connsiteX6" fmla="*/ 0 w 783772"/>
                <a:gd name="connsiteY6" fmla="*/ 464457 h 602343"/>
                <a:gd name="connsiteX7" fmla="*/ 14514 w 783772"/>
                <a:gd name="connsiteY7" fmla="*/ 362857 h 602343"/>
                <a:gd name="connsiteX8" fmla="*/ 29029 w 783772"/>
                <a:gd name="connsiteY8" fmla="*/ 348343 h 602343"/>
                <a:gd name="connsiteX9" fmla="*/ 43543 w 783772"/>
                <a:gd name="connsiteY9" fmla="*/ 326571 h 602343"/>
                <a:gd name="connsiteX10" fmla="*/ 87086 w 783772"/>
                <a:gd name="connsiteY10" fmla="*/ 312057 h 602343"/>
                <a:gd name="connsiteX11" fmla="*/ 195943 w 783772"/>
                <a:gd name="connsiteY11" fmla="*/ 297543 h 602343"/>
                <a:gd name="connsiteX12" fmla="*/ 261257 w 783772"/>
                <a:gd name="connsiteY12" fmla="*/ 290286 h 602343"/>
                <a:gd name="connsiteX13" fmla="*/ 348343 w 783772"/>
                <a:gd name="connsiteY13" fmla="*/ 246743 h 602343"/>
                <a:gd name="connsiteX14" fmla="*/ 384629 w 783772"/>
                <a:gd name="connsiteY14" fmla="*/ 217714 h 602343"/>
                <a:gd name="connsiteX15" fmla="*/ 413657 w 783772"/>
                <a:gd name="connsiteY15" fmla="*/ 174171 h 602343"/>
                <a:gd name="connsiteX16" fmla="*/ 428172 w 783772"/>
                <a:gd name="connsiteY16" fmla="*/ 159657 h 602343"/>
                <a:gd name="connsiteX17" fmla="*/ 457200 w 783772"/>
                <a:gd name="connsiteY17" fmla="*/ 123371 h 602343"/>
                <a:gd name="connsiteX18" fmla="*/ 493486 w 783772"/>
                <a:gd name="connsiteY18" fmla="*/ 72571 h 602343"/>
                <a:gd name="connsiteX19" fmla="*/ 508000 w 783772"/>
                <a:gd name="connsiteY19" fmla="*/ 50800 h 602343"/>
                <a:gd name="connsiteX20" fmla="*/ 551543 w 783772"/>
                <a:gd name="connsiteY20" fmla="*/ 21771 h 602343"/>
                <a:gd name="connsiteX21" fmla="*/ 602343 w 783772"/>
                <a:gd name="connsiteY21" fmla="*/ 7257 h 602343"/>
                <a:gd name="connsiteX22" fmla="*/ 645886 w 783772"/>
                <a:gd name="connsiteY22" fmla="*/ 0 h 602343"/>
                <a:gd name="connsiteX23" fmla="*/ 696686 w 783772"/>
                <a:gd name="connsiteY23" fmla="*/ 14514 h 602343"/>
                <a:gd name="connsiteX24" fmla="*/ 725714 w 783772"/>
                <a:gd name="connsiteY24" fmla="*/ 50800 h 602343"/>
                <a:gd name="connsiteX25" fmla="*/ 740229 w 783772"/>
                <a:gd name="connsiteY25" fmla="*/ 65314 h 602343"/>
                <a:gd name="connsiteX26" fmla="*/ 762000 w 783772"/>
                <a:gd name="connsiteY26" fmla="*/ 108857 h 602343"/>
                <a:gd name="connsiteX27" fmla="*/ 783772 w 783772"/>
                <a:gd name="connsiteY27" fmla="*/ 188686 h 602343"/>
                <a:gd name="connsiteX28" fmla="*/ 769257 w 783772"/>
                <a:gd name="connsiteY28" fmla="*/ 304800 h 602343"/>
                <a:gd name="connsiteX29" fmla="*/ 762000 w 783772"/>
                <a:gd name="connsiteY29" fmla="*/ 326571 h 602343"/>
                <a:gd name="connsiteX30" fmla="*/ 747486 w 783772"/>
                <a:gd name="connsiteY30" fmla="*/ 348343 h 602343"/>
                <a:gd name="connsiteX31" fmla="*/ 740229 w 783772"/>
                <a:gd name="connsiteY31" fmla="*/ 370114 h 602343"/>
                <a:gd name="connsiteX32" fmla="*/ 703943 w 783772"/>
                <a:gd name="connsiteY32" fmla="*/ 406400 h 602343"/>
                <a:gd name="connsiteX33" fmla="*/ 682172 w 783772"/>
                <a:gd name="connsiteY33" fmla="*/ 428171 h 602343"/>
                <a:gd name="connsiteX34" fmla="*/ 667657 w 783772"/>
                <a:gd name="connsiteY34" fmla="*/ 442686 h 602343"/>
                <a:gd name="connsiteX35" fmla="*/ 624114 w 783772"/>
                <a:gd name="connsiteY35" fmla="*/ 478971 h 602343"/>
                <a:gd name="connsiteX36" fmla="*/ 602343 w 783772"/>
                <a:gd name="connsiteY36" fmla="*/ 493486 h 602343"/>
                <a:gd name="connsiteX37" fmla="*/ 580572 w 783772"/>
                <a:gd name="connsiteY37" fmla="*/ 515257 h 602343"/>
                <a:gd name="connsiteX38" fmla="*/ 537029 w 783772"/>
                <a:gd name="connsiteY38" fmla="*/ 529771 h 602343"/>
                <a:gd name="connsiteX39" fmla="*/ 500743 w 783772"/>
                <a:gd name="connsiteY39" fmla="*/ 551543 h 602343"/>
                <a:gd name="connsiteX40" fmla="*/ 449943 w 783772"/>
                <a:gd name="connsiteY40" fmla="*/ 580571 h 602343"/>
                <a:gd name="connsiteX41" fmla="*/ 428172 w 783772"/>
                <a:gd name="connsiteY41" fmla="*/ 587829 h 602343"/>
                <a:gd name="connsiteX42" fmla="*/ 370114 w 783772"/>
                <a:gd name="connsiteY42" fmla="*/ 602343 h 60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3772" h="602343">
                  <a:moveTo>
                    <a:pt x="370114" y="602343"/>
                  </a:moveTo>
                  <a:lnTo>
                    <a:pt x="370114" y="602343"/>
                  </a:lnTo>
                  <a:cubicBezTo>
                    <a:pt x="278190" y="597505"/>
                    <a:pt x="185959" y="596767"/>
                    <a:pt x="94343" y="587829"/>
                  </a:cubicBezTo>
                  <a:cubicBezTo>
                    <a:pt x="77003" y="586137"/>
                    <a:pt x="70798" y="566444"/>
                    <a:pt x="58057" y="558800"/>
                  </a:cubicBezTo>
                  <a:cubicBezTo>
                    <a:pt x="51498" y="554864"/>
                    <a:pt x="43543" y="553962"/>
                    <a:pt x="36286" y="551543"/>
                  </a:cubicBezTo>
                  <a:cubicBezTo>
                    <a:pt x="13287" y="517042"/>
                    <a:pt x="24529" y="538043"/>
                    <a:pt x="7257" y="486229"/>
                  </a:cubicBezTo>
                  <a:lnTo>
                    <a:pt x="0" y="464457"/>
                  </a:lnTo>
                  <a:cubicBezTo>
                    <a:pt x="112" y="463225"/>
                    <a:pt x="1052" y="385293"/>
                    <a:pt x="14514" y="362857"/>
                  </a:cubicBezTo>
                  <a:cubicBezTo>
                    <a:pt x="18034" y="356990"/>
                    <a:pt x="24755" y="353686"/>
                    <a:pt x="29029" y="348343"/>
                  </a:cubicBezTo>
                  <a:cubicBezTo>
                    <a:pt x="34478" y="341532"/>
                    <a:pt x="36147" y="331194"/>
                    <a:pt x="43543" y="326571"/>
                  </a:cubicBezTo>
                  <a:cubicBezTo>
                    <a:pt x="56517" y="318462"/>
                    <a:pt x="72243" y="315768"/>
                    <a:pt x="87086" y="312057"/>
                  </a:cubicBezTo>
                  <a:cubicBezTo>
                    <a:pt x="144066" y="297812"/>
                    <a:pt x="100741" y="307063"/>
                    <a:pt x="195943" y="297543"/>
                  </a:cubicBezTo>
                  <a:cubicBezTo>
                    <a:pt x="217740" y="295363"/>
                    <a:pt x="239486" y="292705"/>
                    <a:pt x="261257" y="290286"/>
                  </a:cubicBezTo>
                  <a:cubicBezTo>
                    <a:pt x="321348" y="270255"/>
                    <a:pt x="292071" y="284257"/>
                    <a:pt x="348343" y="246743"/>
                  </a:cubicBezTo>
                  <a:cubicBezTo>
                    <a:pt x="362625" y="237222"/>
                    <a:pt x="374288" y="231502"/>
                    <a:pt x="384629" y="217714"/>
                  </a:cubicBezTo>
                  <a:cubicBezTo>
                    <a:pt x="395095" y="203759"/>
                    <a:pt x="401322" y="186505"/>
                    <a:pt x="413657" y="174171"/>
                  </a:cubicBezTo>
                  <a:cubicBezTo>
                    <a:pt x="418495" y="169333"/>
                    <a:pt x="423898" y="165000"/>
                    <a:pt x="428172" y="159657"/>
                  </a:cubicBezTo>
                  <a:cubicBezTo>
                    <a:pt x="464802" y="113871"/>
                    <a:pt x="422146" y="158427"/>
                    <a:pt x="457200" y="123371"/>
                  </a:cubicBezTo>
                  <a:cubicBezTo>
                    <a:pt x="475201" y="69367"/>
                    <a:pt x="447569" y="141447"/>
                    <a:pt x="493486" y="72571"/>
                  </a:cubicBezTo>
                  <a:cubicBezTo>
                    <a:pt x="498324" y="65314"/>
                    <a:pt x="501436" y="56543"/>
                    <a:pt x="508000" y="50800"/>
                  </a:cubicBezTo>
                  <a:cubicBezTo>
                    <a:pt x="521128" y="39313"/>
                    <a:pt x="534994" y="27287"/>
                    <a:pt x="551543" y="21771"/>
                  </a:cubicBezTo>
                  <a:cubicBezTo>
                    <a:pt x="572294" y="14854"/>
                    <a:pt x="579560" y="11813"/>
                    <a:pt x="602343" y="7257"/>
                  </a:cubicBezTo>
                  <a:cubicBezTo>
                    <a:pt x="616772" y="4371"/>
                    <a:pt x="631372" y="2419"/>
                    <a:pt x="645886" y="0"/>
                  </a:cubicBezTo>
                  <a:cubicBezTo>
                    <a:pt x="651307" y="1355"/>
                    <a:pt x="689251" y="10053"/>
                    <a:pt x="696686" y="14514"/>
                  </a:cubicBezTo>
                  <a:cubicBezTo>
                    <a:pt x="710163" y="22600"/>
                    <a:pt x="716587" y="39392"/>
                    <a:pt x="725714" y="50800"/>
                  </a:cubicBezTo>
                  <a:cubicBezTo>
                    <a:pt x="729988" y="56143"/>
                    <a:pt x="735391" y="60476"/>
                    <a:pt x="740229" y="65314"/>
                  </a:cubicBezTo>
                  <a:cubicBezTo>
                    <a:pt x="766694" y="144714"/>
                    <a:pt x="724487" y="24451"/>
                    <a:pt x="762000" y="108857"/>
                  </a:cubicBezTo>
                  <a:cubicBezTo>
                    <a:pt x="775391" y="138987"/>
                    <a:pt x="777563" y="157646"/>
                    <a:pt x="783772" y="188686"/>
                  </a:cubicBezTo>
                  <a:cubicBezTo>
                    <a:pt x="778147" y="256181"/>
                    <a:pt x="782736" y="257623"/>
                    <a:pt x="769257" y="304800"/>
                  </a:cubicBezTo>
                  <a:cubicBezTo>
                    <a:pt x="767156" y="312155"/>
                    <a:pt x="765421" y="319729"/>
                    <a:pt x="762000" y="326571"/>
                  </a:cubicBezTo>
                  <a:cubicBezTo>
                    <a:pt x="758099" y="334372"/>
                    <a:pt x="751387" y="340542"/>
                    <a:pt x="747486" y="348343"/>
                  </a:cubicBezTo>
                  <a:cubicBezTo>
                    <a:pt x="744065" y="355185"/>
                    <a:pt x="744819" y="363994"/>
                    <a:pt x="740229" y="370114"/>
                  </a:cubicBezTo>
                  <a:cubicBezTo>
                    <a:pt x="729966" y="383798"/>
                    <a:pt x="716038" y="394305"/>
                    <a:pt x="703943" y="406400"/>
                  </a:cubicBezTo>
                  <a:lnTo>
                    <a:pt x="682172" y="428171"/>
                  </a:lnTo>
                  <a:cubicBezTo>
                    <a:pt x="677334" y="433009"/>
                    <a:pt x="673350" y="438890"/>
                    <a:pt x="667657" y="442686"/>
                  </a:cubicBezTo>
                  <a:cubicBezTo>
                    <a:pt x="613611" y="478717"/>
                    <a:pt x="679984" y="432413"/>
                    <a:pt x="624114" y="478971"/>
                  </a:cubicBezTo>
                  <a:cubicBezTo>
                    <a:pt x="617414" y="484555"/>
                    <a:pt x="609043" y="487902"/>
                    <a:pt x="602343" y="493486"/>
                  </a:cubicBezTo>
                  <a:cubicBezTo>
                    <a:pt x="594459" y="500056"/>
                    <a:pt x="589543" y="510273"/>
                    <a:pt x="580572" y="515257"/>
                  </a:cubicBezTo>
                  <a:cubicBezTo>
                    <a:pt x="567198" y="522687"/>
                    <a:pt x="537029" y="529771"/>
                    <a:pt x="537029" y="529771"/>
                  </a:cubicBezTo>
                  <a:cubicBezTo>
                    <a:pt x="512892" y="553908"/>
                    <a:pt x="533715" y="537412"/>
                    <a:pt x="500743" y="551543"/>
                  </a:cubicBezTo>
                  <a:cubicBezTo>
                    <a:pt x="411711" y="589699"/>
                    <a:pt x="522801" y="544141"/>
                    <a:pt x="449943" y="580571"/>
                  </a:cubicBezTo>
                  <a:cubicBezTo>
                    <a:pt x="443101" y="583992"/>
                    <a:pt x="435014" y="584408"/>
                    <a:pt x="428172" y="587829"/>
                  </a:cubicBezTo>
                  <a:cubicBezTo>
                    <a:pt x="393778" y="605027"/>
                    <a:pt x="379790" y="599924"/>
                    <a:pt x="370114" y="602343"/>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5304971" y="1923143"/>
              <a:ext cx="1371600" cy="1458686"/>
            </a:xfrm>
            <a:custGeom>
              <a:avLst/>
              <a:gdLst>
                <a:gd name="connsiteX0" fmla="*/ 529772 w 1371600"/>
                <a:gd name="connsiteY0" fmla="*/ 1458686 h 1458686"/>
                <a:gd name="connsiteX1" fmla="*/ 529772 w 1371600"/>
                <a:gd name="connsiteY1" fmla="*/ 1458686 h 1458686"/>
                <a:gd name="connsiteX2" fmla="*/ 515258 w 1371600"/>
                <a:gd name="connsiteY2" fmla="*/ 1393371 h 1458686"/>
                <a:gd name="connsiteX3" fmla="*/ 413658 w 1371600"/>
                <a:gd name="connsiteY3" fmla="*/ 1364343 h 1458686"/>
                <a:gd name="connsiteX4" fmla="*/ 348343 w 1371600"/>
                <a:gd name="connsiteY4" fmla="*/ 1342571 h 1458686"/>
                <a:gd name="connsiteX5" fmla="*/ 326572 w 1371600"/>
                <a:gd name="connsiteY5" fmla="*/ 1335314 h 1458686"/>
                <a:gd name="connsiteX6" fmla="*/ 283029 w 1371600"/>
                <a:gd name="connsiteY6" fmla="*/ 1299028 h 1458686"/>
                <a:gd name="connsiteX7" fmla="*/ 254000 w 1371600"/>
                <a:gd name="connsiteY7" fmla="*/ 1262743 h 1458686"/>
                <a:gd name="connsiteX8" fmla="*/ 246743 w 1371600"/>
                <a:gd name="connsiteY8" fmla="*/ 1240971 h 1458686"/>
                <a:gd name="connsiteX9" fmla="*/ 210458 w 1371600"/>
                <a:gd name="connsiteY9" fmla="*/ 1197428 h 1458686"/>
                <a:gd name="connsiteX10" fmla="*/ 188686 w 1371600"/>
                <a:gd name="connsiteY10" fmla="*/ 1153886 h 1458686"/>
                <a:gd name="connsiteX11" fmla="*/ 181429 w 1371600"/>
                <a:gd name="connsiteY11" fmla="*/ 1124857 h 1458686"/>
                <a:gd name="connsiteX12" fmla="*/ 166915 w 1371600"/>
                <a:gd name="connsiteY12" fmla="*/ 1081314 h 1458686"/>
                <a:gd name="connsiteX13" fmla="*/ 152400 w 1371600"/>
                <a:gd name="connsiteY13" fmla="*/ 1037771 h 1458686"/>
                <a:gd name="connsiteX14" fmla="*/ 137886 w 1371600"/>
                <a:gd name="connsiteY14" fmla="*/ 994228 h 1458686"/>
                <a:gd name="connsiteX15" fmla="*/ 116115 w 1371600"/>
                <a:gd name="connsiteY15" fmla="*/ 899886 h 1458686"/>
                <a:gd name="connsiteX16" fmla="*/ 101600 w 1371600"/>
                <a:gd name="connsiteY16" fmla="*/ 841828 h 1458686"/>
                <a:gd name="connsiteX17" fmla="*/ 94343 w 1371600"/>
                <a:gd name="connsiteY17" fmla="*/ 812800 h 1458686"/>
                <a:gd name="connsiteX18" fmla="*/ 50800 w 1371600"/>
                <a:gd name="connsiteY18" fmla="*/ 754743 h 1458686"/>
                <a:gd name="connsiteX19" fmla="*/ 36286 w 1371600"/>
                <a:gd name="connsiteY19" fmla="*/ 551543 h 1458686"/>
                <a:gd name="connsiteX20" fmla="*/ 29029 w 1371600"/>
                <a:gd name="connsiteY20" fmla="*/ 515257 h 1458686"/>
                <a:gd name="connsiteX21" fmla="*/ 14515 w 1371600"/>
                <a:gd name="connsiteY21" fmla="*/ 471714 h 1458686"/>
                <a:gd name="connsiteX22" fmla="*/ 7258 w 1371600"/>
                <a:gd name="connsiteY22" fmla="*/ 420914 h 1458686"/>
                <a:gd name="connsiteX23" fmla="*/ 0 w 1371600"/>
                <a:gd name="connsiteY23" fmla="*/ 391886 h 1458686"/>
                <a:gd name="connsiteX24" fmla="*/ 7258 w 1371600"/>
                <a:gd name="connsiteY24" fmla="*/ 319314 h 1458686"/>
                <a:gd name="connsiteX25" fmla="*/ 14515 w 1371600"/>
                <a:gd name="connsiteY25" fmla="*/ 297543 h 1458686"/>
                <a:gd name="connsiteX26" fmla="*/ 58058 w 1371600"/>
                <a:gd name="connsiteY26" fmla="*/ 239486 h 1458686"/>
                <a:gd name="connsiteX27" fmla="*/ 65315 w 1371600"/>
                <a:gd name="connsiteY27" fmla="*/ 217714 h 1458686"/>
                <a:gd name="connsiteX28" fmla="*/ 108858 w 1371600"/>
                <a:gd name="connsiteY28" fmla="*/ 166914 h 1458686"/>
                <a:gd name="connsiteX29" fmla="*/ 130629 w 1371600"/>
                <a:gd name="connsiteY29" fmla="*/ 152400 h 1458686"/>
                <a:gd name="connsiteX30" fmla="*/ 166915 w 1371600"/>
                <a:gd name="connsiteY30" fmla="*/ 116114 h 1458686"/>
                <a:gd name="connsiteX31" fmla="*/ 210458 w 1371600"/>
                <a:gd name="connsiteY31" fmla="*/ 94343 h 1458686"/>
                <a:gd name="connsiteX32" fmla="*/ 261258 w 1371600"/>
                <a:gd name="connsiteY32" fmla="*/ 72571 h 1458686"/>
                <a:gd name="connsiteX33" fmla="*/ 326572 w 1371600"/>
                <a:gd name="connsiteY33" fmla="*/ 43543 h 1458686"/>
                <a:gd name="connsiteX34" fmla="*/ 348343 w 1371600"/>
                <a:gd name="connsiteY34" fmla="*/ 36286 h 1458686"/>
                <a:gd name="connsiteX35" fmla="*/ 370115 w 1371600"/>
                <a:gd name="connsiteY35" fmla="*/ 21771 h 1458686"/>
                <a:gd name="connsiteX36" fmla="*/ 391886 w 1371600"/>
                <a:gd name="connsiteY36" fmla="*/ 14514 h 1458686"/>
                <a:gd name="connsiteX37" fmla="*/ 457200 w 1371600"/>
                <a:gd name="connsiteY37" fmla="*/ 0 h 1458686"/>
                <a:gd name="connsiteX38" fmla="*/ 529772 w 1371600"/>
                <a:gd name="connsiteY38" fmla="*/ 7257 h 1458686"/>
                <a:gd name="connsiteX39" fmla="*/ 551543 w 1371600"/>
                <a:gd name="connsiteY39" fmla="*/ 14514 h 1458686"/>
                <a:gd name="connsiteX40" fmla="*/ 580572 w 1371600"/>
                <a:gd name="connsiteY40" fmla="*/ 43543 h 1458686"/>
                <a:gd name="connsiteX41" fmla="*/ 602343 w 1371600"/>
                <a:gd name="connsiteY41" fmla="*/ 58057 h 1458686"/>
                <a:gd name="connsiteX42" fmla="*/ 616858 w 1371600"/>
                <a:gd name="connsiteY42" fmla="*/ 79828 h 1458686"/>
                <a:gd name="connsiteX43" fmla="*/ 631372 w 1371600"/>
                <a:gd name="connsiteY43" fmla="*/ 94343 h 1458686"/>
                <a:gd name="connsiteX44" fmla="*/ 638629 w 1371600"/>
                <a:gd name="connsiteY44" fmla="*/ 116114 h 1458686"/>
                <a:gd name="connsiteX45" fmla="*/ 653143 w 1371600"/>
                <a:gd name="connsiteY45" fmla="*/ 137886 h 1458686"/>
                <a:gd name="connsiteX46" fmla="*/ 674915 w 1371600"/>
                <a:gd name="connsiteY46" fmla="*/ 174171 h 1458686"/>
                <a:gd name="connsiteX47" fmla="*/ 711200 w 1371600"/>
                <a:gd name="connsiteY47" fmla="*/ 239486 h 1458686"/>
                <a:gd name="connsiteX48" fmla="*/ 725715 w 1371600"/>
                <a:gd name="connsiteY48" fmla="*/ 261257 h 1458686"/>
                <a:gd name="connsiteX49" fmla="*/ 740229 w 1371600"/>
                <a:gd name="connsiteY49" fmla="*/ 283028 h 1458686"/>
                <a:gd name="connsiteX50" fmla="*/ 769258 w 1371600"/>
                <a:gd name="connsiteY50" fmla="*/ 312057 h 1458686"/>
                <a:gd name="connsiteX51" fmla="*/ 812800 w 1371600"/>
                <a:gd name="connsiteY51" fmla="*/ 370114 h 1458686"/>
                <a:gd name="connsiteX52" fmla="*/ 841829 w 1371600"/>
                <a:gd name="connsiteY52" fmla="*/ 399143 h 1458686"/>
                <a:gd name="connsiteX53" fmla="*/ 885372 w 1371600"/>
                <a:gd name="connsiteY53" fmla="*/ 464457 h 1458686"/>
                <a:gd name="connsiteX54" fmla="*/ 899886 w 1371600"/>
                <a:gd name="connsiteY54" fmla="*/ 486228 h 1458686"/>
                <a:gd name="connsiteX55" fmla="*/ 914400 w 1371600"/>
                <a:gd name="connsiteY55" fmla="*/ 500743 h 1458686"/>
                <a:gd name="connsiteX56" fmla="*/ 943429 w 1371600"/>
                <a:gd name="connsiteY56" fmla="*/ 544286 h 1458686"/>
                <a:gd name="connsiteX57" fmla="*/ 979715 w 1371600"/>
                <a:gd name="connsiteY57" fmla="*/ 573314 h 1458686"/>
                <a:gd name="connsiteX58" fmla="*/ 1030515 w 1371600"/>
                <a:gd name="connsiteY58" fmla="*/ 616857 h 1458686"/>
                <a:gd name="connsiteX59" fmla="*/ 1045029 w 1371600"/>
                <a:gd name="connsiteY59" fmla="*/ 638628 h 1458686"/>
                <a:gd name="connsiteX60" fmla="*/ 1074058 w 1371600"/>
                <a:gd name="connsiteY60" fmla="*/ 667657 h 1458686"/>
                <a:gd name="connsiteX61" fmla="*/ 1088572 w 1371600"/>
                <a:gd name="connsiteY61" fmla="*/ 689428 h 1458686"/>
                <a:gd name="connsiteX62" fmla="*/ 1103086 w 1371600"/>
                <a:gd name="connsiteY62" fmla="*/ 703943 h 1458686"/>
                <a:gd name="connsiteX63" fmla="*/ 1124858 w 1371600"/>
                <a:gd name="connsiteY63" fmla="*/ 747486 h 1458686"/>
                <a:gd name="connsiteX64" fmla="*/ 1168400 w 1371600"/>
                <a:gd name="connsiteY64" fmla="*/ 805543 h 1458686"/>
                <a:gd name="connsiteX65" fmla="*/ 1182915 w 1371600"/>
                <a:gd name="connsiteY65" fmla="*/ 827314 h 1458686"/>
                <a:gd name="connsiteX66" fmla="*/ 1197429 w 1371600"/>
                <a:gd name="connsiteY66" fmla="*/ 870857 h 1458686"/>
                <a:gd name="connsiteX67" fmla="*/ 1211943 w 1371600"/>
                <a:gd name="connsiteY67" fmla="*/ 957943 h 1458686"/>
                <a:gd name="connsiteX68" fmla="*/ 1219200 w 1371600"/>
                <a:gd name="connsiteY68" fmla="*/ 979714 h 1458686"/>
                <a:gd name="connsiteX69" fmla="*/ 1248229 w 1371600"/>
                <a:gd name="connsiteY69" fmla="*/ 1023257 h 1458686"/>
                <a:gd name="connsiteX70" fmla="*/ 1277258 w 1371600"/>
                <a:gd name="connsiteY70" fmla="*/ 1059543 h 1458686"/>
                <a:gd name="connsiteX71" fmla="*/ 1299029 w 1371600"/>
                <a:gd name="connsiteY71" fmla="*/ 1074057 h 1458686"/>
                <a:gd name="connsiteX72" fmla="*/ 1328058 w 1371600"/>
                <a:gd name="connsiteY72" fmla="*/ 1117600 h 1458686"/>
                <a:gd name="connsiteX73" fmla="*/ 1342572 w 1371600"/>
                <a:gd name="connsiteY73" fmla="*/ 1139371 h 1458686"/>
                <a:gd name="connsiteX74" fmla="*/ 1357086 w 1371600"/>
                <a:gd name="connsiteY74" fmla="*/ 1182914 h 1458686"/>
                <a:gd name="connsiteX75" fmla="*/ 1371600 w 1371600"/>
                <a:gd name="connsiteY75" fmla="*/ 1240971 h 1458686"/>
                <a:gd name="connsiteX76" fmla="*/ 1364343 w 1371600"/>
                <a:gd name="connsiteY76" fmla="*/ 1277257 h 1458686"/>
                <a:gd name="connsiteX77" fmla="*/ 1320800 w 1371600"/>
                <a:gd name="connsiteY77" fmla="*/ 1313543 h 1458686"/>
                <a:gd name="connsiteX78" fmla="*/ 1277258 w 1371600"/>
                <a:gd name="connsiteY78" fmla="*/ 1328057 h 1458686"/>
                <a:gd name="connsiteX79" fmla="*/ 1255486 w 1371600"/>
                <a:gd name="connsiteY79" fmla="*/ 1342571 h 1458686"/>
                <a:gd name="connsiteX80" fmla="*/ 1226458 w 1371600"/>
                <a:gd name="connsiteY80" fmla="*/ 1349828 h 1458686"/>
                <a:gd name="connsiteX81" fmla="*/ 1182915 w 1371600"/>
                <a:gd name="connsiteY81" fmla="*/ 1364343 h 1458686"/>
                <a:gd name="connsiteX82" fmla="*/ 1124858 w 1371600"/>
                <a:gd name="connsiteY82" fmla="*/ 1378857 h 1458686"/>
                <a:gd name="connsiteX83" fmla="*/ 1059543 w 1371600"/>
                <a:gd name="connsiteY83" fmla="*/ 1393371 h 1458686"/>
                <a:gd name="connsiteX84" fmla="*/ 994229 w 1371600"/>
                <a:gd name="connsiteY84" fmla="*/ 1400628 h 1458686"/>
                <a:gd name="connsiteX85" fmla="*/ 849086 w 1371600"/>
                <a:gd name="connsiteY85" fmla="*/ 1407886 h 1458686"/>
                <a:gd name="connsiteX86" fmla="*/ 718458 w 1371600"/>
                <a:gd name="connsiteY86" fmla="*/ 1415143 h 1458686"/>
                <a:gd name="connsiteX87" fmla="*/ 616858 w 1371600"/>
                <a:gd name="connsiteY87" fmla="*/ 1407886 h 1458686"/>
                <a:gd name="connsiteX88" fmla="*/ 595086 w 1371600"/>
                <a:gd name="connsiteY88" fmla="*/ 1415143 h 1458686"/>
                <a:gd name="connsiteX89" fmla="*/ 529772 w 1371600"/>
                <a:gd name="connsiteY89" fmla="*/ 1458686 h 145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371600" h="1458686">
                  <a:moveTo>
                    <a:pt x="529772" y="1458686"/>
                  </a:moveTo>
                  <a:lnTo>
                    <a:pt x="529772" y="1458686"/>
                  </a:lnTo>
                  <a:cubicBezTo>
                    <a:pt x="524934" y="1436914"/>
                    <a:pt x="532567" y="1407435"/>
                    <a:pt x="515258" y="1393371"/>
                  </a:cubicBezTo>
                  <a:cubicBezTo>
                    <a:pt x="487922" y="1371160"/>
                    <a:pt x="447394" y="1374464"/>
                    <a:pt x="413658" y="1364343"/>
                  </a:cubicBezTo>
                  <a:cubicBezTo>
                    <a:pt x="391676" y="1357749"/>
                    <a:pt x="370115" y="1349828"/>
                    <a:pt x="348343" y="1342571"/>
                  </a:cubicBezTo>
                  <a:cubicBezTo>
                    <a:pt x="341086" y="1340152"/>
                    <a:pt x="332937" y="1339557"/>
                    <a:pt x="326572" y="1335314"/>
                  </a:cubicBezTo>
                  <a:cubicBezTo>
                    <a:pt x="305162" y="1321042"/>
                    <a:pt x="300493" y="1319985"/>
                    <a:pt x="283029" y="1299028"/>
                  </a:cubicBezTo>
                  <a:cubicBezTo>
                    <a:pt x="237271" y="1244118"/>
                    <a:pt x="296215" y="1304956"/>
                    <a:pt x="254000" y="1262743"/>
                  </a:cubicBezTo>
                  <a:cubicBezTo>
                    <a:pt x="251581" y="1255486"/>
                    <a:pt x="250986" y="1247336"/>
                    <a:pt x="246743" y="1240971"/>
                  </a:cubicBezTo>
                  <a:cubicBezTo>
                    <a:pt x="214634" y="1192807"/>
                    <a:pt x="234209" y="1244928"/>
                    <a:pt x="210458" y="1197428"/>
                  </a:cubicBezTo>
                  <a:cubicBezTo>
                    <a:pt x="180414" y="1137342"/>
                    <a:pt x="230278" y="1216273"/>
                    <a:pt x="188686" y="1153886"/>
                  </a:cubicBezTo>
                  <a:cubicBezTo>
                    <a:pt x="186267" y="1144210"/>
                    <a:pt x="184295" y="1134410"/>
                    <a:pt x="181429" y="1124857"/>
                  </a:cubicBezTo>
                  <a:cubicBezTo>
                    <a:pt x="177033" y="1110203"/>
                    <a:pt x="171753" y="1095828"/>
                    <a:pt x="166915" y="1081314"/>
                  </a:cubicBezTo>
                  <a:lnTo>
                    <a:pt x="152400" y="1037771"/>
                  </a:lnTo>
                  <a:cubicBezTo>
                    <a:pt x="152399" y="1037767"/>
                    <a:pt x="137887" y="994231"/>
                    <a:pt x="137886" y="994228"/>
                  </a:cubicBezTo>
                  <a:cubicBezTo>
                    <a:pt x="126717" y="938381"/>
                    <a:pt x="133621" y="969911"/>
                    <a:pt x="116115" y="899886"/>
                  </a:cubicBezTo>
                  <a:lnTo>
                    <a:pt x="101600" y="841828"/>
                  </a:lnTo>
                  <a:cubicBezTo>
                    <a:pt x="99181" y="832152"/>
                    <a:pt x="99875" y="821099"/>
                    <a:pt x="94343" y="812800"/>
                  </a:cubicBezTo>
                  <a:cubicBezTo>
                    <a:pt x="61520" y="763564"/>
                    <a:pt x="77650" y="781591"/>
                    <a:pt x="50800" y="754743"/>
                  </a:cubicBezTo>
                  <a:cubicBezTo>
                    <a:pt x="23608" y="673162"/>
                    <a:pt x="50151" y="759523"/>
                    <a:pt x="36286" y="551543"/>
                  </a:cubicBezTo>
                  <a:cubicBezTo>
                    <a:pt x="35466" y="539235"/>
                    <a:pt x="32274" y="527157"/>
                    <a:pt x="29029" y="515257"/>
                  </a:cubicBezTo>
                  <a:cubicBezTo>
                    <a:pt x="25004" y="500497"/>
                    <a:pt x="14515" y="471714"/>
                    <a:pt x="14515" y="471714"/>
                  </a:cubicBezTo>
                  <a:cubicBezTo>
                    <a:pt x="12096" y="454781"/>
                    <a:pt x="10318" y="437743"/>
                    <a:pt x="7258" y="420914"/>
                  </a:cubicBezTo>
                  <a:cubicBezTo>
                    <a:pt x="5474" y="411101"/>
                    <a:pt x="0" y="401860"/>
                    <a:pt x="0" y="391886"/>
                  </a:cubicBezTo>
                  <a:cubicBezTo>
                    <a:pt x="0" y="367575"/>
                    <a:pt x="3561" y="343343"/>
                    <a:pt x="7258" y="319314"/>
                  </a:cubicBezTo>
                  <a:cubicBezTo>
                    <a:pt x="8421" y="311753"/>
                    <a:pt x="10800" y="304230"/>
                    <a:pt x="14515" y="297543"/>
                  </a:cubicBezTo>
                  <a:cubicBezTo>
                    <a:pt x="35031" y="260613"/>
                    <a:pt x="36035" y="261507"/>
                    <a:pt x="58058" y="239486"/>
                  </a:cubicBezTo>
                  <a:cubicBezTo>
                    <a:pt x="60477" y="232229"/>
                    <a:pt x="61894" y="224556"/>
                    <a:pt x="65315" y="217714"/>
                  </a:cubicBezTo>
                  <a:cubicBezTo>
                    <a:pt x="73522" y="201300"/>
                    <a:pt x="95467" y="175841"/>
                    <a:pt x="108858" y="166914"/>
                  </a:cubicBezTo>
                  <a:cubicBezTo>
                    <a:pt x="116115" y="162076"/>
                    <a:pt x="124065" y="158143"/>
                    <a:pt x="130629" y="152400"/>
                  </a:cubicBezTo>
                  <a:cubicBezTo>
                    <a:pt x="143502" y="141136"/>
                    <a:pt x="150687" y="121523"/>
                    <a:pt x="166915" y="116114"/>
                  </a:cubicBezTo>
                  <a:cubicBezTo>
                    <a:pt x="206827" y="102810"/>
                    <a:pt x="171071" y="116850"/>
                    <a:pt x="210458" y="94343"/>
                  </a:cubicBezTo>
                  <a:cubicBezTo>
                    <a:pt x="235572" y="79992"/>
                    <a:pt x="236829" y="80714"/>
                    <a:pt x="261258" y="72571"/>
                  </a:cubicBezTo>
                  <a:cubicBezTo>
                    <a:pt x="295759" y="49570"/>
                    <a:pt x="274754" y="60815"/>
                    <a:pt x="326572" y="43543"/>
                  </a:cubicBezTo>
                  <a:lnTo>
                    <a:pt x="348343" y="36286"/>
                  </a:lnTo>
                  <a:cubicBezTo>
                    <a:pt x="355600" y="31448"/>
                    <a:pt x="362314" y="25672"/>
                    <a:pt x="370115" y="21771"/>
                  </a:cubicBezTo>
                  <a:cubicBezTo>
                    <a:pt x="376957" y="18350"/>
                    <a:pt x="384531" y="16615"/>
                    <a:pt x="391886" y="14514"/>
                  </a:cubicBezTo>
                  <a:cubicBezTo>
                    <a:pt x="415797" y="7682"/>
                    <a:pt x="432261" y="4988"/>
                    <a:pt x="457200" y="0"/>
                  </a:cubicBezTo>
                  <a:cubicBezTo>
                    <a:pt x="481391" y="2419"/>
                    <a:pt x="505743" y="3560"/>
                    <a:pt x="529772" y="7257"/>
                  </a:cubicBezTo>
                  <a:cubicBezTo>
                    <a:pt x="537333" y="8420"/>
                    <a:pt x="545318" y="10068"/>
                    <a:pt x="551543" y="14514"/>
                  </a:cubicBezTo>
                  <a:cubicBezTo>
                    <a:pt x="562678" y="22468"/>
                    <a:pt x="570896" y="33867"/>
                    <a:pt x="580572" y="43543"/>
                  </a:cubicBezTo>
                  <a:cubicBezTo>
                    <a:pt x="586739" y="49710"/>
                    <a:pt x="595086" y="53219"/>
                    <a:pt x="602343" y="58057"/>
                  </a:cubicBezTo>
                  <a:cubicBezTo>
                    <a:pt x="607181" y="65314"/>
                    <a:pt x="611409" y="73017"/>
                    <a:pt x="616858" y="79828"/>
                  </a:cubicBezTo>
                  <a:cubicBezTo>
                    <a:pt x="621132" y="85171"/>
                    <a:pt x="627852" y="88476"/>
                    <a:pt x="631372" y="94343"/>
                  </a:cubicBezTo>
                  <a:cubicBezTo>
                    <a:pt x="635308" y="100902"/>
                    <a:pt x="635208" y="109272"/>
                    <a:pt x="638629" y="116114"/>
                  </a:cubicBezTo>
                  <a:cubicBezTo>
                    <a:pt x="642530" y="123915"/>
                    <a:pt x="649242" y="130085"/>
                    <a:pt x="653143" y="137886"/>
                  </a:cubicBezTo>
                  <a:cubicBezTo>
                    <a:pt x="671983" y="175567"/>
                    <a:pt x="646566" y="145824"/>
                    <a:pt x="674915" y="174171"/>
                  </a:cubicBezTo>
                  <a:cubicBezTo>
                    <a:pt x="687688" y="212491"/>
                    <a:pt x="677930" y="189581"/>
                    <a:pt x="711200" y="239486"/>
                  </a:cubicBezTo>
                  <a:lnTo>
                    <a:pt x="725715" y="261257"/>
                  </a:lnTo>
                  <a:cubicBezTo>
                    <a:pt x="730553" y="268514"/>
                    <a:pt x="734062" y="276861"/>
                    <a:pt x="740229" y="283028"/>
                  </a:cubicBezTo>
                  <a:cubicBezTo>
                    <a:pt x="749905" y="292704"/>
                    <a:pt x="761047" y="301109"/>
                    <a:pt x="769258" y="312057"/>
                  </a:cubicBezTo>
                  <a:cubicBezTo>
                    <a:pt x="783772" y="331409"/>
                    <a:pt x="795695" y="353009"/>
                    <a:pt x="812800" y="370114"/>
                  </a:cubicBezTo>
                  <a:cubicBezTo>
                    <a:pt x="822476" y="379790"/>
                    <a:pt x="834238" y="387757"/>
                    <a:pt x="841829" y="399143"/>
                  </a:cubicBezTo>
                  <a:lnTo>
                    <a:pt x="885372" y="464457"/>
                  </a:lnTo>
                  <a:cubicBezTo>
                    <a:pt x="890210" y="471714"/>
                    <a:pt x="893719" y="480061"/>
                    <a:pt x="899886" y="486228"/>
                  </a:cubicBezTo>
                  <a:cubicBezTo>
                    <a:pt x="904724" y="491066"/>
                    <a:pt x="910295" y="495269"/>
                    <a:pt x="914400" y="500743"/>
                  </a:cubicBezTo>
                  <a:cubicBezTo>
                    <a:pt x="924866" y="514698"/>
                    <a:pt x="928915" y="534610"/>
                    <a:pt x="943429" y="544286"/>
                  </a:cubicBezTo>
                  <a:cubicBezTo>
                    <a:pt x="1010437" y="588958"/>
                    <a:pt x="928011" y="531952"/>
                    <a:pt x="979715" y="573314"/>
                  </a:cubicBezTo>
                  <a:cubicBezTo>
                    <a:pt x="1003164" y="592073"/>
                    <a:pt x="1010551" y="586911"/>
                    <a:pt x="1030515" y="616857"/>
                  </a:cubicBezTo>
                  <a:cubicBezTo>
                    <a:pt x="1035353" y="624114"/>
                    <a:pt x="1039353" y="632006"/>
                    <a:pt x="1045029" y="638628"/>
                  </a:cubicBezTo>
                  <a:cubicBezTo>
                    <a:pt x="1053935" y="649018"/>
                    <a:pt x="1066467" y="656271"/>
                    <a:pt x="1074058" y="667657"/>
                  </a:cubicBezTo>
                  <a:cubicBezTo>
                    <a:pt x="1078896" y="674914"/>
                    <a:pt x="1083124" y="682617"/>
                    <a:pt x="1088572" y="689428"/>
                  </a:cubicBezTo>
                  <a:cubicBezTo>
                    <a:pt x="1092846" y="694771"/>
                    <a:pt x="1098812" y="698600"/>
                    <a:pt x="1103086" y="703943"/>
                  </a:cubicBezTo>
                  <a:cubicBezTo>
                    <a:pt x="1138231" y="747875"/>
                    <a:pt x="1100468" y="703585"/>
                    <a:pt x="1124858" y="747486"/>
                  </a:cubicBezTo>
                  <a:cubicBezTo>
                    <a:pt x="1170882" y="830328"/>
                    <a:pt x="1136374" y="765511"/>
                    <a:pt x="1168400" y="805543"/>
                  </a:cubicBezTo>
                  <a:cubicBezTo>
                    <a:pt x="1173849" y="812354"/>
                    <a:pt x="1178077" y="820057"/>
                    <a:pt x="1182915" y="827314"/>
                  </a:cubicBezTo>
                  <a:cubicBezTo>
                    <a:pt x="1187753" y="841828"/>
                    <a:pt x="1195265" y="855711"/>
                    <a:pt x="1197429" y="870857"/>
                  </a:cubicBezTo>
                  <a:cubicBezTo>
                    <a:pt x="1201525" y="899530"/>
                    <a:pt x="1204869" y="929646"/>
                    <a:pt x="1211943" y="957943"/>
                  </a:cubicBezTo>
                  <a:cubicBezTo>
                    <a:pt x="1213798" y="965364"/>
                    <a:pt x="1215485" y="973027"/>
                    <a:pt x="1219200" y="979714"/>
                  </a:cubicBezTo>
                  <a:cubicBezTo>
                    <a:pt x="1227672" y="994963"/>
                    <a:pt x="1238553" y="1008743"/>
                    <a:pt x="1248229" y="1023257"/>
                  </a:cubicBezTo>
                  <a:cubicBezTo>
                    <a:pt x="1259007" y="1039423"/>
                    <a:pt x="1262485" y="1047724"/>
                    <a:pt x="1277258" y="1059543"/>
                  </a:cubicBezTo>
                  <a:cubicBezTo>
                    <a:pt x="1284069" y="1064992"/>
                    <a:pt x="1291772" y="1069219"/>
                    <a:pt x="1299029" y="1074057"/>
                  </a:cubicBezTo>
                  <a:lnTo>
                    <a:pt x="1328058" y="1117600"/>
                  </a:lnTo>
                  <a:lnTo>
                    <a:pt x="1342572" y="1139371"/>
                  </a:lnTo>
                  <a:cubicBezTo>
                    <a:pt x="1347410" y="1153885"/>
                    <a:pt x="1353375" y="1168071"/>
                    <a:pt x="1357086" y="1182914"/>
                  </a:cubicBezTo>
                  <a:lnTo>
                    <a:pt x="1371600" y="1240971"/>
                  </a:lnTo>
                  <a:cubicBezTo>
                    <a:pt x="1369181" y="1253066"/>
                    <a:pt x="1369859" y="1266224"/>
                    <a:pt x="1364343" y="1277257"/>
                  </a:cubicBezTo>
                  <a:cubicBezTo>
                    <a:pt x="1359460" y="1287022"/>
                    <a:pt x="1331516" y="1308780"/>
                    <a:pt x="1320800" y="1313543"/>
                  </a:cubicBezTo>
                  <a:cubicBezTo>
                    <a:pt x="1306820" y="1319757"/>
                    <a:pt x="1289988" y="1319571"/>
                    <a:pt x="1277258" y="1328057"/>
                  </a:cubicBezTo>
                  <a:cubicBezTo>
                    <a:pt x="1270001" y="1332895"/>
                    <a:pt x="1263503" y="1339135"/>
                    <a:pt x="1255486" y="1342571"/>
                  </a:cubicBezTo>
                  <a:cubicBezTo>
                    <a:pt x="1246319" y="1346500"/>
                    <a:pt x="1236011" y="1346962"/>
                    <a:pt x="1226458" y="1349828"/>
                  </a:cubicBezTo>
                  <a:cubicBezTo>
                    <a:pt x="1211804" y="1354224"/>
                    <a:pt x="1197429" y="1359505"/>
                    <a:pt x="1182915" y="1364343"/>
                  </a:cubicBezTo>
                  <a:cubicBezTo>
                    <a:pt x="1144018" y="1377309"/>
                    <a:pt x="1177390" y="1367183"/>
                    <a:pt x="1124858" y="1378857"/>
                  </a:cubicBezTo>
                  <a:cubicBezTo>
                    <a:pt x="1096335" y="1385195"/>
                    <a:pt x="1090184" y="1388994"/>
                    <a:pt x="1059543" y="1393371"/>
                  </a:cubicBezTo>
                  <a:cubicBezTo>
                    <a:pt x="1037858" y="1396469"/>
                    <a:pt x="1016082" y="1399121"/>
                    <a:pt x="994229" y="1400628"/>
                  </a:cubicBezTo>
                  <a:cubicBezTo>
                    <a:pt x="945902" y="1403961"/>
                    <a:pt x="897460" y="1405340"/>
                    <a:pt x="849086" y="1407886"/>
                  </a:cubicBezTo>
                  <a:lnTo>
                    <a:pt x="718458" y="1415143"/>
                  </a:lnTo>
                  <a:cubicBezTo>
                    <a:pt x="684591" y="1412724"/>
                    <a:pt x="650811" y="1407886"/>
                    <a:pt x="616858" y="1407886"/>
                  </a:cubicBezTo>
                  <a:cubicBezTo>
                    <a:pt x="609208" y="1407886"/>
                    <a:pt x="601928" y="1411722"/>
                    <a:pt x="595086" y="1415143"/>
                  </a:cubicBezTo>
                  <a:cubicBezTo>
                    <a:pt x="571510" y="1426931"/>
                    <a:pt x="540658" y="1451429"/>
                    <a:pt x="529772" y="1458686"/>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6350000" y="2010229"/>
              <a:ext cx="972457" cy="1161142"/>
            </a:xfrm>
            <a:custGeom>
              <a:avLst/>
              <a:gdLst>
                <a:gd name="connsiteX0" fmla="*/ 979714 w 979714"/>
                <a:gd name="connsiteY0" fmla="*/ 1074057 h 1095828"/>
                <a:gd name="connsiteX1" fmla="*/ 979714 w 979714"/>
                <a:gd name="connsiteY1" fmla="*/ 1074057 h 1095828"/>
                <a:gd name="connsiteX2" fmla="*/ 885371 w 979714"/>
                <a:gd name="connsiteY2" fmla="*/ 1066800 h 1095828"/>
                <a:gd name="connsiteX3" fmla="*/ 529771 w 979714"/>
                <a:gd name="connsiteY3" fmla="*/ 1095828 h 1095828"/>
                <a:gd name="connsiteX4" fmla="*/ 319314 w 979714"/>
                <a:gd name="connsiteY4" fmla="*/ 1088571 h 1095828"/>
                <a:gd name="connsiteX5" fmla="*/ 159657 w 979714"/>
                <a:gd name="connsiteY5" fmla="*/ 1074057 h 1095828"/>
                <a:gd name="connsiteX6" fmla="*/ 116114 w 979714"/>
                <a:gd name="connsiteY6" fmla="*/ 1023257 h 1095828"/>
                <a:gd name="connsiteX7" fmla="*/ 101600 w 979714"/>
                <a:gd name="connsiteY7" fmla="*/ 979714 h 1095828"/>
                <a:gd name="connsiteX8" fmla="*/ 94342 w 979714"/>
                <a:gd name="connsiteY8" fmla="*/ 957943 h 1095828"/>
                <a:gd name="connsiteX9" fmla="*/ 79828 w 979714"/>
                <a:gd name="connsiteY9" fmla="*/ 827314 h 1095828"/>
                <a:gd name="connsiteX10" fmla="*/ 58057 w 979714"/>
                <a:gd name="connsiteY10" fmla="*/ 747486 h 1095828"/>
                <a:gd name="connsiteX11" fmla="*/ 43542 w 979714"/>
                <a:gd name="connsiteY11" fmla="*/ 703943 h 1095828"/>
                <a:gd name="connsiteX12" fmla="*/ 29028 w 979714"/>
                <a:gd name="connsiteY12" fmla="*/ 689428 h 1095828"/>
                <a:gd name="connsiteX13" fmla="*/ 21771 w 979714"/>
                <a:gd name="connsiteY13" fmla="*/ 667657 h 1095828"/>
                <a:gd name="connsiteX14" fmla="*/ 7257 w 979714"/>
                <a:gd name="connsiteY14" fmla="*/ 645886 h 1095828"/>
                <a:gd name="connsiteX15" fmla="*/ 0 w 979714"/>
                <a:gd name="connsiteY15" fmla="*/ 602343 h 1095828"/>
                <a:gd name="connsiteX16" fmla="*/ 7257 w 979714"/>
                <a:gd name="connsiteY16" fmla="*/ 457200 h 1095828"/>
                <a:gd name="connsiteX17" fmla="*/ 29028 w 979714"/>
                <a:gd name="connsiteY17" fmla="*/ 246743 h 1095828"/>
                <a:gd name="connsiteX18" fmla="*/ 36285 w 979714"/>
                <a:gd name="connsiteY18" fmla="*/ 224971 h 1095828"/>
                <a:gd name="connsiteX19" fmla="*/ 65314 w 979714"/>
                <a:gd name="connsiteY19" fmla="*/ 181428 h 1095828"/>
                <a:gd name="connsiteX20" fmla="*/ 87085 w 979714"/>
                <a:gd name="connsiteY20" fmla="*/ 166914 h 1095828"/>
                <a:gd name="connsiteX21" fmla="*/ 116114 w 979714"/>
                <a:gd name="connsiteY21" fmla="*/ 130628 h 1095828"/>
                <a:gd name="connsiteX22" fmla="*/ 137885 w 979714"/>
                <a:gd name="connsiteY22" fmla="*/ 116114 h 1095828"/>
                <a:gd name="connsiteX23" fmla="*/ 195942 w 979714"/>
                <a:gd name="connsiteY23" fmla="*/ 72571 h 1095828"/>
                <a:gd name="connsiteX24" fmla="*/ 217714 w 979714"/>
                <a:gd name="connsiteY24" fmla="*/ 65314 h 1095828"/>
                <a:gd name="connsiteX25" fmla="*/ 246742 w 979714"/>
                <a:gd name="connsiteY25" fmla="*/ 58057 h 1095828"/>
                <a:gd name="connsiteX26" fmla="*/ 319314 w 979714"/>
                <a:gd name="connsiteY26" fmla="*/ 29028 h 1095828"/>
                <a:gd name="connsiteX27" fmla="*/ 384628 w 979714"/>
                <a:gd name="connsiteY27" fmla="*/ 14514 h 1095828"/>
                <a:gd name="connsiteX28" fmla="*/ 413657 w 979714"/>
                <a:gd name="connsiteY28" fmla="*/ 7257 h 1095828"/>
                <a:gd name="connsiteX29" fmla="*/ 478971 w 979714"/>
                <a:gd name="connsiteY29" fmla="*/ 0 h 1095828"/>
                <a:gd name="connsiteX30" fmla="*/ 566057 w 979714"/>
                <a:gd name="connsiteY30" fmla="*/ 14514 h 1095828"/>
                <a:gd name="connsiteX31" fmla="*/ 624114 w 979714"/>
                <a:gd name="connsiteY31" fmla="*/ 21771 h 1095828"/>
                <a:gd name="connsiteX32" fmla="*/ 645885 w 979714"/>
                <a:gd name="connsiteY32" fmla="*/ 36286 h 1095828"/>
                <a:gd name="connsiteX33" fmla="*/ 696685 w 979714"/>
                <a:gd name="connsiteY33" fmla="*/ 65314 h 1095828"/>
                <a:gd name="connsiteX34" fmla="*/ 725714 w 979714"/>
                <a:gd name="connsiteY34" fmla="*/ 94343 h 1095828"/>
                <a:gd name="connsiteX35" fmla="*/ 740228 w 979714"/>
                <a:gd name="connsiteY35" fmla="*/ 137886 h 1095828"/>
                <a:gd name="connsiteX36" fmla="*/ 747485 w 979714"/>
                <a:gd name="connsiteY36" fmla="*/ 159657 h 1095828"/>
                <a:gd name="connsiteX37" fmla="*/ 754742 w 979714"/>
                <a:gd name="connsiteY37" fmla="*/ 254000 h 1095828"/>
                <a:gd name="connsiteX38" fmla="*/ 769257 w 979714"/>
                <a:gd name="connsiteY38" fmla="*/ 355600 h 1095828"/>
                <a:gd name="connsiteX39" fmla="*/ 798285 w 979714"/>
                <a:gd name="connsiteY39" fmla="*/ 457200 h 1095828"/>
                <a:gd name="connsiteX40" fmla="*/ 841828 w 979714"/>
                <a:gd name="connsiteY40" fmla="*/ 522514 h 1095828"/>
                <a:gd name="connsiteX41" fmla="*/ 856342 w 979714"/>
                <a:gd name="connsiteY41" fmla="*/ 544286 h 1095828"/>
                <a:gd name="connsiteX42" fmla="*/ 863600 w 979714"/>
                <a:gd name="connsiteY42" fmla="*/ 566057 h 1095828"/>
                <a:gd name="connsiteX43" fmla="*/ 878114 w 979714"/>
                <a:gd name="connsiteY43" fmla="*/ 595086 h 1095828"/>
                <a:gd name="connsiteX44" fmla="*/ 885371 w 979714"/>
                <a:gd name="connsiteY44" fmla="*/ 624114 h 1095828"/>
                <a:gd name="connsiteX45" fmla="*/ 899885 w 979714"/>
                <a:gd name="connsiteY45" fmla="*/ 667657 h 1095828"/>
                <a:gd name="connsiteX46" fmla="*/ 907142 w 979714"/>
                <a:gd name="connsiteY46" fmla="*/ 689428 h 1095828"/>
                <a:gd name="connsiteX47" fmla="*/ 914400 w 979714"/>
                <a:gd name="connsiteY47" fmla="*/ 725714 h 1095828"/>
                <a:gd name="connsiteX48" fmla="*/ 936171 w 979714"/>
                <a:gd name="connsiteY48" fmla="*/ 805543 h 1095828"/>
                <a:gd name="connsiteX49" fmla="*/ 943428 w 979714"/>
                <a:gd name="connsiteY49" fmla="*/ 965200 h 1095828"/>
                <a:gd name="connsiteX50" fmla="*/ 979714 w 979714"/>
                <a:gd name="connsiteY50" fmla="*/ 1074057 h 109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79714" h="1095828">
                  <a:moveTo>
                    <a:pt x="979714" y="1074057"/>
                  </a:moveTo>
                  <a:lnTo>
                    <a:pt x="979714" y="1074057"/>
                  </a:lnTo>
                  <a:cubicBezTo>
                    <a:pt x="948266" y="1071638"/>
                    <a:pt x="916875" y="1065276"/>
                    <a:pt x="885371" y="1066800"/>
                  </a:cubicBezTo>
                  <a:cubicBezTo>
                    <a:pt x="766582" y="1072548"/>
                    <a:pt x="529771" y="1095828"/>
                    <a:pt x="529771" y="1095828"/>
                  </a:cubicBezTo>
                  <a:lnTo>
                    <a:pt x="319314" y="1088571"/>
                  </a:lnTo>
                  <a:cubicBezTo>
                    <a:pt x="187538" y="1082964"/>
                    <a:pt x="228978" y="1091387"/>
                    <a:pt x="159657" y="1074057"/>
                  </a:cubicBezTo>
                  <a:cubicBezTo>
                    <a:pt x="145270" y="1059670"/>
                    <a:pt x="124956" y="1043151"/>
                    <a:pt x="116114" y="1023257"/>
                  </a:cubicBezTo>
                  <a:cubicBezTo>
                    <a:pt x="109900" y="1009276"/>
                    <a:pt x="106438" y="994228"/>
                    <a:pt x="101600" y="979714"/>
                  </a:cubicBezTo>
                  <a:lnTo>
                    <a:pt x="94342" y="957943"/>
                  </a:lnTo>
                  <a:cubicBezTo>
                    <a:pt x="76300" y="849688"/>
                    <a:pt x="100177" y="1000288"/>
                    <a:pt x="79828" y="827314"/>
                  </a:cubicBezTo>
                  <a:cubicBezTo>
                    <a:pt x="76098" y="795607"/>
                    <a:pt x="68376" y="778443"/>
                    <a:pt x="58057" y="747486"/>
                  </a:cubicBezTo>
                  <a:lnTo>
                    <a:pt x="43542" y="703943"/>
                  </a:lnTo>
                  <a:lnTo>
                    <a:pt x="29028" y="689428"/>
                  </a:lnTo>
                  <a:cubicBezTo>
                    <a:pt x="26609" y="682171"/>
                    <a:pt x="25192" y="674499"/>
                    <a:pt x="21771" y="667657"/>
                  </a:cubicBezTo>
                  <a:cubicBezTo>
                    <a:pt x="17870" y="659856"/>
                    <a:pt x="10015" y="654160"/>
                    <a:pt x="7257" y="645886"/>
                  </a:cubicBezTo>
                  <a:cubicBezTo>
                    <a:pt x="2604" y="631927"/>
                    <a:pt x="2419" y="616857"/>
                    <a:pt x="0" y="602343"/>
                  </a:cubicBezTo>
                  <a:cubicBezTo>
                    <a:pt x="2419" y="553962"/>
                    <a:pt x="5006" y="505589"/>
                    <a:pt x="7257" y="457200"/>
                  </a:cubicBezTo>
                  <a:cubicBezTo>
                    <a:pt x="15821" y="273071"/>
                    <a:pt x="-3273" y="343649"/>
                    <a:pt x="29028" y="246743"/>
                  </a:cubicBezTo>
                  <a:cubicBezTo>
                    <a:pt x="31447" y="239486"/>
                    <a:pt x="32042" y="231336"/>
                    <a:pt x="36285" y="224971"/>
                  </a:cubicBezTo>
                  <a:cubicBezTo>
                    <a:pt x="45961" y="210457"/>
                    <a:pt x="50800" y="191104"/>
                    <a:pt x="65314" y="181428"/>
                  </a:cubicBezTo>
                  <a:lnTo>
                    <a:pt x="87085" y="166914"/>
                  </a:lnTo>
                  <a:cubicBezTo>
                    <a:pt x="97860" y="150752"/>
                    <a:pt x="101344" y="142444"/>
                    <a:pt x="116114" y="130628"/>
                  </a:cubicBezTo>
                  <a:cubicBezTo>
                    <a:pt x="122925" y="125179"/>
                    <a:pt x="131074" y="121562"/>
                    <a:pt x="137885" y="116114"/>
                  </a:cubicBezTo>
                  <a:cubicBezTo>
                    <a:pt x="162444" y="96468"/>
                    <a:pt x="152549" y="87035"/>
                    <a:pt x="195942" y="72571"/>
                  </a:cubicBezTo>
                  <a:cubicBezTo>
                    <a:pt x="203199" y="70152"/>
                    <a:pt x="210358" y="67416"/>
                    <a:pt x="217714" y="65314"/>
                  </a:cubicBezTo>
                  <a:cubicBezTo>
                    <a:pt x="227304" y="62574"/>
                    <a:pt x="237403" y="61559"/>
                    <a:pt x="246742" y="58057"/>
                  </a:cubicBezTo>
                  <a:cubicBezTo>
                    <a:pt x="306797" y="35537"/>
                    <a:pt x="240983" y="48611"/>
                    <a:pt x="319314" y="29028"/>
                  </a:cubicBezTo>
                  <a:cubicBezTo>
                    <a:pt x="390098" y="11332"/>
                    <a:pt x="301720" y="32937"/>
                    <a:pt x="384628" y="14514"/>
                  </a:cubicBezTo>
                  <a:cubicBezTo>
                    <a:pt x="394365" y="12350"/>
                    <a:pt x="403799" y="8774"/>
                    <a:pt x="413657" y="7257"/>
                  </a:cubicBezTo>
                  <a:cubicBezTo>
                    <a:pt x="435308" y="3926"/>
                    <a:pt x="457200" y="2419"/>
                    <a:pt x="478971" y="0"/>
                  </a:cubicBezTo>
                  <a:cubicBezTo>
                    <a:pt x="522295" y="14441"/>
                    <a:pt x="490929" y="5676"/>
                    <a:pt x="566057" y="14514"/>
                  </a:cubicBezTo>
                  <a:lnTo>
                    <a:pt x="624114" y="21771"/>
                  </a:lnTo>
                  <a:cubicBezTo>
                    <a:pt x="631371" y="26609"/>
                    <a:pt x="638312" y="31959"/>
                    <a:pt x="645885" y="36286"/>
                  </a:cubicBezTo>
                  <a:cubicBezTo>
                    <a:pt x="666479" y="48054"/>
                    <a:pt x="679002" y="50157"/>
                    <a:pt x="696685" y="65314"/>
                  </a:cubicBezTo>
                  <a:cubicBezTo>
                    <a:pt x="707075" y="74220"/>
                    <a:pt x="725714" y="94343"/>
                    <a:pt x="725714" y="94343"/>
                  </a:cubicBezTo>
                  <a:lnTo>
                    <a:pt x="740228" y="137886"/>
                  </a:lnTo>
                  <a:lnTo>
                    <a:pt x="747485" y="159657"/>
                  </a:lnTo>
                  <a:cubicBezTo>
                    <a:pt x="749904" y="191105"/>
                    <a:pt x="751886" y="222589"/>
                    <a:pt x="754742" y="254000"/>
                  </a:cubicBezTo>
                  <a:cubicBezTo>
                    <a:pt x="758723" y="297792"/>
                    <a:pt x="760316" y="316856"/>
                    <a:pt x="769257" y="355600"/>
                  </a:cubicBezTo>
                  <a:cubicBezTo>
                    <a:pt x="770965" y="362999"/>
                    <a:pt x="790131" y="444969"/>
                    <a:pt x="798285" y="457200"/>
                  </a:cubicBezTo>
                  <a:lnTo>
                    <a:pt x="841828" y="522514"/>
                  </a:lnTo>
                  <a:cubicBezTo>
                    <a:pt x="846666" y="529771"/>
                    <a:pt x="853583" y="536012"/>
                    <a:pt x="856342" y="544286"/>
                  </a:cubicBezTo>
                  <a:cubicBezTo>
                    <a:pt x="858761" y="551543"/>
                    <a:pt x="860587" y="559026"/>
                    <a:pt x="863600" y="566057"/>
                  </a:cubicBezTo>
                  <a:cubicBezTo>
                    <a:pt x="867862" y="576001"/>
                    <a:pt x="874315" y="584956"/>
                    <a:pt x="878114" y="595086"/>
                  </a:cubicBezTo>
                  <a:cubicBezTo>
                    <a:pt x="881616" y="604425"/>
                    <a:pt x="882505" y="614561"/>
                    <a:pt x="885371" y="624114"/>
                  </a:cubicBezTo>
                  <a:cubicBezTo>
                    <a:pt x="889767" y="638768"/>
                    <a:pt x="895047" y="653143"/>
                    <a:pt x="899885" y="667657"/>
                  </a:cubicBezTo>
                  <a:cubicBezTo>
                    <a:pt x="902304" y="674914"/>
                    <a:pt x="905642" y="681927"/>
                    <a:pt x="907142" y="689428"/>
                  </a:cubicBezTo>
                  <a:cubicBezTo>
                    <a:pt x="909561" y="701523"/>
                    <a:pt x="911154" y="713814"/>
                    <a:pt x="914400" y="725714"/>
                  </a:cubicBezTo>
                  <a:cubicBezTo>
                    <a:pt x="942018" y="826979"/>
                    <a:pt x="918493" y="717152"/>
                    <a:pt x="936171" y="805543"/>
                  </a:cubicBezTo>
                  <a:cubicBezTo>
                    <a:pt x="938590" y="858762"/>
                    <a:pt x="940205" y="912024"/>
                    <a:pt x="943428" y="965200"/>
                  </a:cubicBezTo>
                  <a:cubicBezTo>
                    <a:pt x="951342" y="1095784"/>
                    <a:pt x="973666" y="1055914"/>
                    <a:pt x="979714" y="1074057"/>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6" name="直線矢印コネクタ 25"/>
          <p:cNvCxnSpPr>
            <a:stCxn id="42" idx="3"/>
            <a:endCxn id="5" idx="65"/>
          </p:cNvCxnSpPr>
          <p:nvPr/>
        </p:nvCxnSpPr>
        <p:spPr>
          <a:xfrm flipH="1">
            <a:off x="3875314" y="4054071"/>
            <a:ext cx="318860" cy="241824"/>
          </a:xfrm>
          <a:prstGeom prst="straightConnector1">
            <a:avLst/>
          </a:prstGeom>
          <a:ln w="28575">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42" idx="1"/>
            <a:endCxn id="8" idx="0"/>
          </p:cNvCxnSpPr>
          <p:nvPr/>
        </p:nvCxnSpPr>
        <p:spPr>
          <a:xfrm flipH="1" flipV="1">
            <a:off x="4056742" y="3323438"/>
            <a:ext cx="137432" cy="207212"/>
          </a:xfrm>
          <a:prstGeom prst="straightConnector1">
            <a:avLst/>
          </a:prstGeom>
          <a:ln w="28575">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42" idx="7"/>
            <a:endCxn id="9" idx="6"/>
          </p:cNvCxnSpPr>
          <p:nvPr/>
        </p:nvCxnSpPr>
        <p:spPr>
          <a:xfrm flipV="1">
            <a:off x="4717595" y="3047666"/>
            <a:ext cx="231776" cy="482984"/>
          </a:xfrm>
          <a:prstGeom prst="straightConnector1">
            <a:avLst/>
          </a:prstGeom>
          <a:ln w="28575">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stCxn id="42" idx="7"/>
            <a:endCxn id="10" idx="0"/>
          </p:cNvCxnSpPr>
          <p:nvPr/>
        </p:nvCxnSpPr>
        <p:spPr>
          <a:xfrm flipV="1">
            <a:off x="4717595" y="2973797"/>
            <a:ext cx="1966233" cy="556853"/>
          </a:xfrm>
          <a:prstGeom prst="straightConnector1">
            <a:avLst/>
          </a:prstGeom>
          <a:ln w="28575">
            <a:solidFill>
              <a:srgbClr val="FF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4" name="図形グループ 43"/>
          <p:cNvGrpSpPr/>
          <p:nvPr/>
        </p:nvGrpSpPr>
        <p:grpSpPr>
          <a:xfrm>
            <a:off x="4085770" y="3422246"/>
            <a:ext cx="740229" cy="740229"/>
            <a:chOff x="8897257" y="3882571"/>
            <a:chExt cx="740229" cy="740229"/>
          </a:xfrm>
        </p:grpSpPr>
        <p:sp>
          <p:nvSpPr>
            <p:cNvPr id="42" name="円/楕円 41"/>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十字形 42"/>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図形グループ 69"/>
          <p:cNvGrpSpPr/>
          <p:nvPr/>
        </p:nvGrpSpPr>
        <p:grpSpPr>
          <a:xfrm>
            <a:off x="2290513" y="5807947"/>
            <a:ext cx="366079" cy="366079"/>
            <a:chOff x="8897257" y="3882571"/>
            <a:chExt cx="740229" cy="740229"/>
          </a:xfrm>
        </p:grpSpPr>
        <p:sp>
          <p:nvSpPr>
            <p:cNvPr id="71" name="円/楕円 70"/>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十字形 71"/>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図形グループ 86"/>
          <p:cNvGrpSpPr/>
          <p:nvPr/>
        </p:nvGrpSpPr>
        <p:grpSpPr>
          <a:xfrm>
            <a:off x="6330125" y="4583840"/>
            <a:ext cx="1242352" cy="528306"/>
            <a:chOff x="8201034" y="4332515"/>
            <a:chExt cx="1242352" cy="528306"/>
          </a:xfrm>
        </p:grpSpPr>
        <p:sp>
          <p:nvSpPr>
            <p:cNvPr id="85" name="角丸四角形 84"/>
            <p:cNvSpPr/>
            <p:nvPr/>
          </p:nvSpPr>
          <p:spPr>
            <a:xfrm>
              <a:off x="8201034" y="4332515"/>
              <a:ext cx="1242352" cy="5283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nvGrpSpPr>
            <p:cNvPr id="82" name="図形グループ 81"/>
            <p:cNvGrpSpPr/>
            <p:nvPr/>
          </p:nvGrpSpPr>
          <p:grpSpPr>
            <a:xfrm>
              <a:off x="8252721" y="4413628"/>
              <a:ext cx="366079" cy="366079"/>
              <a:chOff x="8897257" y="3882571"/>
              <a:chExt cx="740229" cy="740229"/>
            </a:xfrm>
          </p:grpSpPr>
          <p:sp>
            <p:nvSpPr>
              <p:cNvPr id="83" name="円/楕円 82"/>
              <p:cNvSpPr/>
              <p:nvPr/>
            </p:nvSpPr>
            <p:spPr>
              <a:xfrm>
                <a:off x="8897257" y="3882571"/>
                <a:ext cx="740229" cy="74022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十字形 83"/>
              <p:cNvSpPr/>
              <p:nvPr/>
            </p:nvSpPr>
            <p:spPr>
              <a:xfrm>
                <a:off x="9064171" y="4034970"/>
                <a:ext cx="406400" cy="435430"/>
              </a:xfrm>
              <a:prstGeom prst="plus">
                <a:avLst>
                  <a:gd name="adj" fmla="val 33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cxnSp>
        <p:nvCxnSpPr>
          <p:cNvPr id="57" name="直線矢印コネクタ 56"/>
          <p:cNvCxnSpPr>
            <a:endCxn id="42" idx="5"/>
          </p:cNvCxnSpPr>
          <p:nvPr/>
        </p:nvCxnSpPr>
        <p:spPr>
          <a:xfrm flipH="1" flipV="1">
            <a:off x="4717595" y="4054071"/>
            <a:ext cx="345050" cy="1207130"/>
          </a:xfrm>
          <a:prstGeom prst="straightConnector1">
            <a:avLst/>
          </a:prstGeom>
          <a:ln w="28575">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cxnSpLocks/>
            <a:endCxn id="71" idx="6"/>
          </p:cNvCxnSpPr>
          <p:nvPr/>
        </p:nvCxnSpPr>
        <p:spPr>
          <a:xfrm flipH="1">
            <a:off x="2656592" y="5699246"/>
            <a:ext cx="2032551" cy="291741"/>
          </a:xfrm>
          <a:prstGeom prst="straightConnector1">
            <a:avLst/>
          </a:prstGeom>
          <a:ln w="28575">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3" name="テキスト ボックス 62"/>
          <p:cNvSpPr txBox="1"/>
          <p:nvPr/>
        </p:nvSpPr>
        <p:spPr>
          <a:xfrm>
            <a:off x="7719295" y="1530697"/>
            <a:ext cx="4273134" cy="4585871"/>
          </a:xfrm>
          <a:prstGeom prst="rect">
            <a:avLst/>
          </a:prstGeom>
          <a:noFill/>
        </p:spPr>
        <p:txBody>
          <a:bodyPr wrap="square" rtlCol="0">
            <a:spAutoFit/>
          </a:bodyPr>
          <a:lstStyle/>
          <a:p>
            <a:pPr marL="457200" indent="-457200">
              <a:buFont typeface="+mj-lt"/>
              <a:buAutoNum type="arabicPeriod"/>
            </a:pPr>
            <a:r>
              <a:rPr lang="en-US" altLang="ja-JP" sz="1600" dirty="0">
                <a:solidFill>
                  <a:srgbClr val="000000"/>
                </a:solidFill>
              </a:rPr>
              <a:t>By placing a large hospital ship alongside the pier</a:t>
            </a:r>
          </a:p>
          <a:p>
            <a:pPr marL="457200" indent="-457200">
              <a:buFont typeface="+mj-lt"/>
              <a:buAutoNum type="arabicPeriod"/>
            </a:pPr>
            <a:r>
              <a:rPr lang="en-US" altLang="ja-JP" sz="1600" dirty="0">
                <a:solidFill>
                  <a:srgbClr val="000000"/>
                </a:solidFill>
              </a:rPr>
              <a:t>By accommodating patients from each district based on a large ship</a:t>
            </a:r>
          </a:p>
          <a:p>
            <a:pPr marL="457200" indent="-457200">
              <a:buFont typeface="+mj-lt"/>
              <a:buAutoNum type="arabicPeriod"/>
            </a:pPr>
            <a:r>
              <a:rPr lang="en-US" altLang="ja-JP" sz="1600" dirty="0">
                <a:solidFill>
                  <a:srgbClr val="000000"/>
                </a:solidFill>
              </a:rPr>
              <a:t>By opening temporary medical facilities at the pier</a:t>
            </a:r>
          </a:p>
          <a:p>
            <a:pPr marL="457200" indent="-457200">
              <a:buFont typeface="+mj-lt"/>
              <a:buAutoNum type="arabicPeriod"/>
            </a:pPr>
            <a:r>
              <a:rPr lang="en-US" altLang="ja-JP" sz="1600" dirty="0">
                <a:solidFill>
                  <a:srgbClr val="000000"/>
                </a:solidFill>
              </a:rPr>
              <a:t>By accommodate patients who need damage control in large ship</a:t>
            </a:r>
          </a:p>
          <a:p>
            <a:pPr marL="457200" indent="-457200">
              <a:buFont typeface="+mj-lt"/>
              <a:buAutoNum type="arabicPeriod"/>
            </a:pPr>
            <a:r>
              <a:rPr lang="en-US" altLang="ja-JP" sz="1600" dirty="0">
                <a:solidFill>
                  <a:srgbClr val="000000"/>
                </a:solidFill>
              </a:rPr>
              <a:t>If damage control is unnecessary, temporary medical facilities will  treat</a:t>
            </a:r>
          </a:p>
          <a:p>
            <a:pPr marL="457200" indent="-457200">
              <a:buFont typeface="+mj-lt"/>
              <a:buAutoNum type="arabicPeriod"/>
            </a:pPr>
            <a:r>
              <a:rPr lang="en-US" altLang="ja-JP" sz="1600" dirty="0">
                <a:solidFill>
                  <a:srgbClr val="000000"/>
                </a:solidFill>
              </a:rPr>
              <a:t>By transferring backward, if necessary</a:t>
            </a:r>
            <a:br>
              <a:rPr lang="en-US" altLang="ja-JP" sz="1600" dirty="0">
                <a:solidFill>
                  <a:srgbClr val="000000"/>
                </a:solidFill>
              </a:rPr>
            </a:br>
            <a:endParaRPr lang="en-US" altLang="ja-JP" sz="2000" dirty="0">
              <a:solidFill>
                <a:srgbClr val="000000"/>
              </a:solidFill>
            </a:endParaRPr>
          </a:p>
          <a:p>
            <a:r>
              <a:rPr lang="en-US" altLang="ja-JP" sz="1600" dirty="0">
                <a:solidFill>
                  <a:srgbClr val="000000"/>
                </a:solidFill>
              </a:rPr>
              <a:t>It is important for large ship to equip with not only medical facilities but also equipment's capable of opening temporary medical facilities on land. Means are needed to transport patients from each district.</a:t>
            </a:r>
          </a:p>
        </p:txBody>
      </p:sp>
      <p:sp>
        <p:nvSpPr>
          <p:cNvPr id="19" name="スライド番号プレースホルダー 18"/>
          <p:cNvSpPr>
            <a:spLocks noGrp="1"/>
          </p:cNvSpPr>
          <p:nvPr>
            <p:ph type="sldNum" sz="quarter" idx="12"/>
          </p:nvPr>
        </p:nvSpPr>
        <p:spPr/>
        <p:txBody>
          <a:bodyPr/>
          <a:lstStyle/>
          <a:p>
            <a:fld id="{7AADDEC6-D618-374A-80C9-F300DA33D4D6}" type="slidenum">
              <a:rPr kumimoji="1" lang="ja-JP" altLang="en-US" smtClean="0"/>
              <a:t>14</a:t>
            </a:fld>
            <a:endParaRPr kumimoji="1" lang="ja-JP" altLang="en-US"/>
          </a:p>
        </p:txBody>
      </p:sp>
      <p:sp>
        <p:nvSpPr>
          <p:cNvPr id="38" name="タイトル 1">
            <a:extLst>
              <a:ext uri="{FF2B5EF4-FFF2-40B4-BE49-F238E27FC236}">
                <a16:creationId xmlns="" xmlns:a16="http://schemas.microsoft.com/office/drawing/2014/main" id="{1B73EADE-F06F-445E-8D85-0C23594595EC}"/>
              </a:ext>
            </a:extLst>
          </p:cNvPr>
          <p:cNvSpPr>
            <a:spLocks noGrp="1"/>
          </p:cNvSpPr>
          <p:nvPr>
            <p:ph type="title"/>
          </p:nvPr>
        </p:nvSpPr>
        <p:spPr>
          <a:xfrm>
            <a:off x="838200" y="365126"/>
            <a:ext cx="10515600" cy="834474"/>
          </a:xfrm>
        </p:spPr>
        <p:txBody>
          <a:bodyPr>
            <a:normAutofit/>
          </a:bodyPr>
          <a:lstStyle/>
          <a:p>
            <a:pPr algn="ctr"/>
            <a:r>
              <a:rPr lang="en-US" altLang="ja-JP" dirty="0"/>
              <a:t>Approach from Sea for the Support 2</a:t>
            </a:r>
            <a:endParaRPr kumimoji="1" lang="ja-JP" altLang="en-US" dirty="0"/>
          </a:p>
        </p:txBody>
      </p:sp>
      <p:sp>
        <p:nvSpPr>
          <p:cNvPr id="39" name="テキスト ボックス 38">
            <a:extLst>
              <a:ext uri="{FF2B5EF4-FFF2-40B4-BE49-F238E27FC236}">
                <a16:creationId xmlns="" xmlns:a16="http://schemas.microsoft.com/office/drawing/2014/main" id="{19140AD7-8414-46C7-9815-B1883EF96F66}"/>
              </a:ext>
            </a:extLst>
          </p:cNvPr>
          <p:cNvSpPr txBox="1"/>
          <p:nvPr/>
        </p:nvSpPr>
        <p:spPr>
          <a:xfrm>
            <a:off x="6713775" y="4607952"/>
            <a:ext cx="870751" cy="523220"/>
          </a:xfrm>
          <a:prstGeom prst="rect">
            <a:avLst/>
          </a:prstGeom>
          <a:noFill/>
        </p:spPr>
        <p:txBody>
          <a:bodyPr wrap="none" rtlCol="0">
            <a:spAutoFit/>
          </a:bodyPr>
          <a:lstStyle/>
          <a:p>
            <a:r>
              <a:rPr kumimoji="1" lang="en-US" altLang="ja-JP" sz="1400" dirty="0"/>
              <a:t>Hospital</a:t>
            </a:r>
          </a:p>
          <a:p>
            <a:r>
              <a:rPr kumimoji="1" lang="en-US" altLang="ja-JP" sz="1400" dirty="0"/>
              <a:t> Ship</a:t>
            </a:r>
            <a:endParaRPr kumimoji="1" lang="ja-JP" altLang="en-US" sz="1400" dirty="0"/>
          </a:p>
        </p:txBody>
      </p:sp>
      <p:sp>
        <p:nvSpPr>
          <p:cNvPr id="40" name="テキスト ボックス 39">
            <a:extLst>
              <a:ext uri="{FF2B5EF4-FFF2-40B4-BE49-F238E27FC236}">
                <a16:creationId xmlns="" xmlns:a16="http://schemas.microsoft.com/office/drawing/2014/main" id="{284044DB-95C1-4C96-9464-15AB40D0A53B}"/>
              </a:ext>
            </a:extLst>
          </p:cNvPr>
          <p:cNvSpPr txBox="1"/>
          <p:nvPr/>
        </p:nvSpPr>
        <p:spPr>
          <a:xfrm>
            <a:off x="4689143" y="5236764"/>
            <a:ext cx="2366345"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600" dirty="0"/>
              <a:t>Transferring backward</a:t>
            </a:r>
          </a:p>
          <a:p>
            <a:r>
              <a:rPr lang="ja-JP" altLang="en-US" sz="1600" dirty="0"/>
              <a:t>・</a:t>
            </a:r>
            <a:r>
              <a:rPr lang="en-US" altLang="ja-JP" sz="1600" dirty="0"/>
              <a:t>Ship</a:t>
            </a:r>
          </a:p>
          <a:p>
            <a:r>
              <a:rPr kumimoji="1" lang="ja-JP" altLang="en-US" sz="1600" dirty="0"/>
              <a:t>・</a:t>
            </a:r>
            <a:r>
              <a:rPr kumimoji="1" lang="en-US" altLang="ja-JP" sz="1600" dirty="0"/>
              <a:t>Helicopter, etc.</a:t>
            </a:r>
          </a:p>
        </p:txBody>
      </p:sp>
      <p:sp>
        <p:nvSpPr>
          <p:cNvPr id="41" name="テキスト ボックス 40">
            <a:extLst>
              <a:ext uri="{FF2B5EF4-FFF2-40B4-BE49-F238E27FC236}">
                <a16:creationId xmlns="" xmlns:a16="http://schemas.microsoft.com/office/drawing/2014/main" id="{67711FC4-F08D-4A77-987E-0922251383C2}"/>
              </a:ext>
            </a:extLst>
          </p:cNvPr>
          <p:cNvSpPr txBox="1"/>
          <p:nvPr/>
        </p:nvSpPr>
        <p:spPr>
          <a:xfrm>
            <a:off x="6141992" y="1563389"/>
            <a:ext cx="1511952" cy="830997"/>
          </a:xfrm>
          <a:prstGeom prst="rect">
            <a:avLst/>
          </a:prstGeom>
          <a:noFill/>
        </p:spPr>
        <p:txBody>
          <a:bodyPr wrap="none" rtlCol="0">
            <a:spAutoFit/>
          </a:bodyPr>
          <a:lstStyle/>
          <a:p>
            <a:r>
              <a:rPr kumimoji="1" lang="en-US" altLang="ja-JP" sz="1600" b="1" dirty="0">
                <a:solidFill>
                  <a:srgbClr val="FF0000"/>
                </a:solidFill>
              </a:rPr>
              <a:t>Around the </a:t>
            </a:r>
          </a:p>
          <a:p>
            <a:r>
              <a:rPr kumimoji="1" lang="en-US" altLang="ja-JP" sz="1600" b="1" dirty="0">
                <a:solidFill>
                  <a:srgbClr val="FF0000"/>
                </a:solidFill>
              </a:rPr>
              <a:t>      Edogawa </a:t>
            </a:r>
          </a:p>
          <a:p>
            <a:r>
              <a:rPr lang="en-US" altLang="ja-JP" sz="1600" b="1" dirty="0">
                <a:solidFill>
                  <a:srgbClr val="FF0000"/>
                </a:solidFill>
              </a:rPr>
              <a:t>      </a:t>
            </a:r>
            <a:r>
              <a:rPr kumimoji="1" lang="en-US" altLang="ja-JP" sz="1600" b="1" dirty="0">
                <a:solidFill>
                  <a:srgbClr val="FF0000"/>
                </a:solidFill>
              </a:rPr>
              <a:t>River</a:t>
            </a:r>
            <a:endParaRPr kumimoji="1" lang="ja-JP" altLang="en-US" sz="1600" b="1" dirty="0">
              <a:solidFill>
                <a:srgbClr val="FF0000"/>
              </a:solidFill>
            </a:endParaRPr>
          </a:p>
        </p:txBody>
      </p:sp>
      <p:sp>
        <p:nvSpPr>
          <p:cNvPr id="45" name="テキスト ボックス 44">
            <a:extLst>
              <a:ext uri="{FF2B5EF4-FFF2-40B4-BE49-F238E27FC236}">
                <a16:creationId xmlns="" xmlns:a16="http://schemas.microsoft.com/office/drawing/2014/main" id="{C8F57818-C489-4365-8653-CF3213C5E604}"/>
              </a:ext>
            </a:extLst>
          </p:cNvPr>
          <p:cNvSpPr txBox="1"/>
          <p:nvPr/>
        </p:nvSpPr>
        <p:spPr>
          <a:xfrm>
            <a:off x="5084140" y="3166690"/>
            <a:ext cx="1351652" cy="830997"/>
          </a:xfrm>
          <a:prstGeom prst="rect">
            <a:avLst/>
          </a:prstGeom>
          <a:noFill/>
        </p:spPr>
        <p:txBody>
          <a:bodyPr wrap="none" rtlCol="0">
            <a:spAutoFit/>
          </a:bodyPr>
          <a:lstStyle/>
          <a:p>
            <a:r>
              <a:rPr lang="en-US" altLang="ja-JP" sz="1600" b="1" dirty="0">
                <a:solidFill>
                  <a:srgbClr val="FF0000"/>
                </a:solidFill>
              </a:rPr>
              <a:t>Around the </a:t>
            </a:r>
          </a:p>
          <a:p>
            <a:r>
              <a:rPr lang="en-US" altLang="ja-JP" sz="1600" b="1" dirty="0">
                <a:solidFill>
                  <a:srgbClr val="FF0000"/>
                </a:solidFill>
              </a:rPr>
              <a:t>Arakawa </a:t>
            </a:r>
          </a:p>
          <a:p>
            <a:r>
              <a:rPr lang="en-US" altLang="ja-JP" sz="1600" b="1" dirty="0">
                <a:solidFill>
                  <a:srgbClr val="FF0000"/>
                </a:solidFill>
              </a:rPr>
              <a:t>River</a:t>
            </a:r>
            <a:endParaRPr kumimoji="1" lang="ja-JP" altLang="en-US" sz="1600" b="1" dirty="0">
              <a:solidFill>
                <a:srgbClr val="FF0000"/>
              </a:solidFill>
            </a:endParaRPr>
          </a:p>
        </p:txBody>
      </p:sp>
      <p:sp>
        <p:nvSpPr>
          <p:cNvPr id="46" name="テキスト ボックス 45">
            <a:extLst>
              <a:ext uri="{FF2B5EF4-FFF2-40B4-BE49-F238E27FC236}">
                <a16:creationId xmlns="" xmlns:a16="http://schemas.microsoft.com/office/drawing/2014/main" id="{7E1A58FB-3143-42E1-A7E3-0E517A4097D0}"/>
              </a:ext>
            </a:extLst>
          </p:cNvPr>
          <p:cNvSpPr txBox="1"/>
          <p:nvPr/>
        </p:nvSpPr>
        <p:spPr>
          <a:xfrm>
            <a:off x="2512639" y="2477981"/>
            <a:ext cx="1511952" cy="584775"/>
          </a:xfrm>
          <a:prstGeom prst="rect">
            <a:avLst/>
          </a:prstGeom>
          <a:noFill/>
        </p:spPr>
        <p:txBody>
          <a:bodyPr wrap="none" rtlCol="0">
            <a:spAutoFit/>
          </a:bodyPr>
          <a:lstStyle/>
          <a:p>
            <a:r>
              <a:rPr lang="en-US" altLang="ja-JP" sz="1600" b="1" dirty="0">
                <a:solidFill>
                  <a:srgbClr val="FF0000"/>
                </a:solidFill>
              </a:rPr>
              <a:t>Around the </a:t>
            </a:r>
          </a:p>
          <a:p>
            <a:r>
              <a:rPr lang="en-US" altLang="ja-JP" sz="1600" b="1" dirty="0">
                <a:solidFill>
                  <a:srgbClr val="FF0000"/>
                </a:solidFill>
              </a:rPr>
              <a:t>Sumida River</a:t>
            </a:r>
            <a:endParaRPr kumimoji="1" lang="ja-JP" altLang="en-US" sz="1600" b="1" dirty="0">
              <a:solidFill>
                <a:srgbClr val="FF0000"/>
              </a:solidFill>
            </a:endParaRPr>
          </a:p>
        </p:txBody>
      </p:sp>
      <p:sp>
        <p:nvSpPr>
          <p:cNvPr id="47" name="テキスト ボックス 46">
            <a:extLst>
              <a:ext uri="{FF2B5EF4-FFF2-40B4-BE49-F238E27FC236}">
                <a16:creationId xmlns="" xmlns:a16="http://schemas.microsoft.com/office/drawing/2014/main" id="{821C6923-CB16-4DBF-948A-A0CDCEC38E31}"/>
              </a:ext>
            </a:extLst>
          </p:cNvPr>
          <p:cNvSpPr txBox="1"/>
          <p:nvPr/>
        </p:nvSpPr>
        <p:spPr>
          <a:xfrm>
            <a:off x="1385588" y="3718987"/>
            <a:ext cx="2504212" cy="584775"/>
          </a:xfrm>
          <a:prstGeom prst="rect">
            <a:avLst/>
          </a:prstGeom>
          <a:noFill/>
        </p:spPr>
        <p:txBody>
          <a:bodyPr wrap="none" rtlCol="0">
            <a:spAutoFit/>
          </a:bodyPr>
          <a:lstStyle/>
          <a:p>
            <a:r>
              <a:rPr lang="en-US" altLang="ja-JP" sz="1600" b="1" dirty="0">
                <a:solidFill>
                  <a:srgbClr val="FF0000"/>
                </a:solidFill>
              </a:rPr>
              <a:t>Around the </a:t>
            </a:r>
            <a:r>
              <a:rPr lang="en-US" altLang="ja-JP" sz="1600" b="1" dirty="0" err="1">
                <a:solidFill>
                  <a:srgbClr val="FF0000"/>
                </a:solidFill>
              </a:rPr>
              <a:t>Tamagawa</a:t>
            </a:r>
            <a:r>
              <a:rPr lang="en-US" altLang="ja-JP" sz="1600" b="1" dirty="0">
                <a:solidFill>
                  <a:srgbClr val="FF0000"/>
                </a:solidFill>
              </a:rPr>
              <a:t> </a:t>
            </a:r>
          </a:p>
          <a:p>
            <a:r>
              <a:rPr lang="en-US" altLang="ja-JP" sz="1600" b="1" dirty="0">
                <a:solidFill>
                  <a:srgbClr val="FF0000"/>
                </a:solidFill>
              </a:rPr>
              <a:t>River</a:t>
            </a:r>
            <a:endParaRPr kumimoji="1" lang="ja-JP" altLang="en-US" sz="2400" b="1" dirty="0">
              <a:solidFill>
                <a:srgbClr val="FF0000"/>
              </a:solidFill>
            </a:endParaRPr>
          </a:p>
        </p:txBody>
      </p:sp>
      <p:sp>
        <p:nvSpPr>
          <p:cNvPr id="48" name="テキスト ボックス 47">
            <a:extLst>
              <a:ext uri="{FF2B5EF4-FFF2-40B4-BE49-F238E27FC236}">
                <a16:creationId xmlns="" xmlns:a16="http://schemas.microsoft.com/office/drawing/2014/main" id="{9DF65EE9-1945-49DD-ADD5-9FE167941969}"/>
              </a:ext>
            </a:extLst>
          </p:cNvPr>
          <p:cNvSpPr txBox="1"/>
          <p:nvPr/>
        </p:nvSpPr>
        <p:spPr>
          <a:xfrm>
            <a:off x="2199855" y="6206004"/>
            <a:ext cx="1675459" cy="338554"/>
          </a:xfrm>
          <a:prstGeom prst="rect">
            <a:avLst/>
          </a:prstGeom>
          <a:noFill/>
        </p:spPr>
        <p:txBody>
          <a:bodyPr wrap="none" rtlCol="0">
            <a:spAutoFit/>
          </a:bodyPr>
          <a:lstStyle/>
          <a:p>
            <a:r>
              <a:rPr lang="en-US" altLang="ja-JP" sz="1600" b="1" dirty="0">
                <a:solidFill>
                  <a:srgbClr val="FF0000"/>
                </a:solidFill>
              </a:rPr>
              <a:t>Yokohama Bay</a:t>
            </a:r>
            <a:endParaRPr kumimoji="1" lang="ja-JP" altLang="en-US" sz="2400" b="1" dirty="0">
              <a:solidFill>
                <a:srgbClr val="FF0000"/>
              </a:solidFill>
            </a:endParaRPr>
          </a:p>
        </p:txBody>
      </p:sp>
    </p:spTree>
    <p:extLst>
      <p:ext uri="{BB962C8B-B14F-4D97-AF65-F5344CB8AC3E}">
        <p14:creationId xmlns:p14="http://schemas.microsoft.com/office/powerpoint/2010/main" val="143071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Content</a:t>
            </a:r>
            <a:endParaRPr kumimoji="1" lang="ja-JP" altLang="en-US" dirty="0"/>
          </a:p>
        </p:txBody>
      </p:sp>
      <p:sp>
        <p:nvSpPr>
          <p:cNvPr id="3" name="コンテンツ プレースホルダー 2"/>
          <p:cNvSpPr>
            <a:spLocks noGrp="1"/>
          </p:cNvSpPr>
          <p:nvPr>
            <p:ph idx="1"/>
          </p:nvPr>
        </p:nvSpPr>
        <p:spPr>
          <a:xfrm>
            <a:off x="838200" y="1684304"/>
            <a:ext cx="10515600" cy="3903518"/>
          </a:xfrm>
        </p:spPr>
        <p:txBody>
          <a:bodyPr>
            <a:normAutofit/>
          </a:bodyPr>
          <a:lstStyle/>
          <a:p>
            <a:pPr marL="514350" indent="-514350">
              <a:buFont typeface="+mj-lt"/>
              <a:buAutoNum type="arabicPeriod"/>
            </a:pPr>
            <a:r>
              <a:rPr kumimoji="1" lang="en-US" altLang="ja-JP" sz="2400" dirty="0"/>
              <a:t>Simulation  of SIP activity and damage estimation system</a:t>
            </a:r>
          </a:p>
          <a:p>
            <a:pPr marL="514350" indent="-514350">
              <a:buFont typeface="+mj-lt"/>
              <a:buAutoNum type="arabicPeriod"/>
            </a:pPr>
            <a:r>
              <a:rPr kumimoji="1" lang="en-US" altLang="ja-JP" sz="2400" dirty="0"/>
              <a:t>Simulation analysis on earthquake under the capital city</a:t>
            </a:r>
          </a:p>
          <a:p>
            <a:pPr lvl="1"/>
            <a:r>
              <a:rPr lang="en-US" altLang="ja-JP" sz="2000" dirty="0"/>
              <a:t>Distribution of seriously injured patients outbreak and accommodation at disaster base hospital</a:t>
            </a:r>
          </a:p>
          <a:p>
            <a:pPr lvl="1"/>
            <a:r>
              <a:rPr kumimoji="1" lang="en-US" altLang="ja-JP" sz="2000" dirty="0"/>
              <a:t>Distribution of patients who can not be accommodated at disaster base hospital</a:t>
            </a:r>
          </a:p>
          <a:p>
            <a:pPr marL="514350" indent="-514350">
              <a:buFont typeface="+mj-lt"/>
              <a:buAutoNum type="arabicPeriod"/>
            </a:pPr>
            <a:r>
              <a:rPr lang="en-US" altLang="ja-JP" dirty="0"/>
              <a:t>Consideration of medical support by approach from the sea</a:t>
            </a:r>
            <a:endParaRPr kumimoji="1" lang="en-US" altLang="ja-JP" dirty="0"/>
          </a:p>
          <a:p>
            <a:pPr marL="514350" indent="-514350">
              <a:buFont typeface="+mj-lt"/>
              <a:buAutoNum type="arabicPeriod"/>
            </a:pPr>
            <a:endParaRPr kumimoji="1" lang="en-US" altLang="ja-JP" dirty="0"/>
          </a:p>
          <a:p>
            <a:endParaRPr kumimoji="1" lang="ja-JP" altLang="en-US" dirty="0"/>
          </a:p>
        </p:txBody>
      </p:sp>
      <p:sp>
        <p:nvSpPr>
          <p:cNvPr id="6" name="テキスト ボックス 5"/>
          <p:cNvSpPr txBox="1"/>
          <p:nvPr/>
        </p:nvSpPr>
        <p:spPr>
          <a:xfrm>
            <a:off x="838200" y="5587822"/>
            <a:ext cx="10515600" cy="738664"/>
          </a:xfrm>
          <a:prstGeom prst="rect">
            <a:avLst/>
          </a:prstGeom>
          <a:noFill/>
          <a:ln>
            <a:solidFill>
              <a:schemeClr val="tx1"/>
            </a:solidFill>
          </a:ln>
        </p:spPr>
        <p:txBody>
          <a:bodyPr wrap="square" rtlCol="0">
            <a:spAutoFit/>
          </a:bodyPr>
          <a:lstStyle/>
          <a:p>
            <a:r>
              <a:rPr lang="en-US" altLang="ja-JP" sz="1400" dirty="0"/>
              <a:t>The content of this presentation is based on research results of the SIP (Cross-ministerial Strategic Innovation Promotion Program) "Strengthening Resilient Disaster Prevention and Reduction Function" of "Integrated Science and Technology · Innovation Conference" (Administrative Corporation: JST).</a:t>
            </a:r>
            <a:endParaRPr kumimoji="1" lang="ja-JP" altLang="en-US" dirty="0"/>
          </a:p>
        </p:txBody>
      </p:sp>
      <p:sp>
        <p:nvSpPr>
          <p:cNvPr id="7" name="テキスト ボックス 6"/>
          <p:cNvSpPr txBox="1"/>
          <p:nvPr/>
        </p:nvSpPr>
        <p:spPr>
          <a:xfrm>
            <a:off x="838200" y="3949135"/>
            <a:ext cx="10617200" cy="1569660"/>
          </a:xfrm>
          <a:prstGeom prst="rect">
            <a:avLst/>
          </a:prstGeom>
          <a:noFill/>
          <a:ln>
            <a:noFill/>
          </a:ln>
        </p:spPr>
        <p:txBody>
          <a:bodyPr wrap="square" rtlCol="0">
            <a:spAutoFit/>
          </a:bodyPr>
          <a:lstStyle/>
          <a:p>
            <a:pPr marL="285750" indent="-285750">
              <a:buFont typeface="Wingdings" charset="2"/>
              <a:buChar char="ü"/>
            </a:pPr>
            <a:r>
              <a:rPr lang="en-US" altLang="ja-JP" sz="1600" dirty="0"/>
              <a:t>For the seismic intensity distribution and distribution of seriously injured patients, the data provided by research results of SIP are used.</a:t>
            </a:r>
            <a:endParaRPr kumimoji="1" lang="en-US" altLang="ja-JP" sz="1600" dirty="0"/>
          </a:p>
          <a:p>
            <a:pPr marL="285750" indent="-285750">
              <a:buFont typeface="Wingdings" charset="2"/>
              <a:buChar char="ü"/>
            </a:pPr>
            <a:r>
              <a:rPr lang="en-US" altLang="ja-JP" sz="1600" dirty="0"/>
              <a:t>The patient's accommodation is simulated assuming that the bed occupancy rate in peacetime is assumed to be 80% and patients occurred are accommodated in 20% vacant.</a:t>
            </a:r>
          </a:p>
          <a:p>
            <a:pPr marL="285750" indent="-285750">
              <a:buFont typeface="Wingdings" charset="2"/>
              <a:buChar char="ü"/>
            </a:pPr>
            <a:r>
              <a:rPr lang="en-US" altLang="ja-JP" sz="1600" dirty="0"/>
              <a:t>The patient to be transported means patient that needs to be transported to another medical institution because the disaster base hospital can not accommodate due to fully occupied beds.</a:t>
            </a:r>
            <a:endParaRPr kumimoji="1" lang="ja-JP" altLang="en-US" sz="1600" dirty="0"/>
          </a:p>
        </p:txBody>
      </p:sp>
      <p:sp>
        <p:nvSpPr>
          <p:cNvPr id="8" name="フッター プレースホルダー 7"/>
          <p:cNvSpPr>
            <a:spLocks noGrp="1"/>
          </p:cNvSpPr>
          <p:nvPr>
            <p:ph type="ftr" sz="quarter" idx="11"/>
          </p:nvPr>
        </p:nvSpPr>
        <p:spPr/>
        <p:txBody>
          <a:bodyPr/>
          <a:lstStyle/>
          <a:p>
            <a:r>
              <a:rPr kumimoji="1" lang="ja-JP" altLang="en-US" dirty="0"/>
              <a:t>第</a:t>
            </a:r>
            <a:r>
              <a:rPr kumimoji="1" lang="en-US" altLang="ja-JP" dirty="0"/>
              <a:t>9</a:t>
            </a:r>
            <a:r>
              <a:rPr kumimoji="1" lang="ja-JP" altLang="en-US" dirty="0"/>
              <a:t>回「海洋国日本の災害医療の未来を考える議連」総会</a:t>
            </a:r>
          </a:p>
        </p:txBody>
      </p:sp>
      <p:sp>
        <p:nvSpPr>
          <p:cNvPr id="9" name="日付プレースホルダー 8"/>
          <p:cNvSpPr>
            <a:spLocks noGrp="1"/>
          </p:cNvSpPr>
          <p:nvPr>
            <p:ph type="dt" sz="half" idx="10"/>
          </p:nvPr>
        </p:nvSpPr>
        <p:spPr/>
        <p:txBody>
          <a:bodyPr/>
          <a:lstStyle/>
          <a:p>
            <a:r>
              <a:rPr kumimoji="1" lang="en-US" altLang="ja-JP" dirty="0"/>
              <a:t>2017/3/28</a:t>
            </a:r>
            <a:endParaRPr kumimoji="1" lang="ja-JP" altLang="en-US" dirty="0"/>
          </a:p>
        </p:txBody>
      </p:sp>
      <p:sp>
        <p:nvSpPr>
          <p:cNvPr id="10" name="スライド番号プレースホルダー 9"/>
          <p:cNvSpPr>
            <a:spLocks noGrp="1"/>
          </p:cNvSpPr>
          <p:nvPr>
            <p:ph type="sldNum" sz="quarter" idx="12"/>
          </p:nvPr>
        </p:nvSpPr>
        <p:spPr/>
        <p:txBody>
          <a:bodyPr/>
          <a:lstStyle/>
          <a:p>
            <a:fld id="{7AADDEC6-D618-374A-80C9-F300DA33D4D6}" type="slidenum">
              <a:rPr kumimoji="1" lang="ja-JP" altLang="en-US" smtClean="0"/>
              <a:t>2</a:t>
            </a:fld>
            <a:endParaRPr kumimoji="1" lang="ja-JP" altLang="en-US"/>
          </a:p>
        </p:txBody>
      </p:sp>
    </p:spTree>
    <p:extLst>
      <p:ext uri="{BB962C8B-B14F-4D97-AF65-F5344CB8AC3E}">
        <p14:creationId xmlns:p14="http://schemas.microsoft.com/office/powerpoint/2010/main" val="3544373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Social Simulation</a:t>
            </a:r>
            <a:endParaRPr kumimoji="1" lang="ja-JP" altLang="en-US" dirty="0"/>
          </a:p>
        </p:txBody>
      </p:sp>
      <p:sp>
        <p:nvSpPr>
          <p:cNvPr id="3" name="コンテンツ プレースホルダー 2"/>
          <p:cNvSpPr>
            <a:spLocks noGrp="1"/>
          </p:cNvSpPr>
          <p:nvPr>
            <p:ph idx="1"/>
          </p:nvPr>
        </p:nvSpPr>
        <p:spPr>
          <a:xfrm>
            <a:off x="678716" y="1825625"/>
            <a:ext cx="10515600" cy="4745296"/>
          </a:xfrm>
        </p:spPr>
        <p:txBody>
          <a:bodyPr>
            <a:normAutofit fontScale="92500" lnSpcReduction="20000"/>
          </a:bodyPr>
          <a:lstStyle/>
          <a:p>
            <a:pPr>
              <a:lnSpc>
                <a:spcPct val="100000"/>
              </a:lnSpc>
            </a:pPr>
            <a:r>
              <a:rPr lang="en-US" altLang="ja-JP" dirty="0"/>
              <a:t>Areas that clarify social phenomena (economics, transportation, public health, crisis management, etc.) through simulation</a:t>
            </a:r>
            <a:endParaRPr kumimoji="1" lang="en-US" altLang="ja-JP" dirty="0"/>
          </a:p>
          <a:p>
            <a:pPr>
              <a:lnSpc>
                <a:spcPct val="100000"/>
              </a:lnSpc>
            </a:pPr>
            <a:r>
              <a:rPr lang="en-US" altLang="ja-JP" dirty="0"/>
              <a:t>Background of the simulation</a:t>
            </a:r>
          </a:p>
          <a:p>
            <a:pPr lvl="1">
              <a:lnSpc>
                <a:spcPct val="100000"/>
              </a:lnSpc>
            </a:pPr>
            <a:r>
              <a:rPr lang="en-US" altLang="ja-JP" dirty="0"/>
              <a:t>Use of computer simulation started in the 1960s.</a:t>
            </a:r>
          </a:p>
          <a:p>
            <a:pPr lvl="1">
              <a:lnSpc>
                <a:spcPct val="100000"/>
              </a:lnSpc>
            </a:pPr>
            <a:r>
              <a:rPr lang="en-US" altLang="ja-JP" dirty="0"/>
              <a:t>Diffusion in the 1990's by computer evolution</a:t>
            </a:r>
            <a:endParaRPr kumimoji="1" lang="en-US" altLang="ja-JP" dirty="0"/>
          </a:p>
          <a:p>
            <a:pPr>
              <a:lnSpc>
                <a:spcPct val="100000"/>
              </a:lnSpc>
            </a:pPr>
            <a:r>
              <a:rPr lang="en-US" altLang="ja-JP" dirty="0"/>
              <a:t>Purpose of simulation</a:t>
            </a:r>
          </a:p>
          <a:p>
            <a:pPr lvl="1">
              <a:lnSpc>
                <a:spcPct val="100000"/>
              </a:lnSpc>
            </a:pPr>
            <a:r>
              <a:rPr lang="en-US" altLang="ja-JP" dirty="0"/>
              <a:t>Understanding phenomena (as is) and </a:t>
            </a:r>
            <a:br>
              <a:rPr lang="en-US" altLang="ja-JP" dirty="0"/>
            </a:br>
            <a:r>
              <a:rPr lang="en-US" altLang="ja-JP" dirty="0"/>
              <a:t>anticipation / prediction (to be)</a:t>
            </a:r>
          </a:p>
          <a:p>
            <a:r>
              <a:rPr kumimoji="1" lang="en-US" altLang="ja-JP" dirty="0"/>
              <a:t>Simulation technology</a:t>
            </a:r>
          </a:p>
          <a:p>
            <a:pPr lvl="1">
              <a:lnSpc>
                <a:spcPct val="100000"/>
              </a:lnSpc>
            </a:pPr>
            <a:r>
              <a:rPr lang="en-US" altLang="ja-JP" dirty="0"/>
              <a:t>Mathematical analysis and study (classical method)</a:t>
            </a:r>
          </a:p>
          <a:p>
            <a:pPr lvl="1">
              <a:lnSpc>
                <a:spcPct val="100000"/>
              </a:lnSpc>
            </a:pPr>
            <a:r>
              <a:rPr lang="en-US" altLang="ja-JP" dirty="0">
                <a:solidFill>
                  <a:srgbClr val="FF0000"/>
                </a:solidFill>
              </a:rPr>
              <a:t>Analysis and study by reproducing social phenomena in artificial society on computer</a:t>
            </a:r>
          </a:p>
          <a:p>
            <a:pPr lvl="2">
              <a:lnSpc>
                <a:spcPct val="100000"/>
              </a:lnSpc>
            </a:pPr>
            <a:r>
              <a:rPr lang="en-US" altLang="ja-JP" dirty="0">
                <a:solidFill>
                  <a:srgbClr val="FF0000"/>
                </a:solidFill>
              </a:rPr>
              <a:t>Various methods such as geographic information analysis, network analysis, agent base, etc.</a:t>
            </a:r>
            <a:endParaRPr kumimoji="1" lang="ja-JP" altLang="en-US" dirty="0">
              <a:solidFill>
                <a:srgbClr val="FF0000"/>
              </a:solidFill>
            </a:endParaRPr>
          </a:p>
        </p:txBody>
      </p:sp>
      <p:sp>
        <p:nvSpPr>
          <p:cNvPr id="5" name="テキスト ボックス 4"/>
          <p:cNvSpPr txBox="1"/>
          <p:nvPr/>
        </p:nvSpPr>
        <p:spPr>
          <a:xfrm>
            <a:off x="7807009" y="3508142"/>
            <a:ext cx="4070492" cy="1480342"/>
          </a:xfrm>
          <a:prstGeom prst="rect">
            <a:avLst/>
          </a:prstGeom>
          <a:noFill/>
          <a:ln>
            <a:solidFill>
              <a:schemeClr val="tx1"/>
            </a:solidFill>
          </a:ln>
        </p:spPr>
        <p:txBody>
          <a:bodyPr wrap="square" rtlCol="0">
            <a:spAutoFit/>
          </a:bodyPr>
          <a:lstStyle/>
          <a:p>
            <a:pPr>
              <a:lnSpc>
                <a:spcPct val="90000"/>
              </a:lnSpc>
            </a:pPr>
            <a:r>
              <a:rPr lang="en-US" altLang="ja-JP" sz="2000" dirty="0"/>
              <a:t>Not a discussion of hitting the probability xx%</a:t>
            </a:r>
            <a:endParaRPr kumimoji="1" lang="en-US" altLang="ja-JP" sz="2000" dirty="0"/>
          </a:p>
          <a:p>
            <a:pPr>
              <a:lnSpc>
                <a:spcPct val="90000"/>
              </a:lnSpc>
            </a:pPr>
            <a:r>
              <a:rPr lang="ja-JP" altLang="en-US" sz="2000" dirty="0"/>
              <a:t>・</a:t>
            </a:r>
            <a:r>
              <a:rPr lang="en-US" altLang="ja-JP" sz="2000" dirty="0"/>
              <a:t>It may become </a:t>
            </a:r>
            <a:r>
              <a:rPr lang="en-US" altLang="ja-JP" sz="2000" dirty="0" err="1"/>
              <a:t>xxxx</a:t>
            </a:r>
            <a:r>
              <a:rPr lang="en-US" altLang="ja-JP" sz="2000" dirty="0"/>
              <a:t>.</a:t>
            </a:r>
            <a:endParaRPr kumimoji="1" lang="en-US" altLang="ja-JP" sz="2000" dirty="0"/>
          </a:p>
          <a:p>
            <a:pPr>
              <a:lnSpc>
                <a:spcPct val="90000"/>
              </a:lnSpc>
            </a:pPr>
            <a:r>
              <a:rPr kumimoji="1" lang="ja-JP" altLang="en-US" sz="2000" dirty="0"/>
              <a:t>・</a:t>
            </a:r>
            <a:r>
              <a:rPr kumimoji="1" lang="en-US" altLang="ja-JP" sz="2000" dirty="0"/>
              <a:t>It may become </a:t>
            </a:r>
            <a:r>
              <a:rPr kumimoji="1" lang="en-US" altLang="ja-JP" sz="2000" dirty="0" err="1"/>
              <a:t>yyyy</a:t>
            </a:r>
            <a:r>
              <a:rPr kumimoji="1" lang="en-US" altLang="ja-JP" sz="2000" dirty="0"/>
              <a:t>.</a:t>
            </a:r>
          </a:p>
          <a:p>
            <a:pPr>
              <a:lnSpc>
                <a:spcPct val="90000"/>
              </a:lnSpc>
            </a:pPr>
            <a:r>
              <a:rPr lang="en-US" altLang="ja-JP" sz="2000" dirty="0"/>
              <a:t>are expressed by simulation.</a:t>
            </a:r>
            <a:endParaRPr kumimoji="1" lang="ja-JP" altLang="en-US" sz="2000" dirty="0"/>
          </a:p>
        </p:txBody>
      </p:sp>
      <p:sp>
        <p:nvSpPr>
          <p:cNvPr id="7" name="フッター プレースホルダー 6"/>
          <p:cNvSpPr>
            <a:spLocks noGrp="1"/>
          </p:cNvSpPr>
          <p:nvPr>
            <p:ph type="ftr" sz="quarter" idx="11"/>
          </p:nvPr>
        </p:nvSpPr>
        <p:spPr/>
        <p:txBody>
          <a:bodyPr/>
          <a:lstStyle/>
          <a:p>
            <a:r>
              <a:rPr kumimoji="1" lang="ja-JP" altLang="en-US" dirty="0"/>
              <a:t>第</a:t>
            </a:r>
            <a:r>
              <a:rPr kumimoji="1" lang="en-US" altLang="ja-JP" dirty="0"/>
              <a:t>9</a:t>
            </a:r>
            <a:r>
              <a:rPr kumimoji="1" lang="ja-JP" altLang="en-US" dirty="0"/>
              <a:t>回「海洋国日本の災害医療の未来を考える議連」総会</a:t>
            </a:r>
          </a:p>
        </p:txBody>
      </p:sp>
      <p:sp>
        <p:nvSpPr>
          <p:cNvPr id="8" name="日付プレースホルダー 7"/>
          <p:cNvSpPr>
            <a:spLocks noGrp="1"/>
          </p:cNvSpPr>
          <p:nvPr>
            <p:ph type="dt" sz="half" idx="10"/>
          </p:nvPr>
        </p:nvSpPr>
        <p:spPr/>
        <p:txBody>
          <a:bodyPr/>
          <a:lstStyle/>
          <a:p>
            <a:r>
              <a:rPr kumimoji="1" lang="en-US" altLang="ja-JP" dirty="0"/>
              <a:t>2017/3/28</a:t>
            </a:r>
            <a:endParaRPr kumimoji="1" lang="ja-JP" altLang="en-US" dirty="0"/>
          </a:p>
        </p:txBody>
      </p:sp>
      <p:sp>
        <p:nvSpPr>
          <p:cNvPr id="9" name="スライド番号プレースホルダー 8"/>
          <p:cNvSpPr>
            <a:spLocks noGrp="1"/>
          </p:cNvSpPr>
          <p:nvPr>
            <p:ph type="sldNum" sz="quarter" idx="12"/>
          </p:nvPr>
        </p:nvSpPr>
        <p:spPr/>
        <p:txBody>
          <a:bodyPr/>
          <a:lstStyle/>
          <a:p>
            <a:fld id="{7AADDEC6-D618-374A-80C9-F300DA33D4D6}" type="slidenum">
              <a:rPr kumimoji="1" lang="ja-JP" altLang="en-US" smtClean="0"/>
              <a:t>3</a:t>
            </a:fld>
            <a:endParaRPr kumimoji="1" lang="ja-JP" altLang="en-US" dirty="0"/>
          </a:p>
        </p:txBody>
      </p:sp>
    </p:spTree>
    <p:extLst>
      <p:ext uri="{BB962C8B-B14F-4D97-AF65-F5344CB8AC3E}">
        <p14:creationId xmlns:p14="http://schemas.microsoft.com/office/powerpoint/2010/main" val="2846269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833485" y="1050609"/>
            <a:ext cx="715965" cy="5577809"/>
          </a:xfrm>
          <a:prstGeom prst="rect">
            <a:avLst/>
          </a:prstGeom>
          <a:noFill/>
        </p:spPr>
        <p:txBody>
          <a:bodyPr vert="eaVert" wrap="none" rtlCol="0">
            <a:spAutoFit/>
          </a:bodyPr>
          <a:lstStyle/>
          <a:p>
            <a:r>
              <a:rPr lang="en-US" altLang="ja-JP" sz="1200" b="1" dirty="0"/>
              <a:t>Cabinet Office/Cross-ministerial Strategic Innovation Promotion Program</a:t>
            </a:r>
            <a:endParaRPr lang="ja-JP" altLang="en-US" sz="1200" b="1" dirty="0"/>
          </a:p>
          <a:p>
            <a:r>
              <a:rPr lang="en-US" altLang="ja-JP" sz="2100" b="1" dirty="0"/>
              <a:t>SIP Disaster Prevention</a:t>
            </a:r>
            <a:r>
              <a:rPr lang="ja-JP" altLang="en-US" sz="2100" b="1" dirty="0"/>
              <a:t> </a:t>
            </a:r>
            <a:r>
              <a:rPr lang="en-US" altLang="ja-JP" sz="2100" b="1" dirty="0"/>
              <a:t>Task 4MHLW G</a:t>
            </a:r>
          </a:p>
        </p:txBody>
      </p:sp>
      <p:pic>
        <p:nvPicPr>
          <p:cNvPr id="40" name="図 3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7809" y="71815"/>
            <a:ext cx="1333500" cy="714375"/>
          </a:xfrm>
          <a:prstGeom prst="rect">
            <a:avLst/>
          </a:prstGeom>
        </p:spPr>
      </p:pic>
      <p:pic>
        <p:nvPicPr>
          <p:cNvPr id="41" name="図 40"/>
          <p:cNvPicPr>
            <a:picLocks noChangeAspect="1"/>
          </p:cNvPicPr>
          <p:nvPr/>
        </p:nvPicPr>
        <p:blipFill>
          <a:blip r:embed="rId3" cstate="print"/>
          <a:stretch>
            <a:fillRect/>
          </a:stretch>
        </p:blipFill>
        <p:spPr>
          <a:xfrm>
            <a:off x="9108506" y="1276348"/>
            <a:ext cx="1745895" cy="1429828"/>
          </a:xfrm>
          <a:prstGeom prst="rect">
            <a:avLst/>
          </a:prstGeom>
        </p:spPr>
      </p:pic>
      <p:pic>
        <p:nvPicPr>
          <p:cNvPr id="4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97269" y="5157009"/>
            <a:ext cx="2464852" cy="1433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 name="グループ化 270"/>
          <p:cNvGrpSpPr/>
          <p:nvPr/>
        </p:nvGrpSpPr>
        <p:grpSpPr>
          <a:xfrm>
            <a:off x="4287284" y="2134138"/>
            <a:ext cx="3974000" cy="5309772"/>
            <a:chOff x="2051720" y="1529408"/>
            <a:chExt cx="3974000" cy="5309772"/>
          </a:xfrm>
        </p:grpSpPr>
        <p:pic>
          <p:nvPicPr>
            <p:cNvPr id="44" name="Picture 2" descr="C:\Users\小井土雄一\AppData\Local\Microsoft\Windows\Temporary Internet Files\Content.IE5\0A3KLCVE\MC900046062[1].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51720" y="1529408"/>
              <a:ext cx="3974000" cy="530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C:\Users\user\Desktop\DMA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60032" y="3905249"/>
              <a:ext cx="461020" cy="18589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user\Desktop\DMA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41601" y="3598208"/>
              <a:ext cx="461020" cy="18589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user\Desktop\DMA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34289" y="4014029"/>
              <a:ext cx="461020" cy="18589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user\Desktop\DMA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64799" y="3501008"/>
              <a:ext cx="461020" cy="18589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user\Desktop\DMA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21052" y="1988840"/>
              <a:ext cx="461020" cy="1858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user\Desktop\DMA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92104" y="3871754"/>
              <a:ext cx="461020" cy="18589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user\Desktop\DMA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15816" y="4565620"/>
              <a:ext cx="461020" cy="18589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user\Desktop\DMA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89423" y="4302996"/>
              <a:ext cx="461020" cy="185895"/>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直線矢印コネクタ 52"/>
            <p:cNvCxnSpPr>
              <a:stCxn id="46" idx="0"/>
            </p:cNvCxnSpPr>
            <p:nvPr/>
          </p:nvCxnSpPr>
          <p:spPr>
            <a:xfrm flipV="1">
              <a:off x="5272111" y="3140968"/>
              <a:ext cx="163985" cy="4572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4595309" y="3140968"/>
              <a:ext cx="758794"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5436096" y="2174735"/>
              <a:ext cx="115466" cy="6782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flipV="1">
              <a:off x="5090542" y="3140968"/>
              <a:ext cx="263561" cy="7745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V="1">
              <a:off x="3622614" y="2852936"/>
              <a:ext cx="1813482" cy="10064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V="1">
              <a:off x="4431324" y="3140968"/>
              <a:ext cx="922779" cy="8786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V="1">
              <a:off x="3127664" y="2852936"/>
              <a:ext cx="2308432" cy="171258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V="1">
              <a:off x="3813345" y="2852936"/>
              <a:ext cx="1622751" cy="14581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61" name="Picture 2" descr="C:\Users\user\Pictures\先遣隊演習\J-RISQ20110407.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11337" y="1077508"/>
            <a:ext cx="2396506" cy="2747368"/>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グループ化 176"/>
          <p:cNvGrpSpPr/>
          <p:nvPr/>
        </p:nvGrpSpPr>
        <p:grpSpPr>
          <a:xfrm>
            <a:off x="7159291" y="3593203"/>
            <a:ext cx="3896747" cy="4733623"/>
            <a:chOff x="778343" y="789014"/>
            <a:chExt cx="3896747" cy="4733622"/>
          </a:xfrm>
        </p:grpSpPr>
        <p:pic>
          <p:nvPicPr>
            <p:cNvPr id="63" name="Picture 2" descr="C:\Users\小井土雄一\AppData\Local\Microsoft\Windows\Temporary Internet Files\Content.IE5\0A3KLCVE\MC900046062[1].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8343" y="789014"/>
              <a:ext cx="3542792" cy="473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25"/>
            <p:cNvGrpSpPr>
              <a:grpSpLocks noChangeAspect="1"/>
            </p:cNvGrpSpPr>
            <p:nvPr/>
          </p:nvGrpSpPr>
          <p:grpSpPr bwMode="auto">
            <a:xfrm rot="20187749" flipH="1">
              <a:off x="3346377" y="1659896"/>
              <a:ext cx="371984" cy="256423"/>
              <a:chOff x="826" y="2711"/>
              <a:chExt cx="1665" cy="1332"/>
            </a:xfrm>
          </p:grpSpPr>
          <p:sp>
            <p:nvSpPr>
              <p:cNvPr id="84" name="Freeform 26"/>
              <p:cNvSpPr>
                <a:spLocks noChangeAspect="1"/>
              </p:cNvSpPr>
              <p:nvPr/>
            </p:nvSpPr>
            <p:spPr bwMode="auto">
              <a:xfrm>
                <a:off x="844" y="2711"/>
                <a:ext cx="1647" cy="1332"/>
              </a:xfrm>
              <a:custGeom>
                <a:avLst/>
                <a:gdLst>
                  <a:gd name="T0" fmla="*/ 0 w 4637"/>
                  <a:gd name="T1" fmla="*/ 0 h 3750"/>
                  <a:gd name="T2" fmla="*/ 0 w 4637"/>
                  <a:gd name="T3" fmla="*/ 0 h 3750"/>
                  <a:gd name="T4" fmla="*/ 0 w 4637"/>
                  <a:gd name="T5" fmla="*/ 0 h 3750"/>
                  <a:gd name="T6" fmla="*/ 0 w 4637"/>
                  <a:gd name="T7" fmla="*/ 0 h 3750"/>
                  <a:gd name="T8" fmla="*/ 0 w 4637"/>
                  <a:gd name="T9" fmla="*/ 0 h 3750"/>
                  <a:gd name="T10" fmla="*/ 0 w 4637"/>
                  <a:gd name="T11" fmla="*/ 0 h 3750"/>
                  <a:gd name="T12" fmla="*/ 0 w 4637"/>
                  <a:gd name="T13" fmla="*/ 0 h 3750"/>
                  <a:gd name="T14" fmla="*/ 0 w 4637"/>
                  <a:gd name="T15" fmla="*/ 0 h 3750"/>
                  <a:gd name="T16" fmla="*/ 0 w 4637"/>
                  <a:gd name="T17" fmla="*/ 0 h 3750"/>
                  <a:gd name="T18" fmla="*/ 0 w 4637"/>
                  <a:gd name="T19" fmla="*/ 0 h 3750"/>
                  <a:gd name="T20" fmla="*/ 0 w 4637"/>
                  <a:gd name="T21" fmla="*/ 0 h 3750"/>
                  <a:gd name="T22" fmla="*/ 0 w 4637"/>
                  <a:gd name="T23" fmla="*/ 0 h 3750"/>
                  <a:gd name="T24" fmla="*/ 0 w 4637"/>
                  <a:gd name="T25" fmla="*/ 0 h 3750"/>
                  <a:gd name="T26" fmla="*/ 0 w 4637"/>
                  <a:gd name="T27" fmla="*/ 0 h 3750"/>
                  <a:gd name="T28" fmla="*/ 0 w 4637"/>
                  <a:gd name="T29" fmla="*/ 0 h 3750"/>
                  <a:gd name="T30" fmla="*/ 0 w 4637"/>
                  <a:gd name="T31" fmla="*/ 0 h 3750"/>
                  <a:gd name="T32" fmla="*/ 0 w 4637"/>
                  <a:gd name="T33" fmla="*/ 0 h 3750"/>
                  <a:gd name="T34" fmla="*/ 0 w 4637"/>
                  <a:gd name="T35" fmla="*/ 0 h 3750"/>
                  <a:gd name="T36" fmla="*/ 0 w 4637"/>
                  <a:gd name="T37" fmla="*/ 0 h 3750"/>
                  <a:gd name="T38" fmla="*/ 0 w 4637"/>
                  <a:gd name="T39" fmla="*/ 0 h 3750"/>
                  <a:gd name="T40" fmla="*/ 0 w 4637"/>
                  <a:gd name="T41" fmla="*/ 0 h 3750"/>
                  <a:gd name="T42" fmla="*/ 0 w 4637"/>
                  <a:gd name="T43" fmla="*/ 0 h 3750"/>
                  <a:gd name="T44" fmla="*/ 0 w 4637"/>
                  <a:gd name="T45" fmla="*/ 0 h 3750"/>
                  <a:gd name="T46" fmla="*/ 0 w 4637"/>
                  <a:gd name="T47" fmla="*/ 0 h 3750"/>
                  <a:gd name="T48" fmla="*/ 0 w 4637"/>
                  <a:gd name="T49" fmla="*/ 0 h 3750"/>
                  <a:gd name="T50" fmla="*/ 0 w 4637"/>
                  <a:gd name="T51" fmla="*/ 0 h 3750"/>
                  <a:gd name="T52" fmla="*/ 0 w 4637"/>
                  <a:gd name="T53" fmla="*/ 0 h 3750"/>
                  <a:gd name="T54" fmla="*/ 0 w 4637"/>
                  <a:gd name="T55" fmla="*/ 0 h 3750"/>
                  <a:gd name="T56" fmla="*/ 0 w 4637"/>
                  <a:gd name="T57" fmla="*/ 0 h 3750"/>
                  <a:gd name="T58" fmla="*/ 0 w 4637"/>
                  <a:gd name="T59" fmla="*/ 0 h 3750"/>
                  <a:gd name="T60" fmla="*/ 0 w 4637"/>
                  <a:gd name="T61" fmla="*/ 0 h 3750"/>
                  <a:gd name="T62" fmla="*/ 0 w 4637"/>
                  <a:gd name="T63" fmla="*/ 0 h 3750"/>
                  <a:gd name="T64" fmla="*/ 0 w 4637"/>
                  <a:gd name="T65" fmla="*/ 0 h 3750"/>
                  <a:gd name="T66" fmla="*/ 0 w 4637"/>
                  <a:gd name="T67" fmla="*/ 0 h 3750"/>
                  <a:gd name="T68" fmla="*/ 0 w 4637"/>
                  <a:gd name="T69" fmla="*/ 0 h 3750"/>
                  <a:gd name="T70" fmla="*/ 0 w 4637"/>
                  <a:gd name="T71" fmla="*/ 0 h 3750"/>
                  <a:gd name="T72" fmla="*/ 0 w 4637"/>
                  <a:gd name="T73" fmla="*/ 0 h 3750"/>
                  <a:gd name="T74" fmla="*/ 0 w 4637"/>
                  <a:gd name="T75" fmla="*/ 0 h 3750"/>
                  <a:gd name="T76" fmla="*/ 0 w 4637"/>
                  <a:gd name="T77" fmla="*/ 0 h 3750"/>
                  <a:gd name="T78" fmla="*/ 0 w 4637"/>
                  <a:gd name="T79" fmla="*/ 0 h 3750"/>
                  <a:gd name="T80" fmla="*/ 0 w 4637"/>
                  <a:gd name="T81" fmla="*/ 0 h 3750"/>
                  <a:gd name="T82" fmla="*/ 0 w 4637"/>
                  <a:gd name="T83" fmla="*/ 0 h 3750"/>
                  <a:gd name="T84" fmla="*/ 0 w 4637"/>
                  <a:gd name="T85" fmla="*/ 0 h 3750"/>
                  <a:gd name="T86" fmla="*/ 0 w 4637"/>
                  <a:gd name="T87" fmla="*/ 0 h 3750"/>
                  <a:gd name="T88" fmla="*/ 0 w 4637"/>
                  <a:gd name="T89" fmla="*/ 0 h 3750"/>
                  <a:gd name="T90" fmla="*/ 0 w 4637"/>
                  <a:gd name="T91" fmla="*/ 0 h 3750"/>
                  <a:gd name="T92" fmla="*/ 0 w 4637"/>
                  <a:gd name="T93" fmla="*/ 0 h 3750"/>
                  <a:gd name="T94" fmla="*/ 0 w 4637"/>
                  <a:gd name="T95" fmla="*/ 0 h 3750"/>
                  <a:gd name="T96" fmla="*/ 0 w 4637"/>
                  <a:gd name="T97" fmla="*/ 0 h 3750"/>
                  <a:gd name="T98" fmla="*/ 0 w 4637"/>
                  <a:gd name="T99" fmla="*/ 0 h 37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37"/>
                  <a:gd name="T151" fmla="*/ 0 h 3750"/>
                  <a:gd name="T152" fmla="*/ 4637 w 4637"/>
                  <a:gd name="T153" fmla="*/ 3750 h 37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37" h="3750">
                    <a:moveTo>
                      <a:pt x="165" y="3750"/>
                    </a:moveTo>
                    <a:lnTo>
                      <a:pt x="344" y="3733"/>
                    </a:lnTo>
                    <a:lnTo>
                      <a:pt x="599" y="3654"/>
                    </a:lnTo>
                    <a:lnTo>
                      <a:pt x="832" y="3543"/>
                    </a:lnTo>
                    <a:lnTo>
                      <a:pt x="1066" y="3403"/>
                    </a:lnTo>
                    <a:lnTo>
                      <a:pt x="1116" y="3382"/>
                    </a:lnTo>
                    <a:lnTo>
                      <a:pt x="1456" y="3328"/>
                    </a:lnTo>
                    <a:lnTo>
                      <a:pt x="1467" y="3364"/>
                    </a:lnTo>
                    <a:lnTo>
                      <a:pt x="1527" y="3376"/>
                    </a:lnTo>
                    <a:lnTo>
                      <a:pt x="1598" y="3410"/>
                    </a:lnTo>
                    <a:lnTo>
                      <a:pt x="1634" y="3489"/>
                    </a:lnTo>
                    <a:lnTo>
                      <a:pt x="1657" y="3547"/>
                    </a:lnTo>
                    <a:lnTo>
                      <a:pt x="1799" y="3524"/>
                    </a:lnTo>
                    <a:lnTo>
                      <a:pt x="2014" y="3405"/>
                    </a:lnTo>
                    <a:lnTo>
                      <a:pt x="2122" y="3293"/>
                    </a:lnTo>
                    <a:lnTo>
                      <a:pt x="2241" y="3174"/>
                    </a:lnTo>
                    <a:lnTo>
                      <a:pt x="2216" y="3095"/>
                    </a:lnTo>
                    <a:lnTo>
                      <a:pt x="2179" y="3042"/>
                    </a:lnTo>
                    <a:lnTo>
                      <a:pt x="2252" y="3005"/>
                    </a:lnTo>
                    <a:lnTo>
                      <a:pt x="3931" y="3391"/>
                    </a:lnTo>
                    <a:lnTo>
                      <a:pt x="4153" y="3270"/>
                    </a:lnTo>
                    <a:lnTo>
                      <a:pt x="3105" y="2877"/>
                    </a:lnTo>
                    <a:lnTo>
                      <a:pt x="3124" y="2844"/>
                    </a:lnTo>
                    <a:lnTo>
                      <a:pt x="3097" y="2836"/>
                    </a:lnTo>
                    <a:lnTo>
                      <a:pt x="3065" y="2857"/>
                    </a:lnTo>
                    <a:lnTo>
                      <a:pt x="2857" y="2775"/>
                    </a:lnTo>
                    <a:lnTo>
                      <a:pt x="2861" y="2754"/>
                    </a:lnTo>
                    <a:lnTo>
                      <a:pt x="2836" y="2748"/>
                    </a:lnTo>
                    <a:lnTo>
                      <a:pt x="2809" y="2763"/>
                    </a:lnTo>
                    <a:lnTo>
                      <a:pt x="2573" y="2677"/>
                    </a:lnTo>
                    <a:lnTo>
                      <a:pt x="2896" y="2364"/>
                    </a:lnTo>
                    <a:lnTo>
                      <a:pt x="3061" y="2210"/>
                    </a:lnTo>
                    <a:lnTo>
                      <a:pt x="3429" y="1870"/>
                    </a:lnTo>
                    <a:lnTo>
                      <a:pt x="3706" y="1467"/>
                    </a:lnTo>
                    <a:lnTo>
                      <a:pt x="3785" y="1306"/>
                    </a:lnTo>
                    <a:lnTo>
                      <a:pt x="3815" y="1175"/>
                    </a:lnTo>
                    <a:lnTo>
                      <a:pt x="3679" y="1164"/>
                    </a:lnTo>
                    <a:lnTo>
                      <a:pt x="3570" y="1175"/>
                    </a:lnTo>
                    <a:lnTo>
                      <a:pt x="3740" y="738"/>
                    </a:lnTo>
                    <a:lnTo>
                      <a:pt x="4435" y="859"/>
                    </a:lnTo>
                    <a:lnTo>
                      <a:pt x="4483" y="864"/>
                    </a:lnTo>
                    <a:lnTo>
                      <a:pt x="4583" y="843"/>
                    </a:lnTo>
                    <a:lnTo>
                      <a:pt x="4637" y="795"/>
                    </a:lnTo>
                    <a:lnTo>
                      <a:pt x="4602" y="770"/>
                    </a:lnTo>
                    <a:lnTo>
                      <a:pt x="3883" y="465"/>
                    </a:lnTo>
                    <a:lnTo>
                      <a:pt x="3950" y="384"/>
                    </a:lnTo>
                    <a:lnTo>
                      <a:pt x="3973" y="340"/>
                    </a:lnTo>
                    <a:lnTo>
                      <a:pt x="3950" y="327"/>
                    </a:lnTo>
                    <a:lnTo>
                      <a:pt x="3763" y="398"/>
                    </a:lnTo>
                    <a:lnTo>
                      <a:pt x="3301" y="0"/>
                    </a:lnTo>
                    <a:lnTo>
                      <a:pt x="3189" y="56"/>
                    </a:lnTo>
                    <a:lnTo>
                      <a:pt x="3151" y="100"/>
                    </a:lnTo>
                    <a:lnTo>
                      <a:pt x="3372" y="628"/>
                    </a:lnTo>
                    <a:lnTo>
                      <a:pt x="3080" y="1329"/>
                    </a:lnTo>
                    <a:lnTo>
                      <a:pt x="2757" y="1486"/>
                    </a:lnTo>
                    <a:lnTo>
                      <a:pt x="2233" y="1838"/>
                    </a:lnTo>
                    <a:lnTo>
                      <a:pt x="1794" y="2074"/>
                    </a:lnTo>
                    <a:lnTo>
                      <a:pt x="1569" y="2135"/>
                    </a:lnTo>
                    <a:lnTo>
                      <a:pt x="1498" y="2074"/>
                    </a:lnTo>
                    <a:lnTo>
                      <a:pt x="1523" y="2038"/>
                    </a:lnTo>
                    <a:lnTo>
                      <a:pt x="1509" y="2024"/>
                    </a:lnTo>
                    <a:lnTo>
                      <a:pt x="1446" y="2049"/>
                    </a:lnTo>
                    <a:lnTo>
                      <a:pt x="1298" y="1940"/>
                    </a:lnTo>
                    <a:lnTo>
                      <a:pt x="1314" y="1913"/>
                    </a:lnTo>
                    <a:lnTo>
                      <a:pt x="1291" y="1907"/>
                    </a:lnTo>
                    <a:lnTo>
                      <a:pt x="1264" y="1920"/>
                    </a:lnTo>
                    <a:lnTo>
                      <a:pt x="1187" y="1870"/>
                    </a:lnTo>
                    <a:lnTo>
                      <a:pt x="1083" y="1759"/>
                    </a:lnTo>
                    <a:lnTo>
                      <a:pt x="1093" y="1726"/>
                    </a:lnTo>
                    <a:lnTo>
                      <a:pt x="1054" y="1734"/>
                    </a:lnTo>
                    <a:lnTo>
                      <a:pt x="951" y="1621"/>
                    </a:lnTo>
                    <a:lnTo>
                      <a:pt x="976" y="1594"/>
                    </a:lnTo>
                    <a:lnTo>
                      <a:pt x="928" y="1598"/>
                    </a:lnTo>
                    <a:lnTo>
                      <a:pt x="396" y="1066"/>
                    </a:lnTo>
                    <a:lnTo>
                      <a:pt x="188" y="1212"/>
                    </a:lnTo>
                    <a:lnTo>
                      <a:pt x="672" y="2135"/>
                    </a:lnTo>
                    <a:lnTo>
                      <a:pt x="657" y="2187"/>
                    </a:lnTo>
                    <a:lnTo>
                      <a:pt x="346" y="2383"/>
                    </a:lnTo>
                    <a:lnTo>
                      <a:pt x="181" y="2458"/>
                    </a:lnTo>
                    <a:lnTo>
                      <a:pt x="114" y="2521"/>
                    </a:lnTo>
                    <a:lnTo>
                      <a:pt x="94" y="2558"/>
                    </a:lnTo>
                    <a:lnTo>
                      <a:pt x="173" y="2573"/>
                    </a:lnTo>
                    <a:lnTo>
                      <a:pt x="279" y="2686"/>
                    </a:lnTo>
                    <a:lnTo>
                      <a:pt x="290" y="2756"/>
                    </a:lnTo>
                    <a:lnTo>
                      <a:pt x="256" y="2798"/>
                    </a:lnTo>
                    <a:lnTo>
                      <a:pt x="267" y="2815"/>
                    </a:lnTo>
                    <a:lnTo>
                      <a:pt x="342" y="2798"/>
                    </a:lnTo>
                    <a:lnTo>
                      <a:pt x="500" y="2721"/>
                    </a:lnTo>
                    <a:lnTo>
                      <a:pt x="668" y="2581"/>
                    </a:lnTo>
                    <a:lnTo>
                      <a:pt x="772" y="2494"/>
                    </a:lnTo>
                    <a:lnTo>
                      <a:pt x="814" y="2494"/>
                    </a:lnTo>
                    <a:lnTo>
                      <a:pt x="811" y="2598"/>
                    </a:lnTo>
                    <a:lnTo>
                      <a:pt x="690" y="2694"/>
                    </a:lnTo>
                    <a:lnTo>
                      <a:pt x="576" y="2829"/>
                    </a:lnTo>
                    <a:lnTo>
                      <a:pt x="398" y="2948"/>
                    </a:lnTo>
                    <a:lnTo>
                      <a:pt x="213" y="3095"/>
                    </a:lnTo>
                    <a:lnTo>
                      <a:pt x="140" y="3163"/>
                    </a:lnTo>
                    <a:lnTo>
                      <a:pt x="89" y="3299"/>
                    </a:lnTo>
                    <a:lnTo>
                      <a:pt x="6" y="3441"/>
                    </a:lnTo>
                    <a:lnTo>
                      <a:pt x="0" y="3460"/>
                    </a:lnTo>
                    <a:lnTo>
                      <a:pt x="165" y="3750"/>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5" name="Freeform 27"/>
              <p:cNvSpPr>
                <a:spLocks noChangeAspect="1"/>
              </p:cNvSpPr>
              <p:nvPr/>
            </p:nvSpPr>
            <p:spPr bwMode="auto">
              <a:xfrm>
                <a:off x="827" y="3943"/>
                <a:ext cx="79" cy="100"/>
              </a:xfrm>
              <a:custGeom>
                <a:avLst/>
                <a:gdLst>
                  <a:gd name="T0" fmla="*/ 0 w 221"/>
                  <a:gd name="T1" fmla="*/ 0 h 280"/>
                  <a:gd name="T2" fmla="*/ 0 w 221"/>
                  <a:gd name="T3" fmla="*/ 0 h 280"/>
                  <a:gd name="T4" fmla="*/ 0 w 221"/>
                  <a:gd name="T5" fmla="*/ 0 h 280"/>
                  <a:gd name="T6" fmla="*/ 0 w 221"/>
                  <a:gd name="T7" fmla="*/ 0 h 280"/>
                  <a:gd name="T8" fmla="*/ 0 w 221"/>
                  <a:gd name="T9" fmla="*/ 0 h 280"/>
                  <a:gd name="T10" fmla="*/ 0 w 221"/>
                  <a:gd name="T11" fmla="*/ 0 h 280"/>
                  <a:gd name="T12" fmla="*/ 0 w 221"/>
                  <a:gd name="T13" fmla="*/ 0 h 280"/>
                  <a:gd name="T14" fmla="*/ 0 w 221"/>
                  <a:gd name="T15" fmla="*/ 0 h 280"/>
                  <a:gd name="T16" fmla="*/ 0 w 221"/>
                  <a:gd name="T17" fmla="*/ 0 h 280"/>
                  <a:gd name="T18" fmla="*/ 0 w 221"/>
                  <a:gd name="T19" fmla="*/ 0 h 280"/>
                  <a:gd name="T20" fmla="*/ 0 w 221"/>
                  <a:gd name="T21" fmla="*/ 0 h 280"/>
                  <a:gd name="T22" fmla="*/ 0 w 221"/>
                  <a:gd name="T23" fmla="*/ 0 h 2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
                  <a:gd name="T37" fmla="*/ 0 h 280"/>
                  <a:gd name="T38" fmla="*/ 221 w 221"/>
                  <a:gd name="T39" fmla="*/ 280 h 2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 h="280">
                    <a:moveTo>
                      <a:pt x="44" y="2"/>
                    </a:moveTo>
                    <a:lnTo>
                      <a:pt x="6" y="86"/>
                    </a:lnTo>
                    <a:lnTo>
                      <a:pt x="0" y="157"/>
                    </a:lnTo>
                    <a:lnTo>
                      <a:pt x="12" y="190"/>
                    </a:lnTo>
                    <a:lnTo>
                      <a:pt x="41" y="234"/>
                    </a:lnTo>
                    <a:lnTo>
                      <a:pt x="83" y="250"/>
                    </a:lnTo>
                    <a:lnTo>
                      <a:pt x="202" y="280"/>
                    </a:lnTo>
                    <a:lnTo>
                      <a:pt x="221" y="182"/>
                    </a:lnTo>
                    <a:lnTo>
                      <a:pt x="202" y="90"/>
                    </a:lnTo>
                    <a:lnTo>
                      <a:pt x="158" y="27"/>
                    </a:lnTo>
                    <a:lnTo>
                      <a:pt x="114" y="0"/>
                    </a:lnTo>
                    <a:lnTo>
                      <a:pt x="44" y="2"/>
                    </a:lnTo>
                    <a:close/>
                  </a:path>
                </a:pathLst>
              </a:custGeom>
              <a:solidFill>
                <a:srgbClr val="000000"/>
              </a:solidFill>
              <a:ln w="9525">
                <a:solidFill>
                  <a:srgbClr val="000000"/>
                </a:solidFill>
                <a:round/>
                <a:headEnd/>
                <a:tailEnd/>
              </a:ln>
            </p:spPr>
            <p:txBody>
              <a:bodyPr/>
              <a:lstStyle/>
              <a:p>
                <a:endParaRPr lang="ja-JP" altLang="en-US"/>
              </a:p>
            </p:txBody>
          </p:sp>
          <p:sp>
            <p:nvSpPr>
              <p:cNvPr id="86" name="Freeform 28"/>
              <p:cNvSpPr>
                <a:spLocks noChangeAspect="1"/>
              </p:cNvSpPr>
              <p:nvPr/>
            </p:nvSpPr>
            <p:spPr bwMode="auto">
              <a:xfrm>
                <a:off x="953" y="3820"/>
                <a:ext cx="27" cy="25"/>
              </a:xfrm>
              <a:custGeom>
                <a:avLst/>
                <a:gdLst>
                  <a:gd name="T0" fmla="*/ 0 w 76"/>
                  <a:gd name="T1" fmla="*/ 0 h 73"/>
                  <a:gd name="T2" fmla="*/ 0 w 76"/>
                  <a:gd name="T3" fmla="*/ 0 h 73"/>
                  <a:gd name="T4" fmla="*/ 0 w 76"/>
                  <a:gd name="T5" fmla="*/ 0 h 73"/>
                  <a:gd name="T6" fmla="*/ 0 w 76"/>
                  <a:gd name="T7" fmla="*/ 0 h 73"/>
                  <a:gd name="T8" fmla="*/ 0 w 76"/>
                  <a:gd name="T9" fmla="*/ 0 h 73"/>
                  <a:gd name="T10" fmla="*/ 0 60000 65536"/>
                  <a:gd name="T11" fmla="*/ 0 60000 65536"/>
                  <a:gd name="T12" fmla="*/ 0 60000 65536"/>
                  <a:gd name="T13" fmla="*/ 0 60000 65536"/>
                  <a:gd name="T14" fmla="*/ 0 60000 65536"/>
                  <a:gd name="T15" fmla="*/ 0 w 76"/>
                  <a:gd name="T16" fmla="*/ 0 h 73"/>
                  <a:gd name="T17" fmla="*/ 76 w 76"/>
                  <a:gd name="T18" fmla="*/ 73 h 73"/>
                </a:gdLst>
                <a:ahLst/>
                <a:cxnLst>
                  <a:cxn ang="T10">
                    <a:pos x="T0" y="T1"/>
                  </a:cxn>
                  <a:cxn ang="T11">
                    <a:pos x="T2" y="T3"/>
                  </a:cxn>
                  <a:cxn ang="T12">
                    <a:pos x="T4" y="T5"/>
                  </a:cxn>
                  <a:cxn ang="T13">
                    <a:pos x="T6" y="T7"/>
                  </a:cxn>
                  <a:cxn ang="T14">
                    <a:pos x="T8" y="T9"/>
                  </a:cxn>
                </a:cxnLst>
                <a:rect l="T15" t="T16" r="T17" b="T18"/>
                <a:pathLst>
                  <a:path w="76" h="73">
                    <a:moveTo>
                      <a:pt x="28" y="0"/>
                    </a:moveTo>
                    <a:lnTo>
                      <a:pt x="0" y="33"/>
                    </a:lnTo>
                    <a:lnTo>
                      <a:pt x="51" y="73"/>
                    </a:lnTo>
                    <a:lnTo>
                      <a:pt x="76" y="37"/>
                    </a:lnTo>
                    <a:lnTo>
                      <a:pt x="28" y="0"/>
                    </a:lnTo>
                    <a:close/>
                  </a:path>
                </a:pathLst>
              </a:custGeom>
              <a:solidFill>
                <a:srgbClr val="000000"/>
              </a:solidFill>
              <a:ln w="9525">
                <a:solidFill>
                  <a:srgbClr val="000000"/>
                </a:solidFill>
                <a:round/>
                <a:headEnd/>
                <a:tailEnd/>
              </a:ln>
            </p:spPr>
            <p:txBody>
              <a:bodyPr/>
              <a:lstStyle/>
              <a:p>
                <a:endParaRPr lang="ja-JP" altLang="en-US"/>
              </a:p>
            </p:txBody>
          </p:sp>
          <p:sp>
            <p:nvSpPr>
              <p:cNvPr id="87" name="Freeform 29"/>
              <p:cNvSpPr>
                <a:spLocks noChangeAspect="1"/>
              </p:cNvSpPr>
              <p:nvPr/>
            </p:nvSpPr>
            <p:spPr bwMode="auto">
              <a:xfrm>
                <a:off x="915" y="3967"/>
                <a:ext cx="28" cy="27"/>
              </a:xfrm>
              <a:custGeom>
                <a:avLst/>
                <a:gdLst>
                  <a:gd name="T0" fmla="*/ 0 w 79"/>
                  <a:gd name="T1" fmla="*/ 0 h 79"/>
                  <a:gd name="T2" fmla="*/ 0 w 79"/>
                  <a:gd name="T3" fmla="*/ 0 h 79"/>
                  <a:gd name="T4" fmla="*/ 0 w 79"/>
                  <a:gd name="T5" fmla="*/ 0 h 79"/>
                  <a:gd name="T6" fmla="*/ 0 w 79"/>
                  <a:gd name="T7" fmla="*/ 0 h 79"/>
                  <a:gd name="T8" fmla="*/ 0 w 79"/>
                  <a:gd name="T9" fmla="*/ 0 h 79"/>
                  <a:gd name="T10" fmla="*/ 0 w 79"/>
                  <a:gd name="T11" fmla="*/ 0 h 79"/>
                  <a:gd name="T12" fmla="*/ 0 60000 65536"/>
                  <a:gd name="T13" fmla="*/ 0 60000 65536"/>
                  <a:gd name="T14" fmla="*/ 0 60000 65536"/>
                  <a:gd name="T15" fmla="*/ 0 60000 65536"/>
                  <a:gd name="T16" fmla="*/ 0 60000 65536"/>
                  <a:gd name="T17" fmla="*/ 0 60000 65536"/>
                  <a:gd name="T18" fmla="*/ 0 w 79"/>
                  <a:gd name="T19" fmla="*/ 0 h 79"/>
                  <a:gd name="T20" fmla="*/ 79 w 79"/>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79" h="79">
                    <a:moveTo>
                      <a:pt x="0" y="8"/>
                    </a:moveTo>
                    <a:lnTo>
                      <a:pt x="60" y="0"/>
                    </a:lnTo>
                    <a:lnTo>
                      <a:pt x="79" y="27"/>
                    </a:lnTo>
                    <a:lnTo>
                      <a:pt x="79" y="67"/>
                    </a:lnTo>
                    <a:lnTo>
                      <a:pt x="19" y="79"/>
                    </a:lnTo>
                    <a:lnTo>
                      <a:pt x="0" y="8"/>
                    </a:lnTo>
                    <a:close/>
                  </a:path>
                </a:pathLst>
              </a:custGeom>
              <a:solidFill>
                <a:srgbClr val="000000"/>
              </a:solidFill>
              <a:ln w="9525">
                <a:solidFill>
                  <a:srgbClr val="000000"/>
                </a:solidFill>
                <a:round/>
                <a:headEnd/>
                <a:tailEnd/>
              </a:ln>
            </p:spPr>
            <p:txBody>
              <a:bodyPr/>
              <a:lstStyle/>
              <a:p>
                <a:endParaRPr lang="ja-JP" altLang="en-US"/>
              </a:p>
            </p:txBody>
          </p:sp>
          <p:sp>
            <p:nvSpPr>
              <p:cNvPr id="88" name="Freeform 30"/>
              <p:cNvSpPr>
                <a:spLocks noChangeAspect="1"/>
              </p:cNvSpPr>
              <p:nvPr/>
            </p:nvSpPr>
            <p:spPr bwMode="auto">
              <a:xfrm>
                <a:off x="900" y="3671"/>
                <a:ext cx="600" cy="368"/>
              </a:xfrm>
              <a:custGeom>
                <a:avLst/>
                <a:gdLst>
                  <a:gd name="T0" fmla="*/ 0 w 1689"/>
                  <a:gd name="T1" fmla="*/ 0 h 1035"/>
                  <a:gd name="T2" fmla="*/ 0 w 1689"/>
                  <a:gd name="T3" fmla="*/ 0 h 1035"/>
                  <a:gd name="T4" fmla="*/ 0 w 1689"/>
                  <a:gd name="T5" fmla="*/ 0 h 1035"/>
                  <a:gd name="T6" fmla="*/ 0 w 1689"/>
                  <a:gd name="T7" fmla="*/ 0 h 1035"/>
                  <a:gd name="T8" fmla="*/ 0 w 1689"/>
                  <a:gd name="T9" fmla="*/ 0 h 1035"/>
                  <a:gd name="T10" fmla="*/ 0 w 1689"/>
                  <a:gd name="T11" fmla="*/ 0 h 1035"/>
                  <a:gd name="T12" fmla="*/ 0 w 1689"/>
                  <a:gd name="T13" fmla="*/ 0 h 1035"/>
                  <a:gd name="T14" fmla="*/ 0 w 1689"/>
                  <a:gd name="T15" fmla="*/ 0 h 1035"/>
                  <a:gd name="T16" fmla="*/ 0 w 1689"/>
                  <a:gd name="T17" fmla="*/ 0 h 1035"/>
                  <a:gd name="T18" fmla="*/ 0 w 1689"/>
                  <a:gd name="T19" fmla="*/ 0 h 1035"/>
                  <a:gd name="T20" fmla="*/ 0 w 1689"/>
                  <a:gd name="T21" fmla="*/ 0 h 1035"/>
                  <a:gd name="T22" fmla="*/ 0 w 1689"/>
                  <a:gd name="T23" fmla="*/ 0 h 1035"/>
                  <a:gd name="T24" fmla="*/ 0 w 1689"/>
                  <a:gd name="T25" fmla="*/ 0 h 1035"/>
                  <a:gd name="T26" fmla="*/ 0 w 1689"/>
                  <a:gd name="T27" fmla="*/ 0 h 1035"/>
                  <a:gd name="T28" fmla="*/ 0 w 1689"/>
                  <a:gd name="T29" fmla="*/ 0 h 1035"/>
                  <a:gd name="T30" fmla="*/ 0 w 1689"/>
                  <a:gd name="T31" fmla="*/ 0 h 1035"/>
                  <a:gd name="T32" fmla="*/ 0 w 1689"/>
                  <a:gd name="T33" fmla="*/ 0 h 1035"/>
                  <a:gd name="T34" fmla="*/ 0 w 1689"/>
                  <a:gd name="T35" fmla="*/ 0 h 1035"/>
                  <a:gd name="T36" fmla="*/ 0 w 1689"/>
                  <a:gd name="T37" fmla="*/ 0 h 1035"/>
                  <a:gd name="T38" fmla="*/ 0 w 1689"/>
                  <a:gd name="T39" fmla="*/ 0 h 1035"/>
                  <a:gd name="T40" fmla="*/ 0 w 1689"/>
                  <a:gd name="T41" fmla="*/ 0 h 1035"/>
                  <a:gd name="T42" fmla="*/ 0 w 1689"/>
                  <a:gd name="T43" fmla="*/ 0 h 1035"/>
                  <a:gd name="T44" fmla="*/ 0 w 1689"/>
                  <a:gd name="T45" fmla="*/ 0 h 10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89"/>
                  <a:gd name="T70" fmla="*/ 0 h 1035"/>
                  <a:gd name="T71" fmla="*/ 1689 w 1689"/>
                  <a:gd name="T72" fmla="*/ 1035 h 10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89" h="1035">
                    <a:moveTo>
                      <a:pt x="23" y="971"/>
                    </a:moveTo>
                    <a:lnTo>
                      <a:pt x="232" y="971"/>
                    </a:lnTo>
                    <a:lnTo>
                      <a:pt x="280" y="944"/>
                    </a:lnTo>
                    <a:lnTo>
                      <a:pt x="376" y="896"/>
                    </a:lnTo>
                    <a:lnTo>
                      <a:pt x="455" y="873"/>
                    </a:lnTo>
                    <a:lnTo>
                      <a:pt x="487" y="818"/>
                    </a:lnTo>
                    <a:lnTo>
                      <a:pt x="637" y="731"/>
                    </a:lnTo>
                    <a:lnTo>
                      <a:pt x="731" y="570"/>
                    </a:lnTo>
                    <a:lnTo>
                      <a:pt x="856" y="190"/>
                    </a:lnTo>
                    <a:lnTo>
                      <a:pt x="910" y="29"/>
                    </a:lnTo>
                    <a:lnTo>
                      <a:pt x="1012" y="0"/>
                    </a:lnTo>
                    <a:lnTo>
                      <a:pt x="1119" y="119"/>
                    </a:lnTo>
                    <a:lnTo>
                      <a:pt x="1689" y="226"/>
                    </a:lnTo>
                    <a:lnTo>
                      <a:pt x="1422" y="386"/>
                    </a:lnTo>
                    <a:lnTo>
                      <a:pt x="1108" y="624"/>
                    </a:lnTo>
                    <a:lnTo>
                      <a:pt x="939" y="656"/>
                    </a:lnTo>
                    <a:lnTo>
                      <a:pt x="900" y="706"/>
                    </a:lnTo>
                    <a:lnTo>
                      <a:pt x="758" y="785"/>
                    </a:lnTo>
                    <a:lnTo>
                      <a:pt x="562" y="889"/>
                    </a:lnTo>
                    <a:lnTo>
                      <a:pt x="328" y="1000"/>
                    </a:lnTo>
                    <a:lnTo>
                      <a:pt x="146" y="1031"/>
                    </a:lnTo>
                    <a:lnTo>
                      <a:pt x="0" y="1035"/>
                    </a:lnTo>
                    <a:lnTo>
                      <a:pt x="23" y="971"/>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89" name="Group 31"/>
              <p:cNvGrpSpPr>
                <a:grpSpLocks noChangeAspect="1"/>
              </p:cNvGrpSpPr>
              <p:nvPr/>
            </p:nvGrpSpPr>
            <p:grpSpPr bwMode="auto">
              <a:xfrm>
                <a:off x="872" y="3914"/>
                <a:ext cx="56" cy="37"/>
                <a:chOff x="3349" y="2600"/>
                <a:chExt cx="78" cy="52"/>
              </a:xfrm>
            </p:grpSpPr>
            <p:sp>
              <p:nvSpPr>
                <p:cNvPr id="147" name="Freeform 32"/>
                <p:cNvSpPr>
                  <a:spLocks noChangeAspect="1"/>
                </p:cNvSpPr>
                <p:nvPr/>
              </p:nvSpPr>
              <p:spPr bwMode="auto">
                <a:xfrm>
                  <a:off x="3349" y="2600"/>
                  <a:ext cx="78" cy="52"/>
                </a:xfrm>
                <a:custGeom>
                  <a:avLst/>
                  <a:gdLst>
                    <a:gd name="T0" fmla="*/ 1 w 155"/>
                    <a:gd name="T1" fmla="*/ 0 h 104"/>
                    <a:gd name="T2" fmla="*/ 0 w 155"/>
                    <a:gd name="T3" fmla="*/ 1 h 104"/>
                    <a:gd name="T4" fmla="*/ 1 w 155"/>
                    <a:gd name="T5" fmla="*/ 1 h 104"/>
                    <a:gd name="T6" fmla="*/ 1 w 155"/>
                    <a:gd name="T7" fmla="*/ 1 h 104"/>
                    <a:gd name="T8" fmla="*/ 1 w 155"/>
                    <a:gd name="T9" fmla="*/ 1 h 104"/>
                    <a:gd name="T10" fmla="*/ 1 w 155"/>
                    <a:gd name="T11" fmla="*/ 0 h 104"/>
                    <a:gd name="T12" fmla="*/ 1 w 155"/>
                    <a:gd name="T13" fmla="*/ 0 h 104"/>
                    <a:gd name="T14" fmla="*/ 0 60000 65536"/>
                    <a:gd name="T15" fmla="*/ 0 60000 65536"/>
                    <a:gd name="T16" fmla="*/ 0 60000 65536"/>
                    <a:gd name="T17" fmla="*/ 0 60000 65536"/>
                    <a:gd name="T18" fmla="*/ 0 60000 65536"/>
                    <a:gd name="T19" fmla="*/ 0 60000 65536"/>
                    <a:gd name="T20" fmla="*/ 0 60000 65536"/>
                    <a:gd name="T21" fmla="*/ 0 w 155"/>
                    <a:gd name="T22" fmla="*/ 0 h 104"/>
                    <a:gd name="T23" fmla="*/ 155 w 155"/>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5" h="104">
                      <a:moveTo>
                        <a:pt x="59" y="0"/>
                      </a:moveTo>
                      <a:lnTo>
                        <a:pt x="0" y="67"/>
                      </a:lnTo>
                      <a:lnTo>
                        <a:pt x="54" y="96"/>
                      </a:lnTo>
                      <a:lnTo>
                        <a:pt x="144" y="104"/>
                      </a:lnTo>
                      <a:lnTo>
                        <a:pt x="155" y="18"/>
                      </a:lnTo>
                      <a:lnTo>
                        <a:pt x="54" y="0"/>
                      </a:lnTo>
                      <a:lnTo>
                        <a:pt x="59" y="0"/>
                      </a:lnTo>
                      <a:close/>
                    </a:path>
                  </a:pathLst>
                </a:custGeom>
                <a:solidFill>
                  <a:srgbClr val="00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8" name="Freeform 33"/>
                <p:cNvSpPr>
                  <a:spLocks noChangeAspect="1"/>
                </p:cNvSpPr>
                <p:nvPr/>
              </p:nvSpPr>
              <p:spPr bwMode="auto">
                <a:xfrm>
                  <a:off x="3349" y="2600"/>
                  <a:ext cx="78" cy="52"/>
                </a:xfrm>
                <a:custGeom>
                  <a:avLst/>
                  <a:gdLst>
                    <a:gd name="T0" fmla="*/ 1 w 155"/>
                    <a:gd name="T1" fmla="*/ 0 h 104"/>
                    <a:gd name="T2" fmla="*/ 0 w 155"/>
                    <a:gd name="T3" fmla="*/ 1 h 104"/>
                    <a:gd name="T4" fmla="*/ 1 w 155"/>
                    <a:gd name="T5" fmla="*/ 1 h 104"/>
                    <a:gd name="T6" fmla="*/ 1 w 155"/>
                    <a:gd name="T7" fmla="*/ 1 h 104"/>
                    <a:gd name="T8" fmla="*/ 1 w 155"/>
                    <a:gd name="T9" fmla="*/ 1 h 104"/>
                    <a:gd name="T10" fmla="*/ 1 w 155"/>
                    <a:gd name="T11" fmla="*/ 0 h 104"/>
                    <a:gd name="T12" fmla="*/ 0 60000 65536"/>
                    <a:gd name="T13" fmla="*/ 0 60000 65536"/>
                    <a:gd name="T14" fmla="*/ 0 60000 65536"/>
                    <a:gd name="T15" fmla="*/ 0 60000 65536"/>
                    <a:gd name="T16" fmla="*/ 0 60000 65536"/>
                    <a:gd name="T17" fmla="*/ 0 60000 65536"/>
                    <a:gd name="T18" fmla="*/ 0 w 155"/>
                    <a:gd name="T19" fmla="*/ 0 h 104"/>
                    <a:gd name="T20" fmla="*/ 155 w 155"/>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155" h="104">
                      <a:moveTo>
                        <a:pt x="59" y="0"/>
                      </a:moveTo>
                      <a:lnTo>
                        <a:pt x="0" y="67"/>
                      </a:lnTo>
                      <a:lnTo>
                        <a:pt x="54" y="96"/>
                      </a:lnTo>
                      <a:lnTo>
                        <a:pt x="144" y="104"/>
                      </a:lnTo>
                      <a:lnTo>
                        <a:pt x="155" y="18"/>
                      </a:lnTo>
                      <a:lnTo>
                        <a:pt x="5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90" name="Freeform 34"/>
              <p:cNvSpPr>
                <a:spLocks noChangeAspect="1"/>
              </p:cNvSpPr>
              <p:nvPr/>
            </p:nvSpPr>
            <p:spPr bwMode="auto">
              <a:xfrm>
                <a:off x="923" y="3921"/>
                <a:ext cx="38" cy="31"/>
              </a:xfrm>
              <a:custGeom>
                <a:avLst/>
                <a:gdLst>
                  <a:gd name="T0" fmla="*/ 0 w 106"/>
                  <a:gd name="T1" fmla="*/ 0 h 90"/>
                  <a:gd name="T2" fmla="*/ 0 w 106"/>
                  <a:gd name="T3" fmla="*/ 0 h 90"/>
                  <a:gd name="T4" fmla="*/ 0 w 106"/>
                  <a:gd name="T5" fmla="*/ 0 h 90"/>
                  <a:gd name="T6" fmla="*/ 0 w 106"/>
                  <a:gd name="T7" fmla="*/ 0 h 90"/>
                  <a:gd name="T8" fmla="*/ 0 w 106"/>
                  <a:gd name="T9" fmla="*/ 0 h 90"/>
                  <a:gd name="T10" fmla="*/ 0 60000 65536"/>
                  <a:gd name="T11" fmla="*/ 0 60000 65536"/>
                  <a:gd name="T12" fmla="*/ 0 60000 65536"/>
                  <a:gd name="T13" fmla="*/ 0 60000 65536"/>
                  <a:gd name="T14" fmla="*/ 0 60000 65536"/>
                  <a:gd name="T15" fmla="*/ 0 w 106"/>
                  <a:gd name="T16" fmla="*/ 0 h 90"/>
                  <a:gd name="T17" fmla="*/ 106 w 106"/>
                  <a:gd name="T18" fmla="*/ 90 h 90"/>
                </a:gdLst>
                <a:ahLst/>
                <a:cxnLst>
                  <a:cxn ang="T10">
                    <a:pos x="T0" y="T1"/>
                  </a:cxn>
                  <a:cxn ang="T11">
                    <a:pos x="T2" y="T3"/>
                  </a:cxn>
                  <a:cxn ang="T12">
                    <a:pos x="T4" y="T5"/>
                  </a:cxn>
                  <a:cxn ang="T13">
                    <a:pos x="T6" y="T7"/>
                  </a:cxn>
                  <a:cxn ang="T14">
                    <a:pos x="T8" y="T9"/>
                  </a:cxn>
                </a:cxnLst>
                <a:rect l="T15" t="T16" r="T17" b="T18"/>
                <a:pathLst>
                  <a:path w="106" h="90">
                    <a:moveTo>
                      <a:pt x="11" y="0"/>
                    </a:moveTo>
                    <a:lnTo>
                      <a:pt x="106" y="0"/>
                    </a:lnTo>
                    <a:lnTo>
                      <a:pt x="94" y="90"/>
                    </a:lnTo>
                    <a:lnTo>
                      <a:pt x="0" y="90"/>
                    </a:lnTo>
                    <a:lnTo>
                      <a:pt x="11" y="0"/>
                    </a:lnTo>
                    <a:close/>
                  </a:path>
                </a:pathLst>
              </a:custGeom>
              <a:solidFill>
                <a:srgbClr val="00CC99"/>
              </a:solidFill>
              <a:ln w="9525">
                <a:solidFill>
                  <a:srgbClr val="000000"/>
                </a:solidFill>
                <a:round/>
                <a:headEnd/>
                <a:tailEnd/>
              </a:ln>
            </p:spPr>
            <p:txBody>
              <a:bodyPr/>
              <a:lstStyle/>
              <a:p>
                <a:endParaRPr lang="ja-JP" altLang="en-US"/>
              </a:p>
            </p:txBody>
          </p:sp>
          <p:sp>
            <p:nvSpPr>
              <p:cNvPr id="91" name="Freeform 35"/>
              <p:cNvSpPr>
                <a:spLocks noChangeAspect="1"/>
              </p:cNvSpPr>
              <p:nvPr/>
            </p:nvSpPr>
            <p:spPr bwMode="auto">
              <a:xfrm>
                <a:off x="960" y="3921"/>
                <a:ext cx="39" cy="34"/>
              </a:xfrm>
              <a:custGeom>
                <a:avLst/>
                <a:gdLst>
                  <a:gd name="T0" fmla="*/ 0 w 111"/>
                  <a:gd name="T1" fmla="*/ 0 h 96"/>
                  <a:gd name="T2" fmla="*/ 0 w 111"/>
                  <a:gd name="T3" fmla="*/ 0 h 96"/>
                  <a:gd name="T4" fmla="*/ 0 w 111"/>
                  <a:gd name="T5" fmla="*/ 0 h 96"/>
                  <a:gd name="T6" fmla="*/ 0 w 111"/>
                  <a:gd name="T7" fmla="*/ 0 h 96"/>
                  <a:gd name="T8" fmla="*/ 0 w 111"/>
                  <a:gd name="T9" fmla="*/ 0 h 96"/>
                  <a:gd name="T10" fmla="*/ 0 60000 65536"/>
                  <a:gd name="T11" fmla="*/ 0 60000 65536"/>
                  <a:gd name="T12" fmla="*/ 0 60000 65536"/>
                  <a:gd name="T13" fmla="*/ 0 60000 65536"/>
                  <a:gd name="T14" fmla="*/ 0 60000 65536"/>
                  <a:gd name="T15" fmla="*/ 0 w 111"/>
                  <a:gd name="T16" fmla="*/ 0 h 96"/>
                  <a:gd name="T17" fmla="*/ 111 w 111"/>
                  <a:gd name="T18" fmla="*/ 96 h 96"/>
                </a:gdLst>
                <a:ahLst/>
                <a:cxnLst>
                  <a:cxn ang="T10">
                    <a:pos x="T0" y="T1"/>
                  </a:cxn>
                  <a:cxn ang="T11">
                    <a:pos x="T2" y="T3"/>
                  </a:cxn>
                  <a:cxn ang="T12">
                    <a:pos x="T4" y="T5"/>
                  </a:cxn>
                  <a:cxn ang="T13">
                    <a:pos x="T6" y="T7"/>
                  </a:cxn>
                  <a:cxn ang="T14">
                    <a:pos x="T8" y="T9"/>
                  </a:cxn>
                </a:cxnLst>
                <a:rect l="T15" t="T16" r="T17" b="T18"/>
                <a:pathLst>
                  <a:path w="111" h="96">
                    <a:moveTo>
                      <a:pt x="17" y="0"/>
                    </a:moveTo>
                    <a:lnTo>
                      <a:pt x="77" y="0"/>
                    </a:lnTo>
                    <a:lnTo>
                      <a:pt x="111" y="78"/>
                    </a:lnTo>
                    <a:lnTo>
                      <a:pt x="0" y="96"/>
                    </a:lnTo>
                    <a:lnTo>
                      <a:pt x="17" y="0"/>
                    </a:lnTo>
                    <a:close/>
                  </a:path>
                </a:pathLst>
              </a:custGeom>
              <a:solidFill>
                <a:srgbClr val="00CC99"/>
              </a:solidFill>
              <a:ln w="9525">
                <a:solidFill>
                  <a:srgbClr val="000000"/>
                </a:solidFill>
                <a:round/>
                <a:headEnd/>
                <a:tailEnd/>
              </a:ln>
            </p:spPr>
            <p:txBody>
              <a:bodyPr/>
              <a:lstStyle/>
              <a:p>
                <a:endParaRPr lang="ja-JP" altLang="en-US"/>
              </a:p>
            </p:txBody>
          </p:sp>
          <p:sp>
            <p:nvSpPr>
              <p:cNvPr id="92" name="Freeform 36"/>
              <p:cNvSpPr>
                <a:spLocks noChangeAspect="1"/>
              </p:cNvSpPr>
              <p:nvPr/>
            </p:nvSpPr>
            <p:spPr bwMode="auto">
              <a:xfrm>
                <a:off x="860" y="3897"/>
                <a:ext cx="31" cy="38"/>
              </a:xfrm>
              <a:custGeom>
                <a:avLst/>
                <a:gdLst>
                  <a:gd name="T0" fmla="*/ 0 w 89"/>
                  <a:gd name="T1" fmla="*/ 0 h 106"/>
                  <a:gd name="T2" fmla="*/ 0 w 89"/>
                  <a:gd name="T3" fmla="*/ 0 h 106"/>
                  <a:gd name="T4" fmla="*/ 0 w 89"/>
                  <a:gd name="T5" fmla="*/ 0 h 106"/>
                  <a:gd name="T6" fmla="*/ 0 w 89"/>
                  <a:gd name="T7" fmla="*/ 0 h 106"/>
                  <a:gd name="T8" fmla="*/ 0 w 89"/>
                  <a:gd name="T9" fmla="*/ 0 h 106"/>
                  <a:gd name="T10" fmla="*/ 0 60000 65536"/>
                  <a:gd name="T11" fmla="*/ 0 60000 65536"/>
                  <a:gd name="T12" fmla="*/ 0 60000 65536"/>
                  <a:gd name="T13" fmla="*/ 0 60000 65536"/>
                  <a:gd name="T14" fmla="*/ 0 60000 65536"/>
                  <a:gd name="T15" fmla="*/ 0 w 89"/>
                  <a:gd name="T16" fmla="*/ 0 h 106"/>
                  <a:gd name="T17" fmla="*/ 89 w 89"/>
                  <a:gd name="T18" fmla="*/ 106 h 106"/>
                </a:gdLst>
                <a:ahLst/>
                <a:cxnLst>
                  <a:cxn ang="T10">
                    <a:pos x="T0" y="T1"/>
                  </a:cxn>
                  <a:cxn ang="T11">
                    <a:pos x="T2" y="T3"/>
                  </a:cxn>
                  <a:cxn ang="T12">
                    <a:pos x="T4" y="T5"/>
                  </a:cxn>
                  <a:cxn ang="T13">
                    <a:pos x="T6" y="T7"/>
                  </a:cxn>
                  <a:cxn ang="T14">
                    <a:pos x="T8" y="T9"/>
                  </a:cxn>
                </a:cxnLst>
                <a:rect l="T15" t="T16" r="T17" b="T18"/>
                <a:pathLst>
                  <a:path w="89" h="106">
                    <a:moveTo>
                      <a:pt x="52" y="0"/>
                    </a:moveTo>
                    <a:lnTo>
                      <a:pt x="0" y="66"/>
                    </a:lnTo>
                    <a:lnTo>
                      <a:pt x="41" y="106"/>
                    </a:lnTo>
                    <a:lnTo>
                      <a:pt x="89" y="37"/>
                    </a:lnTo>
                    <a:lnTo>
                      <a:pt x="52" y="0"/>
                    </a:lnTo>
                    <a:close/>
                  </a:path>
                </a:pathLst>
              </a:custGeom>
              <a:solidFill>
                <a:srgbClr val="00CC99"/>
              </a:solidFill>
              <a:ln w="9525">
                <a:solidFill>
                  <a:srgbClr val="000000"/>
                </a:solidFill>
                <a:round/>
                <a:headEnd/>
                <a:tailEnd/>
              </a:ln>
            </p:spPr>
            <p:txBody>
              <a:bodyPr/>
              <a:lstStyle/>
              <a:p>
                <a:endParaRPr lang="ja-JP" altLang="en-US"/>
              </a:p>
            </p:txBody>
          </p:sp>
          <p:sp>
            <p:nvSpPr>
              <p:cNvPr id="93" name="Freeform 37"/>
              <p:cNvSpPr>
                <a:spLocks noChangeAspect="1"/>
              </p:cNvSpPr>
              <p:nvPr/>
            </p:nvSpPr>
            <p:spPr bwMode="auto">
              <a:xfrm>
                <a:off x="1421" y="3835"/>
                <a:ext cx="218" cy="164"/>
              </a:xfrm>
              <a:custGeom>
                <a:avLst/>
                <a:gdLst>
                  <a:gd name="T0" fmla="*/ 0 w 612"/>
                  <a:gd name="T1" fmla="*/ 0 h 462"/>
                  <a:gd name="T2" fmla="*/ 0 w 612"/>
                  <a:gd name="T3" fmla="*/ 0 h 462"/>
                  <a:gd name="T4" fmla="*/ 0 w 612"/>
                  <a:gd name="T5" fmla="*/ 0 h 462"/>
                  <a:gd name="T6" fmla="*/ 0 w 612"/>
                  <a:gd name="T7" fmla="*/ 0 h 462"/>
                  <a:gd name="T8" fmla="*/ 0 w 612"/>
                  <a:gd name="T9" fmla="*/ 0 h 462"/>
                  <a:gd name="T10" fmla="*/ 0 w 612"/>
                  <a:gd name="T11" fmla="*/ 0 h 462"/>
                  <a:gd name="T12" fmla="*/ 0 w 612"/>
                  <a:gd name="T13" fmla="*/ 0 h 462"/>
                  <a:gd name="T14" fmla="*/ 0 w 612"/>
                  <a:gd name="T15" fmla="*/ 0 h 462"/>
                  <a:gd name="T16" fmla="*/ 0 w 612"/>
                  <a:gd name="T17" fmla="*/ 0 h 462"/>
                  <a:gd name="T18" fmla="*/ 0 w 612"/>
                  <a:gd name="T19" fmla="*/ 0 h 4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2"/>
                  <a:gd name="T31" fmla="*/ 0 h 462"/>
                  <a:gd name="T32" fmla="*/ 612 w 612"/>
                  <a:gd name="T33" fmla="*/ 462 h 4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2" h="462">
                    <a:moveTo>
                      <a:pt x="24" y="386"/>
                    </a:moveTo>
                    <a:lnTo>
                      <a:pt x="0" y="462"/>
                    </a:lnTo>
                    <a:lnTo>
                      <a:pt x="78" y="437"/>
                    </a:lnTo>
                    <a:lnTo>
                      <a:pt x="309" y="301"/>
                    </a:lnTo>
                    <a:lnTo>
                      <a:pt x="445" y="184"/>
                    </a:lnTo>
                    <a:lnTo>
                      <a:pt x="595" y="42"/>
                    </a:lnTo>
                    <a:lnTo>
                      <a:pt x="612" y="0"/>
                    </a:lnTo>
                    <a:lnTo>
                      <a:pt x="362" y="243"/>
                    </a:lnTo>
                    <a:lnTo>
                      <a:pt x="172" y="361"/>
                    </a:lnTo>
                    <a:lnTo>
                      <a:pt x="24" y="38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4" name="Freeform 38"/>
              <p:cNvSpPr>
                <a:spLocks noChangeAspect="1"/>
              </p:cNvSpPr>
              <p:nvPr/>
            </p:nvSpPr>
            <p:spPr bwMode="auto">
              <a:xfrm>
                <a:off x="2241" y="3874"/>
                <a:ext cx="103" cy="42"/>
              </a:xfrm>
              <a:custGeom>
                <a:avLst/>
                <a:gdLst>
                  <a:gd name="T0" fmla="*/ 0 w 290"/>
                  <a:gd name="T1" fmla="*/ 0 h 119"/>
                  <a:gd name="T2" fmla="*/ 0 w 290"/>
                  <a:gd name="T3" fmla="*/ 0 h 119"/>
                  <a:gd name="T4" fmla="*/ 0 w 290"/>
                  <a:gd name="T5" fmla="*/ 0 h 119"/>
                  <a:gd name="T6" fmla="*/ 0 w 290"/>
                  <a:gd name="T7" fmla="*/ 0 h 119"/>
                  <a:gd name="T8" fmla="*/ 0 w 290"/>
                  <a:gd name="T9" fmla="*/ 0 h 119"/>
                  <a:gd name="T10" fmla="*/ 0 w 290"/>
                  <a:gd name="T11" fmla="*/ 0 h 119"/>
                  <a:gd name="T12" fmla="*/ 0 60000 65536"/>
                  <a:gd name="T13" fmla="*/ 0 60000 65536"/>
                  <a:gd name="T14" fmla="*/ 0 60000 65536"/>
                  <a:gd name="T15" fmla="*/ 0 60000 65536"/>
                  <a:gd name="T16" fmla="*/ 0 60000 65536"/>
                  <a:gd name="T17" fmla="*/ 0 60000 65536"/>
                  <a:gd name="T18" fmla="*/ 0 w 290"/>
                  <a:gd name="T19" fmla="*/ 0 h 119"/>
                  <a:gd name="T20" fmla="*/ 290 w 290"/>
                  <a:gd name="T21" fmla="*/ 119 h 119"/>
                </a:gdLst>
                <a:ahLst/>
                <a:cxnLst>
                  <a:cxn ang="T12">
                    <a:pos x="T0" y="T1"/>
                  </a:cxn>
                  <a:cxn ang="T13">
                    <a:pos x="T2" y="T3"/>
                  </a:cxn>
                  <a:cxn ang="T14">
                    <a:pos x="T4" y="T5"/>
                  </a:cxn>
                  <a:cxn ang="T15">
                    <a:pos x="T6" y="T7"/>
                  </a:cxn>
                  <a:cxn ang="T16">
                    <a:pos x="T8" y="T9"/>
                  </a:cxn>
                  <a:cxn ang="T17">
                    <a:pos x="T10" y="T11"/>
                  </a:cxn>
                </a:cxnLst>
                <a:rect l="T18" t="T19" r="T20" b="T21"/>
                <a:pathLst>
                  <a:path w="290" h="119">
                    <a:moveTo>
                      <a:pt x="219" y="0"/>
                    </a:moveTo>
                    <a:lnTo>
                      <a:pt x="0" y="113"/>
                    </a:lnTo>
                    <a:lnTo>
                      <a:pt x="125" y="119"/>
                    </a:lnTo>
                    <a:lnTo>
                      <a:pt x="290" y="44"/>
                    </a:lnTo>
                    <a:lnTo>
                      <a:pt x="284" y="17"/>
                    </a:lnTo>
                    <a:lnTo>
                      <a:pt x="219" y="0"/>
                    </a:lnTo>
                    <a:close/>
                  </a:path>
                </a:pathLst>
              </a:custGeom>
              <a:solidFill>
                <a:srgbClr val="B2B2B2"/>
              </a:solidFill>
              <a:ln w="9525">
                <a:solidFill>
                  <a:srgbClr val="000000"/>
                </a:solidFill>
                <a:round/>
                <a:headEnd/>
                <a:tailEnd/>
              </a:ln>
            </p:spPr>
            <p:txBody>
              <a:bodyPr/>
              <a:lstStyle/>
              <a:p>
                <a:endParaRPr lang="ja-JP" altLang="en-US"/>
              </a:p>
            </p:txBody>
          </p:sp>
          <p:sp>
            <p:nvSpPr>
              <p:cNvPr id="95" name="Freeform 39"/>
              <p:cNvSpPr>
                <a:spLocks noChangeAspect="1"/>
              </p:cNvSpPr>
              <p:nvPr/>
            </p:nvSpPr>
            <p:spPr bwMode="auto">
              <a:xfrm>
                <a:off x="938" y="3574"/>
                <a:ext cx="193" cy="135"/>
              </a:xfrm>
              <a:custGeom>
                <a:avLst/>
                <a:gdLst>
                  <a:gd name="T0" fmla="*/ 0 w 548"/>
                  <a:gd name="T1" fmla="*/ 0 h 380"/>
                  <a:gd name="T2" fmla="*/ 0 w 548"/>
                  <a:gd name="T3" fmla="*/ 0 h 380"/>
                  <a:gd name="T4" fmla="*/ 0 w 548"/>
                  <a:gd name="T5" fmla="*/ 0 h 380"/>
                  <a:gd name="T6" fmla="*/ 0 w 548"/>
                  <a:gd name="T7" fmla="*/ 0 h 380"/>
                  <a:gd name="T8" fmla="*/ 0 w 548"/>
                  <a:gd name="T9" fmla="*/ 0 h 380"/>
                  <a:gd name="T10" fmla="*/ 0 w 548"/>
                  <a:gd name="T11" fmla="*/ 0 h 380"/>
                  <a:gd name="T12" fmla="*/ 0 w 548"/>
                  <a:gd name="T13" fmla="*/ 0 h 380"/>
                  <a:gd name="T14" fmla="*/ 0 w 548"/>
                  <a:gd name="T15" fmla="*/ 0 h 380"/>
                  <a:gd name="T16" fmla="*/ 0 w 548"/>
                  <a:gd name="T17" fmla="*/ 0 h 380"/>
                  <a:gd name="T18" fmla="*/ 0 w 548"/>
                  <a:gd name="T19" fmla="*/ 0 h 380"/>
                  <a:gd name="T20" fmla="*/ 0 w 548"/>
                  <a:gd name="T21" fmla="*/ 0 h 3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8"/>
                  <a:gd name="T34" fmla="*/ 0 h 380"/>
                  <a:gd name="T35" fmla="*/ 548 w 548"/>
                  <a:gd name="T36" fmla="*/ 380 h 3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8" h="380">
                    <a:moveTo>
                      <a:pt x="6" y="350"/>
                    </a:moveTo>
                    <a:lnTo>
                      <a:pt x="150" y="292"/>
                    </a:lnTo>
                    <a:lnTo>
                      <a:pt x="334" y="173"/>
                    </a:lnTo>
                    <a:lnTo>
                      <a:pt x="548" y="0"/>
                    </a:lnTo>
                    <a:lnTo>
                      <a:pt x="548" y="48"/>
                    </a:lnTo>
                    <a:lnTo>
                      <a:pt x="501" y="48"/>
                    </a:lnTo>
                    <a:lnTo>
                      <a:pt x="405" y="159"/>
                    </a:lnTo>
                    <a:lnTo>
                      <a:pt x="260" y="275"/>
                    </a:lnTo>
                    <a:lnTo>
                      <a:pt x="56" y="378"/>
                    </a:lnTo>
                    <a:lnTo>
                      <a:pt x="0" y="380"/>
                    </a:lnTo>
                    <a:lnTo>
                      <a:pt x="6" y="35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6" name="Freeform 40"/>
              <p:cNvSpPr>
                <a:spLocks noChangeAspect="1"/>
              </p:cNvSpPr>
              <p:nvPr/>
            </p:nvSpPr>
            <p:spPr bwMode="auto">
              <a:xfrm>
                <a:off x="942" y="3629"/>
                <a:ext cx="286" cy="384"/>
              </a:xfrm>
              <a:custGeom>
                <a:avLst/>
                <a:gdLst>
                  <a:gd name="T0" fmla="*/ 0 w 804"/>
                  <a:gd name="T1" fmla="*/ 0 h 1081"/>
                  <a:gd name="T2" fmla="*/ 0 w 804"/>
                  <a:gd name="T3" fmla="*/ 0 h 1081"/>
                  <a:gd name="T4" fmla="*/ 0 w 804"/>
                  <a:gd name="T5" fmla="*/ 0 h 1081"/>
                  <a:gd name="T6" fmla="*/ 0 w 804"/>
                  <a:gd name="T7" fmla="*/ 0 h 1081"/>
                  <a:gd name="T8" fmla="*/ 0 w 804"/>
                  <a:gd name="T9" fmla="*/ 0 h 1081"/>
                  <a:gd name="T10" fmla="*/ 0 w 804"/>
                  <a:gd name="T11" fmla="*/ 0 h 1081"/>
                  <a:gd name="T12" fmla="*/ 0 w 804"/>
                  <a:gd name="T13" fmla="*/ 0 h 1081"/>
                  <a:gd name="T14" fmla="*/ 0 w 804"/>
                  <a:gd name="T15" fmla="*/ 0 h 1081"/>
                  <a:gd name="T16" fmla="*/ 0 w 804"/>
                  <a:gd name="T17" fmla="*/ 0 h 1081"/>
                  <a:gd name="T18" fmla="*/ 0 w 804"/>
                  <a:gd name="T19" fmla="*/ 0 h 1081"/>
                  <a:gd name="T20" fmla="*/ 0 w 804"/>
                  <a:gd name="T21" fmla="*/ 0 h 1081"/>
                  <a:gd name="T22" fmla="*/ 0 w 804"/>
                  <a:gd name="T23" fmla="*/ 0 h 1081"/>
                  <a:gd name="T24" fmla="*/ 0 w 804"/>
                  <a:gd name="T25" fmla="*/ 0 h 1081"/>
                  <a:gd name="T26" fmla="*/ 0 w 804"/>
                  <a:gd name="T27" fmla="*/ 0 h 1081"/>
                  <a:gd name="T28" fmla="*/ 0 w 804"/>
                  <a:gd name="T29" fmla="*/ 0 h 1081"/>
                  <a:gd name="T30" fmla="*/ 0 w 804"/>
                  <a:gd name="T31" fmla="*/ 0 h 1081"/>
                  <a:gd name="T32" fmla="*/ 0 w 804"/>
                  <a:gd name="T33" fmla="*/ 0 h 1081"/>
                  <a:gd name="T34" fmla="*/ 0 w 804"/>
                  <a:gd name="T35" fmla="*/ 0 h 1081"/>
                  <a:gd name="T36" fmla="*/ 0 w 804"/>
                  <a:gd name="T37" fmla="*/ 0 h 1081"/>
                  <a:gd name="T38" fmla="*/ 0 w 804"/>
                  <a:gd name="T39" fmla="*/ 0 h 1081"/>
                  <a:gd name="T40" fmla="*/ 0 w 804"/>
                  <a:gd name="T41" fmla="*/ 0 h 1081"/>
                  <a:gd name="T42" fmla="*/ 0 w 804"/>
                  <a:gd name="T43" fmla="*/ 0 h 1081"/>
                  <a:gd name="T44" fmla="*/ 0 w 804"/>
                  <a:gd name="T45" fmla="*/ 0 h 10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4"/>
                  <a:gd name="T70" fmla="*/ 0 h 1081"/>
                  <a:gd name="T71" fmla="*/ 804 w 804"/>
                  <a:gd name="T72" fmla="*/ 1081 h 10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4" h="1081">
                    <a:moveTo>
                      <a:pt x="0" y="457"/>
                    </a:moveTo>
                    <a:lnTo>
                      <a:pt x="142" y="397"/>
                    </a:lnTo>
                    <a:lnTo>
                      <a:pt x="257" y="457"/>
                    </a:lnTo>
                    <a:lnTo>
                      <a:pt x="274" y="624"/>
                    </a:lnTo>
                    <a:lnTo>
                      <a:pt x="269" y="808"/>
                    </a:lnTo>
                    <a:lnTo>
                      <a:pt x="226" y="925"/>
                    </a:lnTo>
                    <a:lnTo>
                      <a:pt x="173" y="969"/>
                    </a:lnTo>
                    <a:lnTo>
                      <a:pt x="119" y="996"/>
                    </a:lnTo>
                    <a:lnTo>
                      <a:pt x="125" y="1081"/>
                    </a:lnTo>
                    <a:lnTo>
                      <a:pt x="345" y="987"/>
                    </a:lnTo>
                    <a:lnTo>
                      <a:pt x="393" y="916"/>
                    </a:lnTo>
                    <a:lnTo>
                      <a:pt x="512" y="850"/>
                    </a:lnTo>
                    <a:lnTo>
                      <a:pt x="626" y="683"/>
                    </a:lnTo>
                    <a:lnTo>
                      <a:pt x="643" y="570"/>
                    </a:lnTo>
                    <a:lnTo>
                      <a:pt x="804" y="136"/>
                    </a:lnTo>
                    <a:lnTo>
                      <a:pt x="768" y="30"/>
                    </a:lnTo>
                    <a:lnTo>
                      <a:pt x="674" y="0"/>
                    </a:lnTo>
                    <a:lnTo>
                      <a:pt x="572" y="13"/>
                    </a:lnTo>
                    <a:lnTo>
                      <a:pt x="511" y="32"/>
                    </a:lnTo>
                    <a:lnTo>
                      <a:pt x="382" y="138"/>
                    </a:lnTo>
                    <a:lnTo>
                      <a:pt x="221" y="297"/>
                    </a:lnTo>
                    <a:lnTo>
                      <a:pt x="65" y="393"/>
                    </a:lnTo>
                    <a:lnTo>
                      <a:pt x="0" y="45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7" name="Freeform 41"/>
              <p:cNvSpPr>
                <a:spLocks noChangeAspect="1"/>
              </p:cNvSpPr>
              <p:nvPr/>
            </p:nvSpPr>
            <p:spPr bwMode="auto">
              <a:xfrm>
                <a:off x="1486" y="3768"/>
                <a:ext cx="126" cy="162"/>
              </a:xfrm>
              <a:custGeom>
                <a:avLst/>
                <a:gdLst>
                  <a:gd name="T0" fmla="*/ 0 w 355"/>
                  <a:gd name="T1" fmla="*/ 0 h 457"/>
                  <a:gd name="T2" fmla="*/ 0 w 355"/>
                  <a:gd name="T3" fmla="*/ 0 h 457"/>
                  <a:gd name="T4" fmla="*/ 0 w 355"/>
                  <a:gd name="T5" fmla="*/ 0 h 457"/>
                  <a:gd name="T6" fmla="*/ 0 w 355"/>
                  <a:gd name="T7" fmla="*/ 0 h 457"/>
                  <a:gd name="T8" fmla="*/ 0 w 355"/>
                  <a:gd name="T9" fmla="*/ 0 h 457"/>
                  <a:gd name="T10" fmla="*/ 0 w 355"/>
                  <a:gd name="T11" fmla="*/ 0 h 457"/>
                  <a:gd name="T12" fmla="*/ 0 w 355"/>
                  <a:gd name="T13" fmla="*/ 0 h 457"/>
                  <a:gd name="T14" fmla="*/ 0 w 355"/>
                  <a:gd name="T15" fmla="*/ 0 h 457"/>
                  <a:gd name="T16" fmla="*/ 0 w 355"/>
                  <a:gd name="T17" fmla="*/ 0 h 457"/>
                  <a:gd name="T18" fmla="*/ 0 w 355"/>
                  <a:gd name="T19" fmla="*/ 0 h 457"/>
                  <a:gd name="T20" fmla="*/ 0 w 355"/>
                  <a:gd name="T21" fmla="*/ 0 h 457"/>
                  <a:gd name="T22" fmla="*/ 0 w 355"/>
                  <a:gd name="T23" fmla="*/ 0 h 457"/>
                  <a:gd name="T24" fmla="*/ 0 w 355"/>
                  <a:gd name="T25" fmla="*/ 0 h 457"/>
                  <a:gd name="T26" fmla="*/ 0 w 355"/>
                  <a:gd name="T27" fmla="*/ 0 h 457"/>
                  <a:gd name="T28" fmla="*/ 0 w 355"/>
                  <a:gd name="T29" fmla="*/ 0 h 457"/>
                  <a:gd name="T30" fmla="*/ 0 w 355"/>
                  <a:gd name="T31" fmla="*/ 0 h 457"/>
                  <a:gd name="T32" fmla="*/ 0 w 355"/>
                  <a:gd name="T33" fmla="*/ 0 h 457"/>
                  <a:gd name="T34" fmla="*/ 0 w 355"/>
                  <a:gd name="T35" fmla="*/ 0 h 457"/>
                  <a:gd name="T36" fmla="*/ 0 w 355"/>
                  <a:gd name="T37" fmla="*/ 0 h 457"/>
                  <a:gd name="T38" fmla="*/ 0 w 355"/>
                  <a:gd name="T39" fmla="*/ 0 h 457"/>
                  <a:gd name="T40" fmla="*/ 0 w 355"/>
                  <a:gd name="T41" fmla="*/ 0 h 457"/>
                  <a:gd name="T42" fmla="*/ 0 w 355"/>
                  <a:gd name="T43" fmla="*/ 0 h 457"/>
                  <a:gd name="T44" fmla="*/ 0 w 355"/>
                  <a:gd name="T45" fmla="*/ 0 h 457"/>
                  <a:gd name="T46" fmla="*/ 0 w 355"/>
                  <a:gd name="T47" fmla="*/ 0 h 457"/>
                  <a:gd name="T48" fmla="*/ 0 w 355"/>
                  <a:gd name="T49" fmla="*/ 0 h 457"/>
                  <a:gd name="T50" fmla="*/ 0 w 355"/>
                  <a:gd name="T51" fmla="*/ 0 h 457"/>
                  <a:gd name="T52" fmla="*/ 0 w 355"/>
                  <a:gd name="T53" fmla="*/ 0 h 457"/>
                  <a:gd name="T54" fmla="*/ 0 w 355"/>
                  <a:gd name="T55" fmla="*/ 0 h 457"/>
                  <a:gd name="T56" fmla="*/ 0 w 355"/>
                  <a:gd name="T57" fmla="*/ 0 h 457"/>
                  <a:gd name="T58" fmla="*/ 0 w 355"/>
                  <a:gd name="T59" fmla="*/ 0 h 457"/>
                  <a:gd name="T60" fmla="*/ 0 w 355"/>
                  <a:gd name="T61" fmla="*/ 0 h 457"/>
                  <a:gd name="T62" fmla="*/ 0 w 355"/>
                  <a:gd name="T63" fmla="*/ 0 h 457"/>
                  <a:gd name="T64" fmla="*/ 0 w 355"/>
                  <a:gd name="T65" fmla="*/ 0 h 457"/>
                  <a:gd name="T66" fmla="*/ 0 w 355"/>
                  <a:gd name="T67" fmla="*/ 0 h 457"/>
                  <a:gd name="T68" fmla="*/ 0 w 355"/>
                  <a:gd name="T69" fmla="*/ 0 h 457"/>
                  <a:gd name="T70" fmla="*/ 0 w 355"/>
                  <a:gd name="T71" fmla="*/ 0 h 457"/>
                  <a:gd name="T72" fmla="*/ 0 w 355"/>
                  <a:gd name="T73" fmla="*/ 0 h 457"/>
                  <a:gd name="T74" fmla="*/ 0 w 355"/>
                  <a:gd name="T75" fmla="*/ 0 h 457"/>
                  <a:gd name="T76" fmla="*/ 0 w 355"/>
                  <a:gd name="T77" fmla="*/ 0 h 457"/>
                  <a:gd name="T78" fmla="*/ 0 w 355"/>
                  <a:gd name="T79" fmla="*/ 0 h 457"/>
                  <a:gd name="T80" fmla="*/ 0 w 355"/>
                  <a:gd name="T81" fmla="*/ 0 h 4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5"/>
                  <a:gd name="T124" fmla="*/ 0 h 457"/>
                  <a:gd name="T125" fmla="*/ 355 w 355"/>
                  <a:gd name="T126" fmla="*/ 457 h 4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5" h="457">
                    <a:moveTo>
                      <a:pt x="177" y="392"/>
                    </a:moveTo>
                    <a:lnTo>
                      <a:pt x="167" y="402"/>
                    </a:lnTo>
                    <a:lnTo>
                      <a:pt x="155" y="411"/>
                    </a:lnTo>
                    <a:lnTo>
                      <a:pt x="129" y="432"/>
                    </a:lnTo>
                    <a:lnTo>
                      <a:pt x="113" y="442"/>
                    </a:lnTo>
                    <a:lnTo>
                      <a:pt x="100" y="450"/>
                    </a:lnTo>
                    <a:lnTo>
                      <a:pt x="86" y="455"/>
                    </a:lnTo>
                    <a:lnTo>
                      <a:pt x="75" y="457"/>
                    </a:lnTo>
                    <a:lnTo>
                      <a:pt x="65" y="457"/>
                    </a:lnTo>
                    <a:lnTo>
                      <a:pt x="54" y="454"/>
                    </a:lnTo>
                    <a:lnTo>
                      <a:pt x="42" y="448"/>
                    </a:lnTo>
                    <a:lnTo>
                      <a:pt x="33" y="440"/>
                    </a:lnTo>
                    <a:lnTo>
                      <a:pt x="15" y="423"/>
                    </a:lnTo>
                    <a:lnTo>
                      <a:pt x="8" y="415"/>
                    </a:lnTo>
                    <a:lnTo>
                      <a:pt x="4" y="406"/>
                    </a:lnTo>
                    <a:lnTo>
                      <a:pt x="0" y="384"/>
                    </a:lnTo>
                    <a:lnTo>
                      <a:pt x="0" y="359"/>
                    </a:lnTo>
                    <a:lnTo>
                      <a:pt x="4" y="333"/>
                    </a:lnTo>
                    <a:lnTo>
                      <a:pt x="10" y="310"/>
                    </a:lnTo>
                    <a:lnTo>
                      <a:pt x="19" y="288"/>
                    </a:lnTo>
                    <a:lnTo>
                      <a:pt x="31" y="267"/>
                    </a:lnTo>
                    <a:lnTo>
                      <a:pt x="44" y="248"/>
                    </a:lnTo>
                    <a:lnTo>
                      <a:pt x="63" y="233"/>
                    </a:lnTo>
                    <a:lnTo>
                      <a:pt x="75" y="229"/>
                    </a:lnTo>
                    <a:lnTo>
                      <a:pt x="86" y="227"/>
                    </a:lnTo>
                    <a:lnTo>
                      <a:pt x="117" y="227"/>
                    </a:lnTo>
                    <a:lnTo>
                      <a:pt x="148" y="227"/>
                    </a:lnTo>
                    <a:lnTo>
                      <a:pt x="159" y="225"/>
                    </a:lnTo>
                    <a:lnTo>
                      <a:pt x="171" y="221"/>
                    </a:lnTo>
                    <a:lnTo>
                      <a:pt x="178" y="215"/>
                    </a:lnTo>
                    <a:lnTo>
                      <a:pt x="182" y="208"/>
                    </a:lnTo>
                    <a:lnTo>
                      <a:pt x="188" y="190"/>
                    </a:lnTo>
                    <a:lnTo>
                      <a:pt x="194" y="171"/>
                    </a:lnTo>
                    <a:lnTo>
                      <a:pt x="200" y="162"/>
                    </a:lnTo>
                    <a:lnTo>
                      <a:pt x="205" y="150"/>
                    </a:lnTo>
                    <a:lnTo>
                      <a:pt x="215" y="137"/>
                    </a:lnTo>
                    <a:lnTo>
                      <a:pt x="226" y="123"/>
                    </a:lnTo>
                    <a:lnTo>
                      <a:pt x="253" y="91"/>
                    </a:lnTo>
                    <a:lnTo>
                      <a:pt x="280" y="60"/>
                    </a:lnTo>
                    <a:lnTo>
                      <a:pt x="292" y="46"/>
                    </a:lnTo>
                    <a:lnTo>
                      <a:pt x="301" y="37"/>
                    </a:lnTo>
                    <a:lnTo>
                      <a:pt x="315" y="20"/>
                    </a:lnTo>
                    <a:lnTo>
                      <a:pt x="324" y="8"/>
                    </a:lnTo>
                    <a:lnTo>
                      <a:pt x="330" y="2"/>
                    </a:lnTo>
                    <a:lnTo>
                      <a:pt x="336" y="0"/>
                    </a:lnTo>
                    <a:lnTo>
                      <a:pt x="340" y="2"/>
                    </a:lnTo>
                    <a:lnTo>
                      <a:pt x="344" y="6"/>
                    </a:lnTo>
                    <a:lnTo>
                      <a:pt x="351" y="20"/>
                    </a:lnTo>
                    <a:lnTo>
                      <a:pt x="355" y="37"/>
                    </a:lnTo>
                    <a:lnTo>
                      <a:pt x="355" y="54"/>
                    </a:lnTo>
                    <a:lnTo>
                      <a:pt x="353" y="64"/>
                    </a:lnTo>
                    <a:lnTo>
                      <a:pt x="347" y="75"/>
                    </a:lnTo>
                    <a:lnTo>
                      <a:pt x="336" y="98"/>
                    </a:lnTo>
                    <a:lnTo>
                      <a:pt x="324" y="123"/>
                    </a:lnTo>
                    <a:lnTo>
                      <a:pt x="321" y="133"/>
                    </a:lnTo>
                    <a:lnTo>
                      <a:pt x="319" y="142"/>
                    </a:lnTo>
                    <a:lnTo>
                      <a:pt x="321" y="150"/>
                    </a:lnTo>
                    <a:lnTo>
                      <a:pt x="324" y="156"/>
                    </a:lnTo>
                    <a:lnTo>
                      <a:pt x="336" y="167"/>
                    </a:lnTo>
                    <a:lnTo>
                      <a:pt x="346" y="177"/>
                    </a:lnTo>
                    <a:lnTo>
                      <a:pt x="349" y="183"/>
                    </a:lnTo>
                    <a:lnTo>
                      <a:pt x="349" y="190"/>
                    </a:lnTo>
                    <a:lnTo>
                      <a:pt x="347" y="202"/>
                    </a:lnTo>
                    <a:lnTo>
                      <a:pt x="342" y="214"/>
                    </a:lnTo>
                    <a:lnTo>
                      <a:pt x="328" y="242"/>
                    </a:lnTo>
                    <a:lnTo>
                      <a:pt x="309" y="271"/>
                    </a:lnTo>
                    <a:lnTo>
                      <a:pt x="299" y="283"/>
                    </a:lnTo>
                    <a:lnTo>
                      <a:pt x="290" y="292"/>
                    </a:lnTo>
                    <a:lnTo>
                      <a:pt x="278" y="300"/>
                    </a:lnTo>
                    <a:lnTo>
                      <a:pt x="265" y="304"/>
                    </a:lnTo>
                    <a:lnTo>
                      <a:pt x="236" y="310"/>
                    </a:lnTo>
                    <a:lnTo>
                      <a:pt x="209" y="313"/>
                    </a:lnTo>
                    <a:lnTo>
                      <a:pt x="198" y="317"/>
                    </a:lnTo>
                    <a:lnTo>
                      <a:pt x="188" y="321"/>
                    </a:lnTo>
                    <a:lnTo>
                      <a:pt x="182" y="329"/>
                    </a:lnTo>
                    <a:lnTo>
                      <a:pt x="180" y="336"/>
                    </a:lnTo>
                    <a:lnTo>
                      <a:pt x="180" y="346"/>
                    </a:lnTo>
                    <a:lnTo>
                      <a:pt x="182" y="356"/>
                    </a:lnTo>
                    <a:lnTo>
                      <a:pt x="184" y="365"/>
                    </a:lnTo>
                    <a:lnTo>
                      <a:pt x="184" y="375"/>
                    </a:lnTo>
                    <a:lnTo>
                      <a:pt x="182" y="384"/>
                    </a:lnTo>
                    <a:lnTo>
                      <a:pt x="177" y="392"/>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8" name="Freeform 42"/>
              <p:cNvSpPr>
                <a:spLocks noChangeAspect="1"/>
              </p:cNvSpPr>
              <p:nvPr/>
            </p:nvSpPr>
            <p:spPr bwMode="auto">
              <a:xfrm>
                <a:off x="982" y="3505"/>
                <a:ext cx="140" cy="122"/>
              </a:xfrm>
              <a:custGeom>
                <a:avLst/>
                <a:gdLst>
                  <a:gd name="T0" fmla="*/ 0 w 394"/>
                  <a:gd name="T1" fmla="*/ 0 h 344"/>
                  <a:gd name="T2" fmla="*/ 0 w 394"/>
                  <a:gd name="T3" fmla="*/ 0 h 344"/>
                  <a:gd name="T4" fmla="*/ 0 w 394"/>
                  <a:gd name="T5" fmla="*/ 0 h 344"/>
                  <a:gd name="T6" fmla="*/ 0 w 394"/>
                  <a:gd name="T7" fmla="*/ 0 h 344"/>
                  <a:gd name="T8" fmla="*/ 0 w 394"/>
                  <a:gd name="T9" fmla="*/ 0 h 344"/>
                  <a:gd name="T10" fmla="*/ 0 w 394"/>
                  <a:gd name="T11" fmla="*/ 0 h 344"/>
                  <a:gd name="T12" fmla="*/ 0 w 394"/>
                  <a:gd name="T13" fmla="*/ 0 h 344"/>
                  <a:gd name="T14" fmla="*/ 0 w 394"/>
                  <a:gd name="T15" fmla="*/ 0 h 344"/>
                  <a:gd name="T16" fmla="*/ 0 w 394"/>
                  <a:gd name="T17" fmla="*/ 0 h 344"/>
                  <a:gd name="T18" fmla="*/ 0 w 394"/>
                  <a:gd name="T19" fmla="*/ 0 h 344"/>
                  <a:gd name="T20" fmla="*/ 0 w 394"/>
                  <a:gd name="T21" fmla="*/ 0 h 344"/>
                  <a:gd name="T22" fmla="*/ 0 w 394"/>
                  <a:gd name="T23" fmla="*/ 0 h 344"/>
                  <a:gd name="T24" fmla="*/ 0 w 394"/>
                  <a:gd name="T25" fmla="*/ 0 h 344"/>
                  <a:gd name="T26" fmla="*/ 0 w 394"/>
                  <a:gd name="T27" fmla="*/ 0 h 3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4"/>
                  <a:gd name="T43" fmla="*/ 0 h 344"/>
                  <a:gd name="T44" fmla="*/ 394 w 394"/>
                  <a:gd name="T45" fmla="*/ 344 h 3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4" h="344">
                    <a:moveTo>
                      <a:pt x="232" y="307"/>
                    </a:moveTo>
                    <a:lnTo>
                      <a:pt x="102" y="344"/>
                    </a:lnTo>
                    <a:lnTo>
                      <a:pt x="0" y="344"/>
                    </a:lnTo>
                    <a:lnTo>
                      <a:pt x="6" y="267"/>
                    </a:lnTo>
                    <a:lnTo>
                      <a:pt x="83" y="225"/>
                    </a:lnTo>
                    <a:lnTo>
                      <a:pt x="161" y="106"/>
                    </a:lnTo>
                    <a:lnTo>
                      <a:pt x="298" y="0"/>
                    </a:lnTo>
                    <a:lnTo>
                      <a:pt x="394" y="137"/>
                    </a:lnTo>
                    <a:lnTo>
                      <a:pt x="334" y="160"/>
                    </a:lnTo>
                    <a:lnTo>
                      <a:pt x="263" y="190"/>
                    </a:lnTo>
                    <a:lnTo>
                      <a:pt x="323" y="236"/>
                    </a:lnTo>
                    <a:lnTo>
                      <a:pt x="369" y="273"/>
                    </a:lnTo>
                    <a:lnTo>
                      <a:pt x="309" y="319"/>
                    </a:lnTo>
                    <a:lnTo>
                      <a:pt x="232" y="307"/>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9" name="Freeform 43"/>
              <p:cNvSpPr>
                <a:spLocks noChangeAspect="1"/>
              </p:cNvSpPr>
              <p:nvPr/>
            </p:nvSpPr>
            <p:spPr bwMode="auto">
              <a:xfrm>
                <a:off x="1228" y="3759"/>
                <a:ext cx="342" cy="157"/>
              </a:xfrm>
              <a:custGeom>
                <a:avLst/>
                <a:gdLst>
                  <a:gd name="T0" fmla="*/ 0 w 962"/>
                  <a:gd name="T1" fmla="*/ 0 h 442"/>
                  <a:gd name="T2" fmla="*/ 0 w 962"/>
                  <a:gd name="T3" fmla="*/ 0 h 442"/>
                  <a:gd name="T4" fmla="*/ 0 w 962"/>
                  <a:gd name="T5" fmla="*/ 0 h 442"/>
                  <a:gd name="T6" fmla="*/ 0 w 962"/>
                  <a:gd name="T7" fmla="*/ 0 h 442"/>
                  <a:gd name="T8" fmla="*/ 0 w 962"/>
                  <a:gd name="T9" fmla="*/ 0 h 442"/>
                  <a:gd name="T10" fmla="*/ 0 w 962"/>
                  <a:gd name="T11" fmla="*/ 0 h 442"/>
                  <a:gd name="T12" fmla="*/ 0 w 962"/>
                  <a:gd name="T13" fmla="*/ 0 h 442"/>
                  <a:gd name="T14" fmla="*/ 0 w 962"/>
                  <a:gd name="T15" fmla="*/ 0 h 442"/>
                  <a:gd name="T16" fmla="*/ 0 w 962"/>
                  <a:gd name="T17" fmla="*/ 0 h 442"/>
                  <a:gd name="T18" fmla="*/ 0 w 962"/>
                  <a:gd name="T19" fmla="*/ 0 h 442"/>
                  <a:gd name="T20" fmla="*/ 0 w 962"/>
                  <a:gd name="T21" fmla="*/ 0 h 442"/>
                  <a:gd name="T22" fmla="*/ 0 w 962"/>
                  <a:gd name="T23" fmla="*/ 0 h 442"/>
                  <a:gd name="T24" fmla="*/ 0 w 962"/>
                  <a:gd name="T25" fmla="*/ 0 h 442"/>
                  <a:gd name="T26" fmla="*/ 0 w 962"/>
                  <a:gd name="T27" fmla="*/ 0 h 4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2"/>
                  <a:gd name="T43" fmla="*/ 0 h 442"/>
                  <a:gd name="T44" fmla="*/ 962 w 962"/>
                  <a:gd name="T45" fmla="*/ 442 h 44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2" h="442">
                    <a:moveTo>
                      <a:pt x="0" y="442"/>
                    </a:moveTo>
                    <a:lnTo>
                      <a:pt x="48" y="396"/>
                    </a:lnTo>
                    <a:lnTo>
                      <a:pt x="173" y="365"/>
                    </a:lnTo>
                    <a:lnTo>
                      <a:pt x="332" y="335"/>
                    </a:lnTo>
                    <a:lnTo>
                      <a:pt x="505" y="263"/>
                    </a:lnTo>
                    <a:lnTo>
                      <a:pt x="678" y="162"/>
                    </a:lnTo>
                    <a:lnTo>
                      <a:pt x="832" y="48"/>
                    </a:lnTo>
                    <a:lnTo>
                      <a:pt x="962" y="0"/>
                    </a:lnTo>
                    <a:lnTo>
                      <a:pt x="855" y="96"/>
                    </a:lnTo>
                    <a:lnTo>
                      <a:pt x="594" y="235"/>
                    </a:lnTo>
                    <a:lnTo>
                      <a:pt x="488" y="311"/>
                    </a:lnTo>
                    <a:lnTo>
                      <a:pt x="369" y="377"/>
                    </a:lnTo>
                    <a:lnTo>
                      <a:pt x="119" y="425"/>
                    </a:lnTo>
                    <a:lnTo>
                      <a:pt x="0" y="44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0" name="Freeform 44"/>
              <p:cNvSpPr>
                <a:spLocks noChangeAspect="1"/>
              </p:cNvSpPr>
              <p:nvPr/>
            </p:nvSpPr>
            <p:spPr bwMode="auto">
              <a:xfrm>
                <a:off x="1735" y="3121"/>
                <a:ext cx="464" cy="542"/>
              </a:xfrm>
              <a:custGeom>
                <a:avLst/>
                <a:gdLst>
                  <a:gd name="T0" fmla="*/ 0 w 1307"/>
                  <a:gd name="T1" fmla="*/ 0 h 1525"/>
                  <a:gd name="T2" fmla="*/ 0 w 1307"/>
                  <a:gd name="T3" fmla="*/ 0 h 1525"/>
                  <a:gd name="T4" fmla="*/ 0 w 1307"/>
                  <a:gd name="T5" fmla="*/ 0 h 1525"/>
                  <a:gd name="T6" fmla="*/ 0 w 1307"/>
                  <a:gd name="T7" fmla="*/ 0 h 1525"/>
                  <a:gd name="T8" fmla="*/ 0 w 1307"/>
                  <a:gd name="T9" fmla="*/ 0 h 1525"/>
                  <a:gd name="T10" fmla="*/ 0 w 1307"/>
                  <a:gd name="T11" fmla="*/ 0 h 1525"/>
                  <a:gd name="T12" fmla="*/ 0 w 1307"/>
                  <a:gd name="T13" fmla="*/ 0 h 1525"/>
                  <a:gd name="T14" fmla="*/ 0 w 1307"/>
                  <a:gd name="T15" fmla="*/ 0 h 1525"/>
                  <a:gd name="T16" fmla="*/ 0 w 1307"/>
                  <a:gd name="T17" fmla="*/ 0 h 1525"/>
                  <a:gd name="T18" fmla="*/ 0 w 1307"/>
                  <a:gd name="T19" fmla="*/ 0 h 1525"/>
                  <a:gd name="T20" fmla="*/ 0 w 1307"/>
                  <a:gd name="T21" fmla="*/ 0 h 1525"/>
                  <a:gd name="T22" fmla="*/ 0 w 1307"/>
                  <a:gd name="T23" fmla="*/ 0 h 1525"/>
                  <a:gd name="T24" fmla="*/ 0 w 1307"/>
                  <a:gd name="T25" fmla="*/ 0 h 1525"/>
                  <a:gd name="T26" fmla="*/ 0 w 1307"/>
                  <a:gd name="T27" fmla="*/ 0 h 1525"/>
                  <a:gd name="T28" fmla="*/ 0 w 1307"/>
                  <a:gd name="T29" fmla="*/ 0 h 1525"/>
                  <a:gd name="T30" fmla="*/ 0 w 1307"/>
                  <a:gd name="T31" fmla="*/ 0 h 1525"/>
                  <a:gd name="T32" fmla="*/ 0 w 1307"/>
                  <a:gd name="T33" fmla="*/ 0 h 1525"/>
                  <a:gd name="T34" fmla="*/ 0 w 1307"/>
                  <a:gd name="T35" fmla="*/ 0 h 1525"/>
                  <a:gd name="T36" fmla="*/ 0 w 1307"/>
                  <a:gd name="T37" fmla="*/ 0 h 15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7"/>
                  <a:gd name="T58" fmla="*/ 0 h 1525"/>
                  <a:gd name="T59" fmla="*/ 1307 w 1307"/>
                  <a:gd name="T60" fmla="*/ 1525 h 15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7" h="1525">
                    <a:moveTo>
                      <a:pt x="0" y="1484"/>
                    </a:moveTo>
                    <a:lnTo>
                      <a:pt x="320" y="1227"/>
                    </a:lnTo>
                    <a:lnTo>
                      <a:pt x="599" y="937"/>
                    </a:lnTo>
                    <a:lnTo>
                      <a:pt x="975" y="563"/>
                    </a:lnTo>
                    <a:lnTo>
                      <a:pt x="1206" y="217"/>
                    </a:lnTo>
                    <a:lnTo>
                      <a:pt x="1236" y="142"/>
                    </a:lnTo>
                    <a:lnTo>
                      <a:pt x="1152" y="58"/>
                    </a:lnTo>
                    <a:lnTo>
                      <a:pt x="1123" y="31"/>
                    </a:lnTo>
                    <a:lnTo>
                      <a:pt x="1077" y="23"/>
                    </a:lnTo>
                    <a:lnTo>
                      <a:pt x="1150" y="4"/>
                    </a:lnTo>
                    <a:lnTo>
                      <a:pt x="1303" y="0"/>
                    </a:lnTo>
                    <a:lnTo>
                      <a:pt x="1307" y="75"/>
                    </a:lnTo>
                    <a:lnTo>
                      <a:pt x="1242" y="217"/>
                    </a:lnTo>
                    <a:lnTo>
                      <a:pt x="1100" y="475"/>
                    </a:lnTo>
                    <a:lnTo>
                      <a:pt x="891" y="730"/>
                    </a:lnTo>
                    <a:lnTo>
                      <a:pt x="612" y="997"/>
                    </a:lnTo>
                    <a:lnTo>
                      <a:pt x="190" y="1394"/>
                    </a:lnTo>
                    <a:lnTo>
                      <a:pt x="65" y="1525"/>
                    </a:lnTo>
                    <a:lnTo>
                      <a:pt x="0" y="148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1" name="Freeform 45"/>
              <p:cNvSpPr>
                <a:spLocks noChangeAspect="1"/>
              </p:cNvSpPr>
              <p:nvPr/>
            </p:nvSpPr>
            <p:spPr bwMode="auto">
              <a:xfrm>
                <a:off x="1814" y="2961"/>
                <a:ext cx="361" cy="589"/>
              </a:xfrm>
              <a:custGeom>
                <a:avLst/>
                <a:gdLst>
                  <a:gd name="T0" fmla="*/ 0 w 1016"/>
                  <a:gd name="T1" fmla="*/ 0 h 1655"/>
                  <a:gd name="T2" fmla="*/ 0 w 1016"/>
                  <a:gd name="T3" fmla="*/ 0 h 1655"/>
                  <a:gd name="T4" fmla="*/ 0 w 1016"/>
                  <a:gd name="T5" fmla="*/ 0 h 1655"/>
                  <a:gd name="T6" fmla="*/ 0 w 1016"/>
                  <a:gd name="T7" fmla="*/ 0 h 1655"/>
                  <a:gd name="T8" fmla="*/ 0 w 1016"/>
                  <a:gd name="T9" fmla="*/ 0 h 1655"/>
                  <a:gd name="T10" fmla="*/ 0 w 1016"/>
                  <a:gd name="T11" fmla="*/ 0 h 1655"/>
                  <a:gd name="T12" fmla="*/ 0 w 1016"/>
                  <a:gd name="T13" fmla="*/ 0 h 1655"/>
                  <a:gd name="T14" fmla="*/ 0 w 1016"/>
                  <a:gd name="T15" fmla="*/ 0 h 1655"/>
                  <a:gd name="T16" fmla="*/ 0 w 1016"/>
                  <a:gd name="T17" fmla="*/ 0 h 1655"/>
                  <a:gd name="T18" fmla="*/ 0 w 1016"/>
                  <a:gd name="T19" fmla="*/ 0 h 1655"/>
                  <a:gd name="T20" fmla="*/ 0 w 1016"/>
                  <a:gd name="T21" fmla="*/ 0 h 1655"/>
                  <a:gd name="T22" fmla="*/ 0 w 1016"/>
                  <a:gd name="T23" fmla="*/ 0 h 1655"/>
                  <a:gd name="T24" fmla="*/ 0 w 1016"/>
                  <a:gd name="T25" fmla="*/ 0 h 1655"/>
                  <a:gd name="T26" fmla="*/ 0 w 1016"/>
                  <a:gd name="T27" fmla="*/ 0 h 1655"/>
                  <a:gd name="T28" fmla="*/ 0 w 1016"/>
                  <a:gd name="T29" fmla="*/ 0 h 1655"/>
                  <a:gd name="T30" fmla="*/ 0 w 1016"/>
                  <a:gd name="T31" fmla="*/ 0 h 1655"/>
                  <a:gd name="T32" fmla="*/ 0 w 1016"/>
                  <a:gd name="T33" fmla="*/ 0 h 1655"/>
                  <a:gd name="T34" fmla="*/ 0 w 1016"/>
                  <a:gd name="T35" fmla="*/ 0 h 1655"/>
                  <a:gd name="T36" fmla="*/ 0 w 1016"/>
                  <a:gd name="T37" fmla="*/ 0 h 1655"/>
                  <a:gd name="T38" fmla="*/ 0 w 1016"/>
                  <a:gd name="T39" fmla="*/ 0 h 1655"/>
                  <a:gd name="T40" fmla="*/ 0 w 1016"/>
                  <a:gd name="T41" fmla="*/ 0 h 1655"/>
                  <a:gd name="T42" fmla="*/ 0 w 1016"/>
                  <a:gd name="T43" fmla="*/ 0 h 1655"/>
                  <a:gd name="T44" fmla="*/ 0 w 1016"/>
                  <a:gd name="T45" fmla="*/ 0 h 1655"/>
                  <a:gd name="T46" fmla="*/ 0 w 1016"/>
                  <a:gd name="T47" fmla="*/ 0 h 1655"/>
                  <a:gd name="T48" fmla="*/ 0 w 1016"/>
                  <a:gd name="T49" fmla="*/ 0 h 1655"/>
                  <a:gd name="T50" fmla="*/ 0 w 1016"/>
                  <a:gd name="T51" fmla="*/ 0 h 1655"/>
                  <a:gd name="T52" fmla="*/ 0 w 1016"/>
                  <a:gd name="T53" fmla="*/ 0 h 1655"/>
                  <a:gd name="T54" fmla="*/ 0 w 1016"/>
                  <a:gd name="T55" fmla="*/ 0 h 1655"/>
                  <a:gd name="T56" fmla="*/ 0 w 1016"/>
                  <a:gd name="T57" fmla="*/ 0 h 1655"/>
                  <a:gd name="T58" fmla="*/ 0 w 1016"/>
                  <a:gd name="T59" fmla="*/ 0 h 1655"/>
                  <a:gd name="T60" fmla="*/ 0 w 1016"/>
                  <a:gd name="T61" fmla="*/ 0 h 1655"/>
                  <a:gd name="T62" fmla="*/ 0 w 1016"/>
                  <a:gd name="T63" fmla="*/ 0 h 1655"/>
                  <a:gd name="T64" fmla="*/ 0 w 1016"/>
                  <a:gd name="T65" fmla="*/ 0 h 1655"/>
                  <a:gd name="T66" fmla="*/ 0 w 1016"/>
                  <a:gd name="T67" fmla="*/ 0 h 1655"/>
                  <a:gd name="T68" fmla="*/ 0 w 1016"/>
                  <a:gd name="T69" fmla="*/ 0 h 1655"/>
                  <a:gd name="T70" fmla="*/ 0 w 1016"/>
                  <a:gd name="T71" fmla="*/ 0 h 1655"/>
                  <a:gd name="T72" fmla="*/ 0 w 1016"/>
                  <a:gd name="T73" fmla="*/ 0 h 1655"/>
                  <a:gd name="T74" fmla="*/ 0 w 1016"/>
                  <a:gd name="T75" fmla="*/ 0 h 1655"/>
                  <a:gd name="T76" fmla="*/ 0 w 1016"/>
                  <a:gd name="T77" fmla="*/ 0 h 1655"/>
                  <a:gd name="T78" fmla="*/ 0 w 1016"/>
                  <a:gd name="T79" fmla="*/ 0 h 1655"/>
                  <a:gd name="T80" fmla="*/ 0 w 1016"/>
                  <a:gd name="T81" fmla="*/ 0 h 1655"/>
                  <a:gd name="T82" fmla="*/ 0 w 1016"/>
                  <a:gd name="T83" fmla="*/ 0 h 1655"/>
                  <a:gd name="T84" fmla="*/ 0 w 1016"/>
                  <a:gd name="T85" fmla="*/ 0 h 1655"/>
                  <a:gd name="T86" fmla="*/ 0 w 1016"/>
                  <a:gd name="T87" fmla="*/ 0 h 1655"/>
                  <a:gd name="T88" fmla="*/ 0 w 1016"/>
                  <a:gd name="T89" fmla="*/ 0 h 1655"/>
                  <a:gd name="T90" fmla="*/ 0 w 1016"/>
                  <a:gd name="T91" fmla="*/ 0 h 1655"/>
                  <a:gd name="T92" fmla="*/ 0 w 1016"/>
                  <a:gd name="T93" fmla="*/ 0 h 1655"/>
                  <a:gd name="T94" fmla="*/ 0 w 1016"/>
                  <a:gd name="T95" fmla="*/ 0 h 1655"/>
                  <a:gd name="T96" fmla="*/ 0 w 1016"/>
                  <a:gd name="T97" fmla="*/ 0 h 1655"/>
                  <a:gd name="T98" fmla="*/ 0 w 1016"/>
                  <a:gd name="T99" fmla="*/ 0 h 1655"/>
                  <a:gd name="T100" fmla="*/ 0 w 1016"/>
                  <a:gd name="T101" fmla="*/ 0 h 1655"/>
                  <a:gd name="T102" fmla="*/ 0 w 1016"/>
                  <a:gd name="T103" fmla="*/ 0 h 1655"/>
                  <a:gd name="T104" fmla="*/ 0 w 1016"/>
                  <a:gd name="T105" fmla="*/ 0 h 1655"/>
                  <a:gd name="T106" fmla="*/ 0 w 1016"/>
                  <a:gd name="T107" fmla="*/ 0 h 16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6"/>
                  <a:gd name="T163" fmla="*/ 0 h 1655"/>
                  <a:gd name="T164" fmla="*/ 1016 w 1016"/>
                  <a:gd name="T165" fmla="*/ 1655 h 165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6" h="1655">
                    <a:moveTo>
                      <a:pt x="454" y="1298"/>
                    </a:moveTo>
                    <a:lnTo>
                      <a:pt x="436" y="1296"/>
                    </a:lnTo>
                    <a:lnTo>
                      <a:pt x="417" y="1292"/>
                    </a:lnTo>
                    <a:lnTo>
                      <a:pt x="406" y="1290"/>
                    </a:lnTo>
                    <a:lnTo>
                      <a:pt x="396" y="1290"/>
                    </a:lnTo>
                    <a:lnTo>
                      <a:pt x="384" y="1292"/>
                    </a:lnTo>
                    <a:lnTo>
                      <a:pt x="375" y="1298"/>
                    </a:lnTo>
                    <a:lnTo>
                      <a:pt x="365" y="1306"/>
                    </a:lnTo>
                    <a:lnTo>
                      <a:pt x="356" y="1317"/>
                    </a:lnTo>
                    <a:lnTo>
                      <a:pt x="346" y="1329"/>
                    </a:lnTo>
                    <a:lnTo>
                      <a:pt x="336" y="1342"/>
                    </a:lnTo>
                    <a:lnTo>
                      <a:pt x="317" y="1371"/>
                    </a:lnTo>
                    <a:lnTo>
                      <a:pt x="306" y="1382"/>
                    </a:lnTo>
                    <a:lnTo>
                      <a:pt x="292" y="1392"/>
                    </a:lnTo>
                    <a:lnTo>
                      <a:pt x="279" y="1398"/>
                    </a:lnTo>
                    <a:lnTo>
                      <a:pt x="265" y="1402"/>
                    </a:lnTo>
                    <a:lnTo>
                      <a:pt x="233" y="1404"/>
                    </a:lnTo>
                    <a:lnTo>
                      <a:pt x="217" y="1405"/>
                    </a:lnTo>
                    <a:lnTo>
                      <a:pt x="202" y="1409"/>
                    </a:lnTo>
                    <a:lnTo>
                      <a:pt x="189" y="1415"/>
                    </a:lnTo>
                    <a:lnTo>
                      <a:pt x="175" y="1427"/>
                    </a:lnTo>
                    <a:lnTo>
                      <a:pt x="164" y="1444"/>
                    </a:lnTo>
                    <a:lnTo>
                      <a:pt x="152" y="1469"/>
                    </a:lnTo>
                    <a:lnTo>
                      <a:pt x="143" y="1496"/>
                    </a:lnTo>
                    <a:lnTo>
                      <a:pt x="133" y="1525"/>
                    </a:lnTo>
                    <a:lnTo>
                      <a:pt x="125" y="1553"/>
                    </a:lnTo>
                    <a:lnTo>
                      <a:pt x="116" y="1578"/>
                    </a:lnTo>
                    <a:lnTo>
                      <a:pt x="106" y="1601"/>
                    </a:lnTo>
                    <a:lnTo>
                      <a:pt x="102" y="1609"/>
                    </a:lnTo>
                    <a:lnTo>
                      <a:pt x="96" y="1617"/>
                    </a:lnTo>
                    <a:lnTo>
                      <a:pt x="85" y="1628"/>
                    </a:lnTo>
                    <a:lnTo>
                      <a:pt x="73" y="1640"/>
                    </a:lnTo>
                    <a:lnTo>
                      <a:pt x="60" y="1647"/>
                    </a:lnTo>
                    <a:lnTo>
                      <a:pt x="47" y="1653"/>
                    </a:lnTo>
                    <a:lnTo>
                      <a:pt x="35" y="1655"/>
                    </a:lnTo>
                    <a:lnTo>
                      <a:pt x="23" y="1653"/>
                    </a:lnTo>
                    <a:lnTo>
                      <a:pt x="14" y="1647"/>
                    </a:lnTo>
                    <a:lnTo>
                      <a:pt x="8" y="1636"/>
                    </a:lnTo>
                    <a:lnTo>
                      <a:pt x="6" y="1628"/>
                    </a:lnTo>
                    <a:lnTo>
                      <a:pt x="4" y="1617"/>
                    </a:lnTo>
                    <a:lnTo>
                      <a:pt x="2" y="1603"/>
                    </a:lnTo>
                    <a:lnTo>
                      <a:pt x="2" y="1590"/>
                    </a:lnTo>
                    <a:lnTo>
                      <a:pt x="0" y="1555"/>
                    </a:lnTo>
                    <a:lnTo>
                      <a:pt x="2" y="1519"/>
                    </a:lnTo>
                    <a:lnTo>
                      <a:pt x="4" y="1482"/>
                    </a:lnTo>
                    <a:lnTo>
                      <a:pt x="8" y="1448"/>
                    </a:lnTo>
                    <a:lnTo>
                      <a:pt x="12" y="1432"/>
                    </a:lnTo>
                    <a:lnTo>
                      <a:pt x="14" y="1419"/>
                    </a:lnTo>
                    <a:lnTo>
                      <a:pt x="16" y="1407"/>
                    </a:lnTo>
                    <a:lnTo>
                      <a:pt x="20" y="1398"/>
                    </a:lnTo>
                    <a:lnTo>
                      <a:pt x="23" y="1390"/>
                    </a:lnTo>
                    <a:lnTo>
                      <a:pt x="27" y="1386"/>
                    </a:lnTo>
                    <a:lnTo>
                      <a:pt x="37" y="1381"/>
                    </a:lnTo>
                    <a:lnTo>
                      <a:pt x="48" y="1381"/>
                    </a:lnTo>
                    <a:lnTo>
                      <a:pt x="60" y="1382"/>
                    </a:lnTo>
                    <a:lnTo>
                      <a:pt x="73" y="1386"/>
                    </a:lnTo>
                    <a:lnTo>
                      <a:pt x="87" y="1388"/>
                    </a:lnTo>
                    <a:lnTo>
                      <a:pt x="100" y="1390"/>
                    </a:lnTo>
                    <a:lnTo>
                      <a:pt x="114" y="1386"/>
                    </a:lnTo>
                    <a:lnTo>
                      <a:pt x="144" y="1373"/>
                    </a:lnTo>
                    <a:lnTo>
                      <a:pt x="177" y="1354"/>
                    </a:lnTo>
                    <a:lnTo>
                      <a:pt x="208" y="1331"/>
                    </a:lnTo>
                    <a:lnTo>
                      <a:pt x="221" y="1317"/>
                    </a:lnTo>
                    <a:lnTo>
                      <a:pt x="233" y="1302"/>
                    </a:lnTo>
                    <a:lnTo>
                      <a:pt x="240" y="1286"/>
                    </a:lnTo>
                    <a:lnTo>
                      <a:pt x="248" y="1267"/>
                    </a:lnTo>
                    <a:lnTo>
                      <a:pt x="256" y="1227"/>
                    </a:lnTo>
                    <a:lnTo>
                      <a:pt x="260" y="1206"/>
                    </a:lnTo>
                    <a:lnTo>
                      <a:pt x="263" y="1183"/>
                    </a:lnTo>
                    <a:lnTo>
                      <a:pt x="271" y="1160"/>
                    </a:lnTo>
                    <a:lnTo>
                      <a:pt x="281" y="1137"/>
                    </a:lnTo>
                    <a:lnTo>
                      <a:pt x="294" y="1114"/>
                    </a:lnTo>
                    <a:lnTo>
                      <a:pt x="310" y="1089"/>
                    </a:lnTo>
                    <a:lnTo>
                      <a:pt x="327" y="1064"/>
                    </a:lnTo>
                    <a:lnTo>
                      <a:pt x="346" y="1039"/>
                    </a:lnTo>
                    <a:lnTo>
                      <a:pt x="384" y="987"/>
                    </a:lnTo>
                    <a:lnTo>
                      <a:pt x="402" y="962"/>
                    </a:lnTo>
                    <a:lnTo>
                      <a:pt x="417" y="935"/>
                    </a:lnTo>
                    <a:lnTo>
                      <a:pt x="442" y="883"/>
                    </a:lnTo>
                    <a:lnTo>
                      <a:pt x="461" y="831"/>
                    </a:lnTo>
                    <a:lnTo>
                      <a:pt x="477" y="778"/>
                    </a:lnTo>
                    <a:lnTo>
                      <a:pt x="488" y="726"/>
                    </a:lnTo>
                    <a:lnTo>
                      <a:pt x="490" y="701"/>
                    </a:lnTo>
                    <a:lnTo>
                      <a:pt x="488" y="674"/>
                    </a:lnTo>
                    <a:lnTo>
                      <a:pt x="486" y="649"/>
                    </a:lnTo>
                    <a:lnTo>
                      <a:pt x="482" y="622"/>
                    </a:lnTo>
                    <a:lnTo>
                      <a:pt x="479" y="597"/>
                    </a:lnTo>
                    <a:lnTo>
                      <a:pt x="479" y="570"/>
                    </a:lnTo>
                    <a:lnTo>
                      <a:pt x="484" y="545"/>
                    </a:lnTo>
                    <a:lnTo>
                      <a:pt x="494" y="518"/>
                    </a:lnTo>
                    <a:lnTo>
                      <a:pt x="502" y="505"/>
                    </a:lnTo>
                    <a:lnTo>
                      <a:pt x="513" y="493"/>
                    </a:lnTo>
                    <a:lnTo>
                      <a:pt x="527" y="480"/>
                    </a:lnTo>
                    <a:lnTo>
                      <a:pt x="540" y="469"/>
                    </a:lnTo>
                    <a:lnTo>
                      <a:pt x="573" y="445"/>
                    </a:lnTo>
                    <a:lnTo>
                      <a:pt x="609" y="421"/>
                    </a:lnTo>
                    <a:lnTo>
                      <a:pt x="644" y="396"/>
                    </a:lnTo>
                    <a:lnTo>
                      <a:pt x="676" y="369"/>
                    </a:lnTo>
                    <a:lnTo>
                      <a:pt x="690" y="355"/>
                    </a:lnTo>
                    <a:lnTo>
                      <a:pt x="703" y="340"/>
                    </a:lnTo>
                    <a:lnTo>
                      <a:pt x="713" y="325"/>
                    </a:lnTo>
                    <a:lnTo>
                      <a:pt x="720" y="309"/>
                    </a:lnTo>
                    <a:lnTo>
                      <a:pt x="726" y="292"/>
                    </a:lnTo>
                    <a:lnTo>
                      <a:pt x="728" y="273"/>
                    </a:lnTo>
                    <a:lnTo>
                      <a:pt x="728" y="253"/>
                    </a:lnTo>
                    <a:lnTo>
                      <a:pt x="726" y="230"/>
                    </a:lnTo>
                    <a:lnTo>
                      <a:pt x="719" y="186"/>
                    </a:lnTo>
                    <a:lnTo>
                      <a:pt x="707" y="138"/>
                    </a:lnTo>
                    <a:lnTo>
                      <a:pt x="695" y="96"/>
                    </a:lnTo>
                    <a:lnTo>
                      <a:pt x="692" y="75"/>
                    </a:lnTo>
                    <a:lnTo>
                      <a:pt x="690" y="58"/>
                    </a:lnTo>
                    <a:lnTo>
                      <a:pt x="688" y="40"/>
                    </a:lnTo>
                    <a:lnTo>
                      <a:pt x="688" y="27"/>
                    </a:lnTo>
                    <a:lnTo>
                      <a:pt x="692" y="15"/>
                    </a:lnTo>
                    <a:lnTo>
                      <a:pt x="697" y="8"/>
                    </a:lnTo>
                    <a:lnTo>
                      <a:pt x="707" y="2"/>
                    </a:lnTo>
                    <a:lnTo>
                      <a:pt x="719" y="0"/>
                    </a:lnTo>
                    <a:lnTo>
                      <a:pt x="734" y="0"/>
                    </a:lnTo>
                    <a:lnTo>
                      <a:pt x="753" y="2"/>
                    </a:lnTo>
                    <a:lnTo>
                      <a:pt x="793" y="12"/>
                    </a:lnTo>
                    <a:lnTo>
                      <a:pt x="838" y="27"/>
                    </a:lnTo>
                    <a:lnTo>
                      <a:pt x="882" y="44"/>
                    </a:lnTo>
                    <a:lnTo>
                      <a:pt x="901" y="54"/>
                    </a:lnTo>
                    <a:lnTo>
                      <a:pt x="920" y="65"/>
                    </a:lnTo>
                    <a:lnTo>
                      <a:pt x="935" y="75"/>
                    </a:lnTo>
                    <a:lnTo>
                      <a:pt x="949" y="85"/>
                    </a:lnTo>
                    <a:lnTo>
                      <a:pt x="959" y="94"/>
                    </a:lnTo>
                    <a:lnTo>
                      <a:pt x="964" y="102"/>
                    </a:lnTo>
                    <a:lnTo>
                      <a:pt x="966" y="111"/>
                    </a:lnTo>
                    <a:lnTo>
                      <a:pt x="964" y="119"/>
                    </a:lnTo>
                    <a:lnTo>
                      <a:pt x="960" y="129"/>
                    </a:lnTo>
                    <a:lnTo>
                      <a:pt x="955" y="140"/>
                    </a:lnTo>
                    <a:lnTo>
                      <a:pt x="945" y="150"/>
                    </a:lnTo>
                    <a:lnTo>
                      <a:pt x="935" y="161"/>
                    </a:lnTo>
                    <a:lnTo>
                      <a:pt x="911" y="182"/>
                    </a:lnTo>
                    <a:lnTo>
                      <a:pt x="884" y="205"/>
                    </a:lnTo>
                    <a:lnTo>
                      <a:pt x="857" y="230"/>
                    </a:lnTo>
                    <a:lnTo>
                      <a:pt x="834" y="252"/>
                    </a:lnTo>
                    <a:lnTo>
                      <a:pt x="824" y="263"/>
                    </a:lnTo>
                    <a:lnTo>
                      <a:pt x="816" y="275"/>
                    </a:lnTo>
                    <a:lnTo>
                      <a:pt x="805" y="298"/>
                    </a:lnTo>
                    <a:lnTo>
                      <a:pt x="797" y="319"/>
                    </a:lnTo>
                    <a:lnTo>
                      <a:pt x="791" y="342"/>
                    </a:lnTo>
                    <a:lnTo>
                      <a:pt x="788" y="365"/>
                    </a:lnTo>
                    <a:lnTo>
                      <a:pt x="778" y="409"/>
                    </a:lnTo>
                    <a:lnTo>
                      <a:pt x="772" y="430"/>
                    </a:lnTo>
                    <a:lnTo>
                      <a:pt x="763" y="447"/>
                    </a:lnTo>
                    <a:lnTo>
                      <a:pt x="749" y="463"/>
                    </a:lnTo>
                    <a:lnTo>
                      <a:pt x="734" y="478"/>
                    </a:lnTo>
                    <a:lnTo>
                      <a:pt x="699" y="505"/>
                    </a:lnTo>
                    <a:lnTo>
                      <a:pt x="682" y="518"/>
                    </a:lnTo>
                    <a:lnTo>
                      <a:pt x="667" y="530"/>
                    </a:lnTo>
                    <a:lnTo>
                      <a:pt x="655" y="541"/>
                    </a:lnTo>
                    <a:lnTo>
                      <a:pt x="649" y="553"/>
                    </a:lnTo>
                    <a:lnTo>
                      <a:pt x="647" y="566"/>
                    </a:lnTo>
                    <a:lnTo>
                      <a:pt x="647" y="580"/>
                    </a:lnTo>
                    <a:lnTo>
                      <a:pt x="651" y="593"/>
                    </a:lnTo>
                    <a:lnTo>
                      <a:pt x="655" y="607"/>
                    </a:lnTo>
                    <a:lnTo>
                      <a:pt x="665" y="620"/>
                    </a:lnTo>
                    <a:lnTo>
                      <a:pt x="674" y="630"/>
                    </a:lnTo>
                    <a:lnTo>
                      <a:pt x="686" y="636"/>
                    </a:lnTo>
                    <a:lnTo>
                      <a:pt x="701" y="637"/>
                    </a:lnTo>
                    <a:lnTo>
                      <a:pt x="711" y="637"/>
                    </a:lnTo>
                    <a:lnTo>
                      <a:pt x="722" y="634"/>
                    </a:lnTo>
                    <a:lnTo>
                      <a:pt x="747" y="626"/>
                    </a:lnTo>
                    <a:lnTo>
                      <a:pt x="778" y="614"/>
                    </a:lnTo>
                    <a:lnTo>
                      <a:pt x="809" y="599"/>
                    </a:lnTo>
                    <a:lnTo>
                      <a:pt x="841" y="584"/>
                    </a:lnTo>
                    <a:lnTo>
                      <a:pt x="870" y="570"/>
                    </a:lnTo>
                    <a:lnTo>
                      <a:pt x="897" y="557"/>
                    </a:lnTo>
                    <a:lnTo>
                      <a:pt x="907" y="553"/>
                    </a:lnTo>
                    <a:lnTo>
                      <a:pt x="916" y="549"/>
                    </a:lnTo>
                    <a:lnTo>
                      <a:pt x="930" y="543"/>
                    </a:lnTo>
                    <a:lnTo>
                      <a:pt x="939" y="540"/>
                    </a:lnTo>
                    <a:lnTo>
                      <a:pt x="947" y="536"/>
                    </a:lnTo>
                    <a:lnTo>
                      <a:pt x="951" y="536"/>
                    </a:lnTo>
                    <a:lnTo>
                      <a:pt x="957" y="536"/>
                    </a:lnTo>
                    <a:lnTo>
                      <a:pt x="960" y="538"/>
                    </a:lnTo>
                    <a:lnTo>
                      <a:pt x="964" y="541"/>
                    </a:lnTo>
                    <a:lnTo>
                      <a:pt x="972" y="547"/>
                    </a:lnTo>
                    <a:lnTo>
                      <a:pt x="980" y="553"/>
                    </a:lnTo>
                    <a:lnTo>
                      <a:pt x="999" y="568"/>
                    </a:lnTo>
                    <a:lnTo>
                      <a:pt x="1007" y="578"/>
                    </a:lnTo>
                    <a:lnTo>
                      <a:pt x="1012" y="589"/>
                    </a:lnTo>
                    <a:lnTo>
                      <a:pt x="1016" y="605"/>
                    </a:lnTo>
                    <a:lnTo>
                      <a:pt x="1014" y="620"/>
                    </a:lnTo>
                    <a:lnTo>
                      <a:pt x="1008" y="637"/>
                    </a:lnTo>
                    <a:lnTo>
                      <a:pt x="1001" y="657"/>
                    </a:lnTo>
                    <a:lnTo>
                      <a:pt x="991" y="678"/>
                    </a:lnTo>
                    <a:lnTo>
                      <a:pt x="978" y="701"/>
                    </a:lnTo>
                    <a:lnTo>
                      <a:pt x="962" y="724"/>
                    </a:lnTo>
                    <a:lnTo>
                      <a:pt x="945" y="751"/>
                    </a:lnTo>
                    <a:lnTo>
                      <a:pt x="926" y="780"/>
                    </a:lnTo>
                    <a:lnTo>
                      <a:pt x="905" y="810"/>
                    </a:lnTo>
                    <a:lnTo>
                      <a:pt x="882" y="845"/>
                    </a:lnTo>
                    <a:lnTo>
                      <a:pt x="853" y="883"/>
                    </a:lnTo>
                    <a:lnTo>
                      <a:pt x="822" y="925"/>
                    </a:lnTo>
                    <a:lnTo>
                      <a:pt x="790" y="968"/>
                    </a:lnTo>
                    <a:lnTo>
                      <a:pt x="757" y="1012"/>
                    </a:lnTo>
                    <a:lnTo>
                      <a:pt x="724" y="1054"/>
                    </a:lnTo>
                    <a:lnTo>
                      <a:pt x="694" y="1093"/>
                    </a:lnTo>
                    <a:lnTo>
                      <a:pt x="667" y="1125"/>
                    </a:lnTo>
                    <a:lnTo>
                      <a:pt x="642" y="1154"/>
                    </a:lnTo>
                    <a:lnTo>
                      <a:pt x="617" y="1179"/>
                    </a:lnTo>
                    <a:lnTo>
                      <a:pt x="594" y="1202"/>
                    </a:lnTo>
                    <a:lnTo>
                      <a:pt x="573" y="1223"/>
                    </a:lnTo>
                    <a:lnTo>
                      <a:pt x="551" y="1242"/>
                    </a:lnTo>
                    <a:lnTo>
                      <a:pt x="532" y="1260"/>
                    </a:lnTo>
                    <a:lnTo>
                      <a:pt x="515" y="1273"/>
                    </a:lnTo>
                    <a:lnTo>
                      <a:pt x="500" y="1285"/>
                    </a:lnTo>
                    <a:lnTo>
                      <a:pt x="488" y="1294"/>
                    </a:lnTo>
                    <a:lnTo>
                      <a:pt x="480" y="1300"/>
                    </a:lnTo>
                    <a:lnTo>
                      <a:pt x="475" y="1302"/>
                    </a:lnTo>
                    <a:lnTo>
                      <a:pt x="471" y="1302"/>
                    </a:lnTo>
                    <a:lnTo>
                      <a:pt x="463" y="1298"/>
                    </a:lnTo>
                    <a:lnTo>
                      <a:pt x="459" y="1298"/>
                    </a:lnTo>
                    <a:lnTo>
                      <a:pt x="454" y="129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2" name="Freeform 46"/>
              <p:cNvSpPr>
                <a:spLocks noChangeAspect="1"/>
              </p:cNvSpPr>
              <p:nvPr/>
            </p:nvSpPr>
            <p:spPr bwMode="auto">
              <a:xfrm>
                <a:off x="1100" y="3348"/>
                <a:ext cx="637" cy="399"/>
              </a:xfrm>
              <a:custGeom>
                <a:avLst/>
                <a:gdLst>
                  <a:gd name="T0" fmla="*/ 0 w 1794"/>
                  <a:gd name="T1" fmla="*/ 0 h 1123"/>
                  <a:gd name="T2" fmla="*/ 0 w 1794"/>
                  <a:gd name="T3" fmla="*/ 0 h 1123"/>
                  <a:gd name="T4" fmla="*/ 0 w 1794"/>
                  <a:gd name="T5" fmla="*/ 0 h 1123"/>
                  <a:gd name="T6" fmla="*/ 0 w 1794"/>
                  <a:gd name="T7" fmla="*/ 0 h 1123"/>
                  <a:gd name="T8" fmla="*/ 0 w 1794"/>
                  <a:gd name="T9" fmla="*/ 0 h 1123"/>
                  <a:gd name="T10" fmla="*/ 0 w 1794"/>
                  <a:gd name="T11" fmla="*/ 0 h 1123"/>
                  <a:gd name="T12" fmla="*/ 0 w 1794"/>
                  <a:gd name="T13" fmla="*/ 0 h 1123"/>
                  <a:gd name="T14" fmla="*/ 0 w 1794"/>
                  <a:gd name="T15" fmla="*/ 0 h 1123"/>
                  <a:gd name="T16" fmla="*/ 0 w 1794"/>
                  <a:gd name="T17" fmla="*/ 0 h 1123"/>
                  <a:gd name="T18" fmla="*/ 0 w 1794"/>
                  <a:gd name="T19" fmla="*/ 0 h 1123"/>
                  <a:gd name="T20" fmla="*/ 0 w 1794"/>
                  <a:gd name="T21" fmla="*/ 0 h 1123"/>
                  <a:gd name="T22" fmla="*/ 0 w 1794"/>
                  <a:gd name="T23" fmla="*/ 0 h 1123"/>
                  <a:gd name="T24" fmla="*/ 0 w 1794"/>
                  <a:gd name="T25" fmla="*/ 0 h 1123"/>
                  <a:gd name="T26" fmla="*/ 0 w 1794"/>
                  <a:gd name="T27" fmla="*/ 0 h 1123"/>
                  <a:gd name="T28" fmla="*/ 0 w 1794"/>
                  <a:gd name="T29" fmla="*/ 0 h 1123"/>
                  <a:gd name="T30" fmla="*/ 0 w 1794"/>
                  <a:gd name="T31" fmla="*/ 0 h 1123"/>
                  <a:gd name="T32" fmla="*/ 0 w 1794"/>
                  <a:gd name="T33" fmla="*/ 0 h 1123"/>
                  <a:gd name="T34" fmla="*/ 0 w 1794"/>
                  <a:gd name="T35" fmla="*/ 0 h 1123"/>
                  <a:gd name="T36" fmla="*/ 0 w 1794"/>
                  <a:gd name="T37" fmla="*/ 0 h 1123"/>
                  <a:gd name="T38" fmla="*/ 0 w 1794"/>
                  <a:gd name="T39" fmla="*/ 0 h 1123"/>
                  <a:gd name="T40" fmla="*/ 0 w 1794"/>
                  <a:gd name="T41" fmla="*/ 0 h 1123"/>
                  <a:gd name="T42" fmla="*/ 0 w 1794"/>
                  <a:gd name="T43" fmla="*/ 0 h 1123"/>
                  <a:gd name="T44" fmla="*/ 0 w 1794"/>
                  <a:gd name="T45" fmla="*/ 0 h 1123"/>
                  <a:gd name="T46" fmla="*/ 0 w 1794"/>
                  <a:gd name="T47" fmla="*/ 0 h 1123"/>
                  <a:gd name="T48" fmla="*/ 0 w 1794"/>
                  <a:gd name="T49" fmla="*/ 0 h 1123"/>
                  <a:gd name="T50" fmla="*/ 0 w 1794"/>
                  <a:gd name="T51" fmla="*/ 0 h 1123"/>
                  <a:gd name="T52" fmla="*/ 0 w 1794"/>
                  <a:gd name="T53" fmla="*/ 0 h 1123"/>
                  <a:gd name="T54" fmla="*/ 0 w 1794"/>
                  <a:gd name="T55" fmla="*/ 0 h 1123"/>
                  <a:gd name="T56" fmla="*/ 0 w 1794"/>
                  <a:gd name="T57" fmla="*/ 0 h 1123"/>
                  <a:gd name="T58" fmla="*/ 0 w 1794"/>
                  <a:gd name="T59" fmla="*/ 0 h 1123"/>
                  <a:gd name="T60" fmla="*/ 0 w 1794"/>
                  <a:gd name="T61" fmla="*/ 0 h 1123"/>
                  <a:gd name="T62" fmla="*/ 0 w 1794"/>
                  <a:gd name="T63" fmla="*/ 0 h 1123"/>
                  <a:gd name="T64" fmla="*/ 0 w 1794"/>
                  <a:gd name="T65" fmla="*/ 0 h 1123"/>
                  <a:gd name="T66" fmla="*/ 0 w 1794"/>
                  <a:gd name="T67" fmla="*/ 0 h 1123"/>
                  <a:gd name="T68" fmla="*/ 0 w 1794"/>
                  <a:gd name="T69" fmla="*/ 0 h 1123"/>
                  <a:gd name="T70" fmla="*/ 0 w 1794"/>
                  <a:gd name="T71" fmla="*/ 0 h 1123"/>
                  <a:gd name="T72" fmla="*/ 0 w 1794"/>
                  <a:gd name="T73" fmla="*/ 0 h 1123"/>
                  <a:gd name="T74" fmla="*/ 0 w 1794"/>
                  <a:gd name="T75" fmla="*/ 0 h 1123"/>
                  <a:gd name="T76" fmla="*/ 0 w 1794"/>
                  <a:gd name="T77" fmla="*/ 0 h 1123"/>
                  <a:gd name="T78" fmla="*/ 0 w 1794"/>
                  <a:gd name="T79" fmla="*/ 0 h 1123"/>
                  <a:gd name="T80" fmla="*/ 0 w 1794"/>
                  <a:gd name="T81" fmla="*/ 0 h 1123"/>
                  <a:gd name="T82" fmla="*/ 0 w 1794"/>
                  <a:gd name="T83" fmla="*/ 0 h 1123"/>
                  <a:gd name="T84" fmla="*/ 0 w 1794"/>
                  <a:gd name="T85" fmla="*/ 0 h 1123"/>
                  <a:gd name="T86" fmla="*/ 0 w 1794"/>
                  <a:gd name="T87" fmla="*/ 0 h 1123"/>
                  <a:gd name="T88" fmla="*/ 0 w 1794"/>
                  <a:gd name="T89" fmla="*/ 0 h 1123"/>
                  <a:gd name="T90" fmla="*/ 0 w 1794"/>
                  <a:gd name="T91" fmla="*/ 0 h 1123"/>
                  <a:gd name="T92" fmla="*/ 0 w 1794"/>
                  <a:gd name="T93" fmla="*/ 0 h 1123"/>
                  <a:gd name="T94" fmla="*/ 0 w 1794"/>
                  <a:gd name="T95" fmla="*/ 0 h 1123"/>
                  <a:gd name="T96" fmla="*/ 0 w 1794"/>
                  <a:gd name="T97" fmla="*/ 0 h 1123"/>
                  <a:gd name="T98" fmla="*/ 0 w 1794"/>
                  <a:gd name="T99" fmla="*/ 0 h 1123"/>
                  <a:gd name="T100" fmla="*/ 0 w 1794"/>
                  <a:gd name="T101" fmla="*/ 0 h 1123"/>
                  <a:gd name="T102" fmla="*/ 0 w 1794"/>
                  <a:gd name="T103" fmla="*/ 0 h 1123"/>
                  <a:gd name="T104" fmla="*/ 0 w 1794"/>
                  <a:gd name="T105" fmla="*/ 0 h 1123"/>
                  <a:gd name="T106" fmla="*/ 0 w 1794"/>
                  <a:gd name="T107" fmla="*/ 0 h 1123"/>
                  <a:gd name="T108" fmla="*/ 0 w 1794"/>
                  <a:gd name="T109" fmla="*/ 0 h 1123"/>
                  <a:gd name="T110" fmla="*/ 0 w 1794"/>
                  <a:gd name="T111" fmla="*/ 0 h 11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94"/>
                  <a:gd name="T169" fmla="*/ 0 h 1123"/>
                  <a:gd name="T170" fmla="*/ 1794 w 1794"/>
                  <a:gd name="T171" fmla="*/ 1123 h 11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94" h="1123">
                    <a:moveTo>
                      <a:pt x="1544" y="850"/>
                    </a:moveTo>
                    <a:lnTo>
                      <a:pt x="1517" y="835"/>
                    </a:lnTo>
                    <a:lnTo>
                      <a:pt x="1490" y="812"/>
                    </a:lnTo>
                    <a:lnTo>
                      <a:pt x="1461" y="787"/>
                    </a:lnTo>
                    <a:lnTo>
                      <a:pt x="1435" y="760"/>
                    </a:lnTo>
                    <a:lnTo>
                      <a:pt x="1410" y="733"/>
                    </a:lnTo>
                    <a:lnTo>
                      <a:pt x="1390" y="710"/>
                    </a:lnTo>
                    <a:lnTo>
                      <a:pt x="1383" y="700"/>
                    </a:lnTo>
                    <a:lnTo>
                      <a:pt x="1377" y="691"/>
                    </a:lnTo>
                    <a:lnTo>
                      <a:pt x="1373" y="683"/>
                    </a:lnTo>
                    <a:lnTo>
                      <a:pt x="1371" y="677"/>
                    </a:lnTo>
                    <a:lnTo>
                      <a:pt x="1373" y="674"/>
                    </a:lnTo>
                    <a:lnTo>
                      <a:pt x="1377" y="672"/>
                    </a:lnTo>
                    <a:lnTo>
                      <a:pt x="1383" y="672"/>
                    </a:lnTo>
                    <a:lnTo>
                      <a:pt x="1392" y="674"/>
                    </a:lnTo>
                    <a:lnTo>
                      <a:pt x="1415" y="679"/>
                    </a:lnTo>
                    <a:lnTo>
                      <a:pt x="1444" y="687"/>
                    </a:lnTo>
                    <a:lnTo>
                      <a:pt x="1471" y="695"/>
                    </a:lnTo>
                    <a:lnTo>
                      <a:pt x="1498" y="700"/>
                    </a:lnTo>
                    <a:lnTo>
                      <a:pt x="1509" y="700"/>
                    </a:lnTo>
                    <a:lnTo>
                      <a:pt x="1519" y="699"/>
                    </a:lnTo>
                    <a:lnTo>
                      <a:pt x="1527" y="695"/>
                    </a:lnTo>
                    <a:lnTo>
                      <a:pt x="1532" y="689"/>
                    </a:lnTo>
                    <a:lnTo>
                      <a:pt x="1534" y="681"/>
                    </a:lnTo>
                    <a:lnTo>
                      <a:pt x="1536" y="670"/>
                    </a:lnTo>
                    <a:lnTo>
                      <a:pt x="1532" y="645"/>
                    </a:lnTo>
                    <a:lnTo>
                      <a:pt x="1523" y="612"/>
                    </a:lnTo>
                    <a:lnTo>
                      <a:pt x="1513" y="578"/>
                    </a:lnTo>
                    <a:lnTo>
                      <a:pt x="1502" y="543"/>
                    </a:lnTo>
                    <a:lnTo>
                      <a:pt x="1496" y="508"/>
                    </a:lnTo>
                    <a:lnTo>
                      <a:pt x="1494" y="491"/>
                    </a:lnTo>
                    <a:lnTo>
                      <a:pt x="1496" y="476"/>
                    </a:lnTo>
                    <a:lnTo>
                      <a:pt x="1498" y="462"/>
                    </a:lnTo>
                    <a:lnTo>
                      <a:pt x="1504" y="451"/>
                    </a:lnTo>
                    <a:lnTo>
                      <a:pt x="1511" y="441"/>
                    </a:lnTo>
                    <a:lnTo>
                      <a:pt x="1523" y="432"/>
                    </a:lnTo>
                    <a:lnTo>
                      <a:pt x="1536" y="422"/>
                    </a:lnTo>
                    <a:lnTo>
                      <a:pt x="1554" y="414"/>
                    </a:lnTo>
                    <a:lnTo>
                      <a:pt x="1588" y="401"/>
                    </a:lnTo>
                    <a:lnTo>
                      <a:pt x="1628" y="389"/>
                    </a:lnTo>
                    <a:lnTo>
                      <a:pt x="1667" y="376"/>
                    </a:lnTo>
                    <a:lnTo>
                      <a:pt x="1703" y="363"/>
                    </a:lnTo>
                    <a:lnTo>
                      <a:pt x="1719" y="355"/>
                    </a:lnTo>
                    <a:lnTo>
                      <a:pt x="1730" y="345"/>
                    </a:lnTo>
                    <a:lnTo>
                      <a:pt x="1740" y="338"/>
                    </a:lnTo>
                    <a:lnTo>
                      <a:pt x="1747" y="326"/>
                    </a:lnTo>
                    <a:lnTo>
                      <a:pt x="1751" y="315"/>
                    </a:lnTo>
                    <a:lnTo>
                      <a:pt x="1753" y="301"/>
                    </a:lnTo>
                    <a:lnTo>
                      <a:pt x="1751" y="270"/>
                    </a:lnTo>
                    <a:lnTo>
                      <a:pt x="1744" y="238"/>
                    </a:lnTo>
                    <a:lnTo>
                      <a:pt x="1730" y="203"/>
                    </a:lnTo>
                    <a:lnTo>
                      <a:pt x="1715" y="169"/>
                    </a:lnTo>
                    <a:lnTo>
                      <a:pt x="1696" y="138"/>
                    </a:lnTo>
                    <a:lnTo>
                      <a:pt x="1676" y="113"/>
                    </a:lnTo>
                    <a:lnTo>
                      <a:pt x="1667" y="103"/>
                    </a:lnTo>
                    <a:lnTo>
                      <a:pt x="1657" y="94"/>
                    </a:lnTo>
                    <a:lnTo>
                      <a:pt x="1636" y="82"/>
                    </a:lnTo>
                    <a:lnTo>
                      <a:pt x="1611" y="75"/>
                    </a:lnTo>
                    <a:lnTo>
                      <a:pt x="1582" y="71"/>
                    </a:lnTo>
                    <a:lnTo>
                      <a:pt x="1554" y="69"/>
                    </a:lnTo>
                    <a:lnTo>
                      <a:pt x="1523" y="71"/>
                    </a:lnTo>
                    <a:lnTo>
                      <a:pt x="1494" y="75"/>
                    </a:lnTo>
                    <a:lnTo>
                      <a:pt x="1467" y="78"/>
                    </a:lnTo>
                    <a:lnTo>
                      <a:pt x="1444" y="82"/>
                    </a:lnTo>
                    <a:lnTo>
                      <a:pt x="1425" y="88"/>
                    </a:lnTo>
                    <a:lnTo>
                      <a:pt x="1410" y="96"/>
                    </a:lnTo>
                    <a:lnTo>
                      <a:pt x="1396" y="105"/>
                    </a:lnTo>
                    <a:lnTo>
                      <a:pt x="1385" y="117"/>
                    </a:lnTo>
                    <a:lnTo>
                      <a:pt x="1371" y="130"/>
                    </a:lnTo>
                    <a:lnTo>
                      <a:pt x="1354" y="144"/>
                    </a:lnTo>
                    <a:lnTo>
                      <a:pt x="1333" y="159"/>
                    </a:lnTo>
                    <a:lnTo>
                      <a:pt x="1321" y="165"/>
                    </a:lnTo>
                    <a:lnTo>
                      <a:pt x="1306" y="172"/>
                    </a:lnTo>
                    <a:lnTo>
                      <a:pt x="1291" y="180"/>
                    </a:lnTo>
                    <a:lnTo>
                      <a:pt x="1271" y="188"/>
                    </a:lnTo>
                    <a:lnTo>
                      <a:pt x="1229" y="205"/>
                    </a:lnTo>
                    <a:lnTo>
                      <a:pt x="1183" y="224"/>
                    </a:lnTo>
                    <a:lnTo>
                      <a:pt x="1133" y="244"/>
                    </a:lnTo>
                    <a:lnTo>
                      <a:pt x="1083" y="263"/>
                    </a:lnTo>
                    <a:lnTo>
                      <a:pt x="1037" y="280"/>
                    </a:lnTo>
                    <a:lnTo>
                      <a:pt x="993" y="295"/>
                    </a:lnTo>
                    <a:lnTo>
                      <a:pt x="974" y="303"/>
                    </a:lnTo>
                    <a:lnTo>
                      <a:pt x="956" y="309"/>
                    </a:lnTo>
                    <a:lnTo>
                      <a:pt x="926" y="318"/>
                    </a:lnTo>
                    <a:lnTo>
                      <a:pt x="899" y="326"/>
                    </a:lnTo>
                    <a:lnTo>
                      <a:pt x="878" y="334"/>
                    </a:lnTo>
                    <a:lnTo>
                      <a:pt x="857" y="338"/>
                    </a:lnTo>
                    <a:lnTo>
                      <a:pt x="818" y="343"/>
                    </a:lnTo>
                    <a:lnTo>
                      <a:pt x="799" y="345"/>
                    </a:lnTo>
                    <a:lnTo>
                      <a:pt x="778" y="343"/>
                    </a:lnTo>
                    <a:lnTo>
                      <a:pt x="755" y="340"/>
                    </a:lnTo>
                    <a:lnTo>
                      <a:pt x="734" y="334"/>
                    </a:lnTo>
                    <a:lnTo>
                      <a:pt x="713" y="324"/>
                    </a:lnTo>
                    <a:lnTo>
                      <a:pt x="690" y="315"/>
                    </a:lnTo>
                    <a:lnTo>
                      <a:pt x="645" y="292"/>
                    </a:lnTo>
                    <a:lnTo>
                      <a:pt x="599" y="272"/>
                    </a:lnTo>
                    <a:lnTo>
                      <a:pt x="574" y="265"/>
                    </a:lnTo>
                    <a:lnTo>
                      <a:pt x="547" y="261"/>
                    </a:lnTo>
                    <a:lnTo>
                      <a:pt x="494" y="249"/>
                    </a:lnTo>
                    <a:lnTo>
                      <a:pt x="467" y="244"/>
                    </a:lnTo>
                    <a:lnTo>
                      <a:pt x="444" y="236"/>
                    </a:lnTo>
                    <a:lnTo>
                      <a:pt x="421" y="226"/>
                    </a:lnTo>
                    <a:lnTo>
                      <a:pt x="402" y="213"/>
                    </a:lnTo>
                    <a:lnTo>
                      <a:pt x="388" y="196"/>
                    </a:lnTo>
                    <a:lnTo>
                      <a:pt x="380" y="174"/>
                    </a:lnTo>
                    <a:lnTo>
                      <a:pt x="375" y="149"/>
                    </a:lnTo>
                    <a:lnTo>
                      <a:pt x="371" y="123"/>
                    </a:lnTo>
                    <a:lnTo>
                      <a:pt x="365" y="96"/>
                    </a:lnTo>
                    <a:lnTo>
                      <a:pt x="357" y="71"/>
                    </a:lnTo>
                    <a:lnTo>
                      <a:pt x="344" y="50"/>
                    </a:lnTo>
                    <a:lnTo>
                      <a:pt x="336" y="42"/>
                    </a:lnTo>
                    <a:lnTo>
                      <a:pt x="325" y="34"/>
                    </a:lnTo>
                    <a:lnTo>
                      <a:pt x="311" y="28"/>
                    </a:lnTo>
                    <a:lnTo>
                      <a:pt x="296" y="23"/>
                    </a:lnTo>
                    <a:lnTo>
                      <a:pt x="277" y="17"/>
                    </a:lnTo>
                    <a:lnTo>
                      <a:pt x="256" y="13"/>
                    </a:lnTo>
                    <a:lnTo>
                      <a:pt x="212" y="5"/>
                    </a:lnTo>
                    <a:lnTo>
                      <a:pt x="164" y="2"/>
                    </a:lnTo>
                    <a:lnTo>
                      <a:pt x="117" y="0"/>
                    </a:lnTo>
                    <a:lnTo>
                      <a:pt x="75" y="0"/>
                    </a:lnTo>
                    <a:lnTo>
                      <a:pt x="56" y="2"/>
                    </a:lnTo>
                    <a:lnTo>
                      <a:pt x="39" y="4"/>
                    </a:lnTo>
                    <a:lnTo>
                      <a:pt x="25" y="7"/>
                    </a:lnTo>
                    <a:lnTo>
                      <a:pt x="16" y="11"/>
                    </a:lnTo>
                    <a:lnTo>
                      <a:pt x="8" y="17"/>
                    </a:lnTo>
                    <a:lnTo>
                      <a:pt x="4" y="23"/>
                    </a:lnTo>
                    <a:lnTo>
                      <a:pt x="2" y="30"/>
                    </a:lnTo>
                    <a:lnTo>
                      <a:pt x="0" y="40"/>
                    </a:lnTo>
                    <a:lnTo>
                      <a:pt x="6" y="61"/>
                    </a:lnTo>
                    <a:lnTo>
                      <a:pt x="14" y="84"/>
                    </a:lnTo>
                    <a:lnTo>
                      <a:pt x="25" y="109"/>
                    </a:lnTo>
                    <a:lnTo>
                      <a:pt x="37" y="134"/>
                    </a:lnTo>
                    <a:lnTo>
                      <a:pt x="46" y="161"/>
                    </a:lnTo>
                    <a:lnTo>
                      <a:pt x="52" y="184"/>
                    </a:lnTo>
                    <a:lnTo>
                      <a:pt x="52" y="207"/>
                    </a:lnTo>
                    <a:lnTo>
                      <a:pt x="46" y="232"/>
                    </a:lnTo>
                    <a:lnTo>
                      <a:pt x="41" y="257"/>
                    </a:lnTo>
                    <a:lnTo>
                      <a:pt x="33" y="284"/>
                    </a:lnTo>
                    <a:lnTo>
                      <a:pt x="27" y="309"/>
                    </a:lnTo>
                    <a:lnTo>
                      <a:pt x="25" y="334"/>
                    </a:lnTo>
                    <a:lnTo>
                      <a:pt x="29" y="357"/>
                    </a:lnTo>
                    <a:lnTo>
                      <a:pt x="33" y="368"/>
                    </a:lnTo>
                    <a:lnTo>
                      <a:pt x="39" y="380"/>
                    </a:lnTo>
                    <a:lnTo>
                      <a:pt x="46" y="391"/>
                    </a:lnTo>
                    <a:lnTo>
                      <a:pt x="58" y="401"/>
                    </a:lnTo>
                    <a:lnTo>
                      <a:pt x="71" y="411"/>
                    </a:lnTo>
                    <a:lnTo>
                      <a:pt x="85" y="420"/>
                    </a:lnTo>
                    <a:lnTo>
                      <a:pt x="117" y="439"/>
                    </a:lnTo>
                    <a:lnTo>
                      <a:pt x="154" y="459"/>
                    </a:lnTo>
                    <a:lnTo>
                      <a:pt x="190" y="476"/>
                    </a:lnTo>
                    <a:lnTo>
                      <a:pt x="225" y="493"/>
                    </a:lnTo>
                    <a:lnTo>
                      <a:pt x="254" y="510"/>
                    </a:lnTo>
                    <a:lnTo>
                      <a:pt x="267" y="520"/>
                    </a:lnTo>
                    <a:lnTo>
                      <a:pt x="277" y="528"/>
                    </a:lnTo>
                    <a:lnTo>
                      <a:pt x="284" y="537"/>
                    </a:lnTo>
                    <a:lnTo>
                      <a:pt x="292" y="545"/>
                    </a:lnTo>
                    <a:lnTo>
                      <a:pt x="298" y="562"/>
                    </a:lnTo>
                    <a:lnTo>
                      <a:pt x="302" y="580"/>
                    </a:lnTo>
                    <a:lnTo>
                      <a:pt x="304" y="595"/>
                    </a:lnTo>
                    <a:lnTo>
                      <a:pt x="304" y="612"/>
                    </a:lnTo>
                    <a:lnTo>
                      <a:pt x="309" y="629"/>
                    </a:lnTo>
                    <a:lnTo>
                      <a:pt x="313" y="639"/>
                    </a:lnTo>
                    <a:lnTo>
                      <a:pt x="319" y="647"/>
                    </a:lnTo>
                    <a:lnTo>
                      <a:pt x="327" y="656"/>
                    </a:lnTo>
                    <a:lnTo>
                      <a:pt x="336" y="666"/>
                    </a:lnTo>
                    <a:lnTo>
                      <a:pt x="361" y="687"/>
                    </a:lnTo>
                    <a:lnTo>
                      <a:pt x="392" y="710"/>
                    </a:lnTo>
                    <a:lnTo>
                      <a:pt x="427" y="733"/>
                    </a:lnTo>
                    <a:lnTo>
                      <a:pt x="463" y="758"/>
                    </a:lnTo>
                    <a:lnTo>
                      <a:pt x="505" y="781"/>
                    </a:lnTo>
                    <a:lnTo>
                      <a:pt x="547" y="804"/>
                    </a:lnTo>
                    <a:lnTo>
                      <a:pt x="594" y="821"/>
                    </a:lnTo>
                    <a:lnTo>
                      <a:pt x="640" y="837"/>
                    </a:lnTo>
                    <a:lnTo>
                      <a:pt x="665" y="843"/>
                    </a:lnTo>
                    <a:lnTo>
                      <a:pt x="690" y="846"/>
                    </a:lnTo>
                    <a:lnTo>
                      <a:pt x="743" y="850"/>
                    </a:lnTo>
                    <a:lnTo>
                      <a:pt x="801" y="850"/>
                    </a:lnTo>
                    <a:lnTo>
                      <a:pt x="859" y="848"/>
                    </a:lnTo>
                    <a:lnTo>
                      <a:pt x="918" y="848"/>
                    </a:lnTo>
                    <a:lnTo>
                      <a:pt x="978" y="848"/>
                    </a:lnTo>
                    <a:lnTo>
                      <a:pt x="1033" y="854"/>
                    </a:lnTo>
                    <a:lnTo>
                      <a:pt x="1060" y="860"/>
                    </a:lnTo>
                    <a:lnTo>
                      <a:pt x="1087" y="868"/>
                    </a:lnTo>
                    <a:lnTo>
                      <a:pt x="1112" y="877"/>
                    </a:lnTo>
                    <a:lnTo>
                      <a:pt x="1137" y="889"/>
                    </a:lnTo>
                    <a:lnTo>
                      <a:pt x="1162" y="902"/>
                    </a:lnTo>
                    <a:lnTo>
                      <a:pt x="1185" y="917"/>
                    </a:lnTo>
                    <a:lnTo>
                      <a:pt x="1233" y="952"/>
                    </a:lnTo>
                    <a:lnTo>
                      <a:pt x="1277" y="990"/>
                    </a:lnTo>
                    <a:lnTo>
                      <a:pt x="1323" y="1027"/>
                    </a:lnTo>
                    <a:lnTo>
                      <a:pt x="1365" y="1060"/>
                    </a:lnTo>
                    <a:lnTo>
                      <a:pt x="1387" y="1075"/>
                    </a:lnTo>
                    <a:lnTo>
                      <a:pt x="1408" y="1086"/>
                    </a:lnTo>
                    <a:lnTo>
                      <a:pt x="1429" y="1098"/>
                    </a:lnTo>
                    <a:lnTo>
                      <a:pt x="1450" y="1106"/>
                    </a:lnTo>
                    <a:lnTo>
                      <a:pt x="1492" y="1115"/>
                    </a:lnTo>
                    <a:lnTo>
                      <a:pt x="1534" y="1121"/>
                    </a:lnTo>
                    <a:lnTo>
                      <a:pt x="1579" y="1123"/>
                    </a:lnTo>
                    <a:lnTo>
                      <a:pt x="1619" y="1119"/>
                    </a:lnTo>
                    <a:lnTo>
                      <a:pt x="1659" y="1113"/>
                    </a:lnTo>
                    <a:lnTo>
                      <a:pt x="1694" y="1106"/>
                    </a:lnTo>
                    <a:lnTo>
                      <a:pt x="1724" y="1094"/>
                    </a:lnTo>
                    <a:lnTo>
                      <a:pt x="1747" y="1081"/>
                    </a:lnTo>
                    <a:lnTo>
                      <a:pt x="1757" y="1073"/>
                    </a:lnTo>
                    <a:lnTo>
                      <a:pt x="1765" y="1063"/>
                    </a:lnTo>
                    <a:lnTo>
                      <a:pt x="1778" y="1040"/>
                    </a:lnTo>
                    <a:lnTo>
                      <a:pt x="1788" y="1013"/>
                    </a:lnTo>
                    <a:lnTo>
                      <a:pt x="1792" y="985"/>
                    </a:lnTo>
                    <a:lnTo>
                      <a:pt x="1794" y="954"/>
                    </a:lnTo>
                    <a:lnTo>
                      <a:pt x="1790" y="927"/>
                    </a:lnTo>
                    <a:lnTo>
                      <a:pt x="1782" y="902"/>
                    </a:lnTo>
                    <a:lnTo>
                      <a:pt x="1776" y="892"/>
                    </a:lnTo>
                    <a:lnTo>
                      <a:pt x="1771" y="885"/>
                    </a:lnTo>
                    <a:lnTo>
                      <a:pt x="1763" y="879"/>
                    </a:lnTo>
                    <a:lnTo>
                      <a:pt x="1753" y="875"/>
                    </a:lnTo>
                    <a:lnTo>
                      <a:pt x="1742" y="871"/>
                    </a:lnTo>
                    <a:lnTo>
                      <a:pt x="1726" y="869"/>
                    </a:lnTo>
                    <a:lnTo>
                      <a:pt x="1696" y="866"/>
                    </a:lnTo>
                    <a:lnTo>
                      <a:pt x="1661" y="866"/>
                    </a:lnTo>
                    <a:lnTo>
                      <a:pt x="1627" y="866"/>
                    </a:lnTo>
                    <a:lnTo>
                      <a:pt x="1594" y="864"/>
                    </a:lnTo>
                    <a:lnTo>
                      <a:pt x="1565" y="860"/>
                    </a:lnTo>
                    <a:lnTo>
                      <a:pt x="1554" y="856"/>
                    </a:lnTo>
                    <a:lnTo>
                      <a:pt x="1544" y="850"/>
                    </a:lnTo>
                    <a:close/>
                  </a:path>
                </a:pathLst>
              </a:cu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3" name="Freeform 47"/>
              <p:cNvSpPr>
                <a:spLocks noChangeAspect="1"/>
              </p:cNvSpPr>
              <p:nvPr/>
            </p:nvSpPr>
            <p:spPr bwMode="auto">
              <a:xfrm>
                <a:off x="1580" y="3474"/>
                <a:ext cx="152" cy="79"/>
              </a:xfrm>
              <a:custGeom>
                <a:avLst/>
                <a:gdLst>
                  <a:gd name="T0" fmla="*/ 0 w 428"/>
                  <a:gd name="T1" fmla="*/ 0 h 225"/>
                  <a:gd name="T2" fmla="*/ 0 w 428"/>
                  <a:gd name="T3" fmla="*/ 0 h 225"/>
                  <a:gd name="T4" fmla="*/ 0 w 428"/>
                  <a:gd name="T5" fmla="*/ 0 h 225"/>
                  <a:gd name="T6" fmla="*/ 0 w 428"/>
                  <a:gd name="T7" fmla="*/ 0 h 225"/>
                  <a:gd name="T8" fmla="*/ 0 w 428"/>
                  <a:gd name="T9" fmla="*/ 0 h 225"/>
                  <a:gd name="T10" fmla="*/ 0 w 428"/>
                  <a:gd name="T11" fmla="*/ 0 h 225"/>
                  <a:gd name="T12" fmla="*/ 0 w 428"/>
                  <a:gd name="T13" fmla="*/ 0 h 225"/>
                  <a:gd name="T14" fmla="*/ 0 w 428"/>
                  <a:gd name="T15" fmla="*/ 0 h 225"/>
                  <a:gd name="T16" fmla="*/ 0 w 428"/>
                  <a:gd name="T17" fmla="*/ 0 h 225"/>
                  <a:gd name="T18" fmla="*/ 0 w 428"/>
                  <a:gd name="T19" fmla="*/ 0 h 225"/>
                  <a:gd name="T20" fmla="*/ 0 w 428"/>
                  <a:gd name="T21" fmla="*/ 0 h 225"/>
                  <a:gd name="T22" fmla="*/ 0 w 428"/>
                  <a:gd name="T23" fmla="*/ 0 h 225"/>
                  <a:gd name="T24" fmla="*/ 0 w 428"/>
                  <a:gd name="T25" fmla="*/ 0 h 225"/>
                  <a:gd name="T26" fmla="*/ 0 w 428"/>
                  <a:gd name="T27" fmla="*/ 0 h 225"/>
                  <a:gd name="T28" fmla="*/ 0 w 428"/>
                  <a:gd name="T29" fmla="*/ 0 h 225"/>
                  <a:gd name="T30" fmla="*/ 0 w 428"/>
                  <a:gd name="T31" fmla="*/ 0 h 225"/>
                  <a:gd name="T32" fmla="*/ 0 w 428"/>
                  <a:gd name="T33" fmla="*/ 0 h 225"/>
                  <a:gd name="T34" fmla="*/ 0 w 428"/>
                  <a:gd name="T35" fmla="*/ 0 h 225"/>
                  <a:gd name="T36" fmla="*/ 0 w 428"/>
                  <a:gd name="T37" fmla="*/ 0 h 225"/>
                  <a:gd name="T38" fmla="*/ 0 w 428"/>
                  <a:gd name="T39" fmla="*/ 0 h 225"/>
                  <a:gd name="T40" fmla="*/ 0 w 428"/>
                  <a:gd name="T41" fmla="*/ 0 h 225"/>
                  <a:gd name="T42" fmla="*/ 0 w 428"/>
                  <a:gd name="T43" fmla="*/ 0 h 225"/>
                  <a:gd name="T44" fmla="*/ 0 w 428"/>
                  <a:gd name="T45" fmla="*/ 0 h 225"/>
                  <a:gd name="T46" fmla="*/ 0 w 428"/>
                  <a:gd name="T47" fmla="*/ 0 h 225"/>
                  <a:gd name="T48" fmla="*/ 0 w 428"/>
                  <a:gd name="T49" fmla="*/ 0 h 225"/>
                  <a:gd name="T50" fmla="*/ 0 w 428"/>
                  <a:gd name="T51" fmla="*/ 0 h 225"/>
                  <a:gd name="T52" fmla="*/ 0 w 428"/>
                  <a:gd name="T53" fmla="*/ 0 h 225"/>
                  <a:gd name="T54" fmla="*/ 0 w 428"/>
                  <a:gd name="T55" fmla="*/ 0 h 225"/>
                  <a:gd name="T56" fmla="*/ 0 w 428"/>
                  <a:gd name="T57" fmla="*/ 0 h 225"/>
                  <a:gd name="T58" fmla="*/ 0 w 428"/>
                  <a:gd name="T59" fmla="*/ 0 h 225"/>
                  <a:gd name="T60" fmla="*/ 0 w 428"/>
                  <a:gd name="T61" fmla="*/ 0 h 225"/>
                  <a:gd name="T62" fmla="*/ 0 w 428"/>
                  <a:gd name="T63" fmla="*/ 0 h 225"/>
                  <a:gd name="T64" fmla="*/ 0 w 428"/>
                  <a:gd name="T65" fmla="*/ 0 h 225"/>
                  <a:gd name="T66" fmla="*/ 0 w 428"/>
                  <a:gd name="T67" fmla="*/ 0 h 225"/>
                  <a:gd name="T68" fmla="*/ 0 w 428"/>
                  <a:gd name="T69" fmla="*/ 0 h 225"/>
                  <a:gd name="T70" fmla="*/ 0 w 428"/>
                  <a:gd name="T71" fmla="*/ 0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8"/>
                  <a:gd name="T109" fmla="*/ 0 h 225"/>
                  <a:gd name="T110" fmla="*/ 428 w 428"/>
                  <a:gd name="T111" fmla="*/ 225 h 2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8" h="225">
                    <a:moveTo>
                      <a:pt x="413" y="0"/>
                    </a:moveTo>
                    <a:lnTo>
                      <a:pt x="397" y="15"/>
                    </a:lnTo>
                    <a:lnTo>
                      <a:pt x="384" y="15"/>
                    </a:lnTo>
                    <a:lnTo>
                      <a:pt x="376" y="23"/>
                    </a:lnTo>
                    <a:lnTo>
                      <a:pt x="369" y="23"/>
                    </a:lnTo>
                    <a:lnTo>
                      <a:pt x="361" y="31"/>
                    </a:lnTo>
                    <a:lnTo>
                      <a:pt x="353" y="31"/>
                    </a:lnTo>
                    <a:lnTo>
                      <a:pt x="330" y="54"/>
                    </a:lnTo>
                    <a:lnTo>
                      <a:pt x="323" y="54"/>
                    </a:lnTo>
                    <a:lnTo>
                      <a:pt x="315" y="59"/>
                    </a:lnTo>
                    <a:lnTo>
                      <a:pt x="309" y="59"/>
                    </a:lnTo>
                    <a:lnTo>
                      <a:pt x="294" y="75"/>
                    </a:lnTo>
                    <a:lnTo>
                      <a:pt x="286" y="75"/>
                    </a:lnTo>
                    <a:lnTo>
                      <a:pt x="278" y="83"/>
                    </a:lnTo>
                    <a:lnTo>
                      <a:pt x="271" y="83"/>
                    </a:lnTo>
                    <a:lnTo>
                      <a:pt x="255" y="98"/>
                    </a:lnTo>
                    <a:lnTo>
                      <a:pt x="248" y="98"/>
                    </a:lnTo>
                    <a:lnTo>
                      <a:pt x="232" y="113"/>
                    </a:lnTo>
                    <a:lnTo>
                      <a:pt x="203" y="113"/>
                    </a:lnTo>
                    <a:lnTo>
                      <a:pt x="157" y="157"/>
                    </a:lnTo>
                    <a:lnTo>
                      <a:pt x="142" y="157"/>
                    </a:lnTo>
                    <a:lnTo>
                      <a:pt x="129" y="173"/>
                    </a:lnTo>
                    <a:lnTo>
                      <a:pt x="113" y="173"/>
                    </a:lnTo>
                    <a:lnTo>
                      <a:pt x="98" y="188"/>
                    </a:lnTo>
                    <a:lnTo>
                      <a:pt x="75" y="188"/>
                    </a:lnTo>
                    <a:lnTo>
                      <a:pt x="67" y="196"/>
                    </a:lnTo>
                    <a:lnTo>
                      <a:pt x="54" y="196"/>
                    </a:lnTo>
                    <a:lnTo>
                      <a:pt x="38" y="211"/>
                    </a:lnTo>
                    <a:lnTo>
                      <a:pt x="31" y="211"/>
                    </a:lnTo>
                    <a:lnTo>
                      <a:pt x="23" y="217"/>
                    </a:lnTo>
                    <a:lnTo>
                      <a:pt x="8" y="217"/>
                    </a:lnTo>
                    <a:lnTo>
                      <a:pt x="0" y="225"/>
                    </a:lnTo>
                    <a:lnTo>
                      <a:pt x="23" y="225"/>
                    </a:lnTo>
                    <a:lnTo>
                      <a:pt x="31" y="217"/>
                    </a:lnTo>
                    <a:lnTo>
                      <a:pt x="38" y="217"/>
                    </a:lnTo>
                    <a:lnTo>
                      <a:pt x="46" y="211"/>
                    </a:lnTo>
                    <a:lnTo>
                      <a:pt x="67" y="211"/>
                    </a:lnTo>
                    <a:lnTo>
                      <a:pt x="75" y="203"/>
                    </a:lnTo>
                    <a:lnTo>
                      <a:pt x="83" y="203"/>
                    </a:lnTo>
                    <a:lnTo>
                      <a:pt x="98" y="188"/>
                    </a:lnTo>
                    <a:lnTo>
                      <a:pt x="106" y="188"/>
                    </a:lnTo>
                    <a:lnTo>
                      <a:pt x="113" y="180"/>
                    </a:lnTo>
                    <a:lnTo>
                      <a:pt x="129" y="180"/>
                    </a:lnTo>
                    <a:lnTo>
                      <a:pt x="136" y="173"/>
                    </a:lnTo>
                    <a:lnTo>
                      <a:pt x="142" y="173"/>
                    </a:lnTo>
                    <a:lnTo>
                      <a:pt x="157" y="157"/>
                    </a:lnTo>
                    <a:lnTo>
                      <a:pt x="165" y="157"/>
                    </a:lnTo>
                    <a:lnTo>
                      <a:pt x="173" y="150"/>
                    </a:lnTo>
                    <a:lnTo>
                      <a:pt x="188" y="150"/>
                    </a:lnTo>
                    <a:lnTo>
                      <a:pt x="203" y="134"/>
                    </a:lnTo>
                    <a:lnTo>
                      <a:pt x="219" y="134"/>
                    </a:lnTo>
                    <a:lnTo>
                      <a:pt x="219" y="129"/>
                    </a:lnTo>
                    <a:lnTo>
                      <a:pt x="232" y="113"/>
                    </a:lnTo>
                    <a:lnTo>
                      <a:pt x="240" y="113"/>
                    </a:lnTo>
                    <a:lnTo>
                      <a:pt x="248" y="106"/>
                    </a:lnTo>
                    <a:lnTo>
                      <a:pt x="255" y="106"/>
                    </a:lnTo>
                    <a:lnTo>
                      <a:pt x="278" y="83"/>
                    </a:lnTo>
                    <a:lnTo>
                      <a:pt x="286" y="83"/>
                    </a:lnTo>
                    <a:lnTo>
                      <a:pt x="294" y="75"/>
                    </a:lnTo>
                    <a:lnTo>
                      <a:pt x="309" y="75"/>
                    </a:lnTo>
                    <a:lnTo>
                      <a:pt x="323" y="59"/>
                    </a:lnTo>
                    <a:lnTo>
                      <a:pt x="330" y="59"/>
                    </a:lnTo>
                    <a:lnTo>
                      <a:pt x="346" y="46"/>
                    </a:lnTo>
                    <a:lnTo>
                      <a:pt x="361" y="46"/>
                    </a:lnTo>
                    <a:lnTo>
                      <a:pt x="361" y="38"/>
                    </a:lnTo>
                    <a:lnTo>
                      <a:pt x="369" y="31"/>
                    </a:lnTo>
                    <a:lnTo>
                      <a:pt x="384" y="31"/>
                    </a:lnTo>
                    <a:lnTo>
                      <a:pt x="397" y="15"/>
                    </a:lnTo>
                    <a:lnTo>
                      <a:pt x="405" y="15"/>
                    </a:lnTo>
                    <a:lnTo>
                      <a:pt x="413" y="8"/>
                    </a:lnTo>
                    <a:lnTo>
                      <a:pt x="420" y="8"/>
                    </a:lnTo>
                    <a:lnTo>
                      <a:pt x="428" y="0"/>
                    </a:lnTo>
                    <a:lnTo>
                      <a:pt x="413"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4" name="Freeform 48"/>
              <p:cNvSpPr>
                <a:spLocks noChangeAspect="1"/>
              </p:cNvSpPr>
              <p:nvPr/>
            </p:nvSpPr>
            <p:spPr bwMode="auto">
              <a:xfrm>
                <a:off x="876" y="3623"/>
                <a:ext cx="62" cy="82"/>
              </a:xfrm>
              <a:custGeom>
                <a:avLst/>
                <a:gdLst>
                  <a:gd name="T0" fmla="*/ 0 w 173"/>
                  <a:gd name="T1" fmla="*/ 0 h 233"/>
                  <a:gd name="T2" fmla="*/ 0 w 173"/>
                  <a:gd name="T3" fmla="*/ 0 h 233"/>
                  <a:gd name="T4" fmla="*/ 0 w 173"/>
                  <a:gd name="T5" fmla="*/ 0 h 233"/>
                  <a:gd name="T6" fmla="*/ 0 w 173"/>
                  <a:gd name="T7" fmla="*/ 0 h 233"/>
                  <a:gd name="T8" fmla="*/ 0 w 173"/>
                  <a:gd name="T9" fmla="*/ 0 h 233"/>
                  <a:gd name="T10" fmla="*/ 0 w 173"/>
                  <a:gd name="T11" fmla="*/ 0 h 233"/>
                  <a:gd name="T12" fmla="*/ 0 w 173"/>
                  <a:gd name="T13" fmla="*/ 0 h 233"/>
                  <a:gd name="T14" fmla="*/ 0 w 173"/>
                  <a:gd name="T15" fmla="*/ 0 h 233"/>
                  <a:gd name="T16" fmla="*/ 0 w 173"/>
                  <a:gd name="T17" fmla="*/ 0 h 233"/>
                  <a:gd name="T18" fmla="*/ 0 w 173"/>
                  <a:gd name="T19" fmla="*/ 0 h 233"/>
                  <a:gd name="T20" fmla="*/ 0 w 173"/>
                  <a:gd name="T21" fmla="*/ 0 h 233"/>
                  <a:gd name="T22" fmla="*/ 0 w 173"/>
                  <a:gd name="T23" fmla="*/ 0 h 233"/>
                  <a:gd name="T24" fmla="*/ 0 w 173"/>
                  <a:gd name="T25" fmla="*/ 0 h 233"/>
                  <a:gd name="T26" fmla="*/ 0 w 173"/>
                  <a:gd name="T27" fmla="*/ 0 h 233"/>
                  <a:gd name="T28" fmla="*/ 0 w 173"/>
                  <a:gd name="T29" fmla="*/ 0 h 233"/>
                  <a:gd name="T30" fmla="*/ 0 w 173"/>
                  <a:gd name="T31" fmla="*/ 0 h 233"/>
                  <a:gd name="T32" fmla="*/ 0 w 173"/>
                  <a:gd name="T33" fmla="*/ 0 h 233"/>
                  <a:gd name="T34" fmla="*/ 0 w 173"/>
                  <a:gd name="T35" fmla="*/ 0 h 233"/>
                  <a:gd name="T36" fmla="*/ 0 w 173"/>
                  <a:gd name="T37" fmla="*/ 0 h 233"/>
                  <a:gd name="T38" fmla="*/ 0 w 173"/>
                  <a:gd name="T39" fmla="*/ 0 h 233"/>
                  <a:gd name="T40" fmla="*/ 0 w 173"/>
                  <a:gd name="T41" fmla="*/ 0 h 233"/>
                  <a:gd name="T42" fmla="*/ 0 w 173"/>
                  <a:gd name="T43" fmla="*/ 0 h 233"/>
                  <a:gd name="T44" fmla="*/ 0 w 173"/>
                  <a:gd name="T45" fmla="*/ 0 h 233"/>
                  <a:gd name="T46" fmla="*/ 0 w 173"/>
                  <a:gd name="T47" fmla="*/ 0 h 233"/>
                  <a:gd name="T48" fmla="*/ 0 w 173"/>
                  <a:gd name="T49" fmla="*/ 0 h 233"/>
                  <a:gd name="T50" fmla="*/ 0 w 173"/>
                  <a:gd name="T51" fmla="*/ 0 h 233"/>
                  <a:gd name="T52" fmla="*/ 0 w 173"/>
                  <a:gd name="T53" fmla="*/ 0 h 233"/>
                  <a:gd name="T54" fmla="*/ 0 w 173"/>
                  <a:gd name="T55" fmla="*/ 0 h 233"/>
                  <a:gd name="T56" fmla="*/ 0 w 173"/>
                  <a:gd name="T57" fmla="*/ 0 h 233"/>
                  <a:gd name="T58" fmla="*/ 0 w 173"/>
                  <a:gd name="T59" fmla="*/ 0 h 233"/>
                  <a:gd name="T60" fmla="*/ 0 w 173"/>
                  <a:gd name="T61" fmla="*/ 0 h 233"/>
                  <a:gd name="T62" fmla="*/ 0 w 173"/>
                  <a:gd name="T63" fmla="*/ 0 h 233"/>
                  <a:gd name="T64" fmla="*/ 0 w 173"/>
                  <a:gd name="T65" fmla="*/ 0 h 233"/>
                  <a:gd name="T66" fmla="*/ 0 w 173"/>
                  <a:gd name="T67" fmla="*/ 0 h 233"/>
                  <a:gd name="T68" fmla="*/ 0 w 173"/>
                  <a:gd name="T69" fmla="*/ 0 h 233"/>
                  <a:gd name="T70" fmla="*/ 0 w 173"/>
                  <a:gd name="T71" fmla="*/ 0 h 233"/>
                  <a:gd name="T72" fmla="*/ 0 w 173"/>
                  <a:gd name="T73" fmla="*/ 0 h 233"/>
                  <a:gd name="T74" fmla="*/ 0 w 173"/>
                  <a:gd name="T75" fmla="*/ 0 h 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3"/>
                  <a:gd name="T115" fmla="*/ 0 h 233"/>
                  <a:gd name="T116" fmla="*/ 173 w 173"/>
                  <a:gd name="T117" fmla="*/ 233 h 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3" h="233">
                    <a:moveTo>
                      <a:pt x="8" y="0"/>
                    </a:moveTo>
                    <a:lnTo>
                      <a:pt x="8" y="23"/>
                    </a:lnTo>
                    <a:lnTo>
                      <a:pt x="0" y="31"/>
                    </a:lnTo>
                    <a:lnTo>
                      <a:pt x="0" y="68"/>
                    </a:lnTo>
                    <a:lnTo>
                      <a:pt x="8" y="75"/>
                    </a:lnTo>
                    <a:lnTo>
                      <a:pt x="8" y="91"/>
                    </a:lnTo>
                    <a:lnTo>
                      <a:pt x="16" y="98"/>
                    </a:lnTo>
                    <a:lnTo>
                      <a:pt x="16" y="106"/>
                    </a:lnTo>
                    <a:lnTo>
                      <a:pt x="24" y="112"/>
                    </a:lnTo>
                    <a:lnTo>
                      <a:pt x="24" y="127"/>
                    </a:lnTo>
                    <a:lnTo>
                      <a:pt x="31" y="135"/>
                    </a:lnTo>
                    <a:lnTo>
                      <a:pt x="31" y="143"/>
                    </a:lnTo>
                    <a:lnTo>
                      <a:pt x="37" y="150"/>
                    </a:lnTo>
                    <a:lnTo>
                      <a:pt x="37" y="166"/>
                    </a:lnTo>
                    <a:lnTo>
                      <a:pt x="60" y="187"/>
                    </a:lnTo>
                    <a:lnTo>
                      <a:pt x="60" y="194"/>
                    </a:lnTo>
                    <a:lnTo>
                      <a:pt x="83" y="217"/>
                    </a:lnTo>
                    <a:lnTo>
                      <a:pt x="98" y="217"/>
                    </a:lnTo>
                    <a:lnTo>
                      <a:pt x="106" y="225"/>
                    </a:lnTo>
                    <a:lnTo>
                      <a:pt x="114" y="225"/>
                    </a:lnTo>
                    <a:lnTo>
                      <a:pt x="121" y="233"/>
                    </a:lnTo>
                    <a:lnTo>
                      <a:pt x="150" y="233"/>
                    </a:lnTo>
                    <a:lnTo>
                      <a:pt x="150" y="225"/>
                    </a:lnTo>
                    <a:lnTo>
                      <a:pt x="166" y="210"/>
                    </a:lnTo>
                    <a:lnTo>
                      <a:pt x="166" y="194"/>
                    </a:lnTo>
                    <a:lnTo>
                      <a:pt x="173" y="187"/>
                    </a:lnTo>
                    <a:lnTo>
                      <a:pt x="173" y="158"/>
                    </a:lnTo>
                    <a:lnTo>
                      <a:pt x="106" y="91"/>
                    </a:lnTo>
                    <a:lnTo>
                      <a:pt x="106" y="83"/>
                    </a:lnTo>
                    <a:lnTo>
                      <a:pt x="91" y="68"/>
                    </a:lnTo>
                    <a:lnTo>
                      <a:pt x="91" y="60"/>
                    </a:lnTo>
                    <a:lnTo>
                      <a:pt x="83" y="52"/>
                    </a:lnTo>
                    <a:lnTo>
                      <a:pt x="83" y="23"/>
                    </a:lnTo>
                    <a:lnTo>
                      <a:pt x="75" y="16"/>
                    </a:lnTo>
                    <a:lnTo>
                      <a:pt x="75" y="8"/>
                    </a:lnTo>
                    <a:lnTo>
                      <a:pt x="45" y="8"/>
                    </a:lnTo>
                    <a:lnTo>
                      <a:pt x="37" y="0"/>
                    </a:lnTo>
                    <a:lnTo>
                      <a:pt x="8" y="0"/>
                    </a:lnTo>
                    <a:close/>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5" name="Freeform 49"/>
              <p:cNvSpPr>
                <a:spLocks noChangeAspect="1"/>
              </p:cNvSpPr>
              <p:nvPr/>
            </p:nvSpPr>
            <p:spPr bwMode="auto">
              <a:xfrm>
                <a:off x="1359" y="3908"/>
                <a:ext cx="59" cy="77"/>
              </a:xfrm>
              <a:custGeom>
                <a:avLst/>
                <a:gdLst>
                  <a:gd name="T0" fmla="*/ 0 w 165"/>
                  <a:gd name="T1" fmla="*/ 0 h 217"/>
                  <a:gd name="T2" fmla="*/ 0 w 165"/>
                  <a:gd name="T3" fmla="*/ 0 h 217"/>
                  <a:gd name="T4" fmla="*/ 0 w 165"/>
                  <a:gd name="T5" fmla="*/ 0 h 217"/>
                  <a:gd name="T6" fmla="*/ 0 w 165"/>
                  <a:gd name="T7" fmla="*/ 0 h 217"/>
                  <a:gd name="T8" fmla="*/ 0 w 165"/>
                  <a:gd name="T9" fmla="*/ 0 h 217"/>
                  <a:gd name="T10" fmla="*/ 0 w 165"/>
                  <a:gd name="T11" fmla="*/ 0 h 217"/>
                  <a:gd name="T12" fmla="*/ 0 w 165"/>
                  <a:gd name="T13" fmla="*/ 0 h 217"/>
                  <a:gd name="T14" fmla="*/ 0 w 165"/>
                  <a:gd name="T15" fmla="*/ 0 h 217"/>
                  <a:gd name="T16" fmla="*/ 0 w 165"/>
                  <a:gd name="T17" fmla="*/ 0 h 217"/>
                  <a:gd name="T18" fmla="*/ 0 w 165"/>
                  <a:gd name="T19" fmla="*/ 0 h 217"/>
                  <a:gd name="T20" fmla="*/ 0 w 165"/>
                  <a:gd name="T21" fmla="*/ 0 h 217"/>
                  <a:gd name="T22" fmla="*/ 0 w 165"/>
                  <a:gd name="T23" fmla="*/ 0 h 217"/>
                  <a:gd name="T24" fmla="*/ 0 w 165"/>
                  <a:gd name="T25" fmla="*/ 0 h 217"/>
                  <a:gd name="T26" fmla="*/ 0 w 165"/>
                  <a:gd name="T27" fmla="*/ 0 h 217"/>
                  <a:gd name="T28" fmla="*/ 0 w 165"/>
                  <a:gd name="T29" fmla="*/ 0 h 217"/>
                  <a:gd name="T30" fmla="*/ 0 w 165"/>
                  <a:gd name="T31" fmla="*/ 0 h 217"/>
                  <a:gd name="T32" fmla="*/ 0 w 165"/>
                  <a:gd name="T33" fmla="*/ 0 h 217"/>
                  <a:gd name="T34" fmla="*/ 0 w 165"/>
                  <a:gd name="T35" fmla="*/ 0 h 217"/>
                  <a:gd name="T36" fmla="*/ 0 w 165"/>
                  <a:gd name="T37" fmla="*/ 0 h 217"/>
                  <a:gd name="T38" fmla="*/ 0 w 165"/>
                  <a:gd name="T39" fmla="*/ 0 h 217"/>
                  <a:gd name="T40" fmla="*/ 0 w 165"/>
                  <a:gd name="T41" fmla="*/ 0 h 217"/>
                  <a:gd name="T42" fmla="*/ 0 w 165"/>
                  <a:gd name="T43" fmla="*/ 0 h 217"/>
                  <a:gd name="T44" fmla="*/ 0 w 165"/>
                  <a:gd name="T45" fmla="*/ 0 h 217"/>
                  <a:gd name="T46" fmla="*/ 0 w 165"/>
                  <a:gd name="T47" fmla="*/ 0 h 217"/>
                  <a:gd name="T48" fmla="*/ 0 w 165"/>
                  <a:gd name="T49" fmla="*/ 0 h 217"/>
                  <a:gd name="T50" fmla="*/ 0 w 165"/>
                  <a:gd name="T51" fmla="*/ 0 h 217"/>
                  <a:gd name="T52" fmla="*/ 0 w 165"/>
                  <a:gd name="T53" fmla="*/ 0 h 217"/>
                  <a:gd name="T54" fmla="*/ 0 w 165"/>
                  <a:gd name="T55" fmla="*/ 0 h 217"/>
                  <a:gd name="T56" fmla="*/ 0 w 165"/>
                  <a:gd name="T57" fmla="*/ 0 h 217"/>
                  <a:gd name="T58" fmla="*/ 0 w 165"/>
                  <a:gd name="T59" fmla="*/ 0 h 217"/>
                  <a:gd name="T60" fmla="*/ 0 w 165"/>
                  <a:gd name="T61" fmla="*/ 0 h 217"/>
                  <a:gd name="T62" fmla="*/ 0 w 165"/>
                  <a:gd name="T63" fmla="*/ 0 h 217"/>
                  <a:gd name="T64" fmla="*/ 0 w 165"/>
                  <a:gd name="T65" fmla="*/ 0 h 217"/>
                  <a:gd name="T66" fmla="*/ 0 w 165"/>
                  <a:gd name="T67" fmla="*/ 0 h 217"/>
                  <a:gd name="T68" fmla="*/ 0 w 165"/>
                  <a:gd name="T69" fmla="*/ 0 h 217"/>
                  <a:gd name="T70" fmla="*/ 0 w 165"/>
                  <a:gd name="T71" fmla="*/ 0 h 217"/>
                  <a:gd name="T72" fmla="*/ 0 w 165"/>
                  <a:gd name="T73" fmla="*/ 0 h 217"/>
                  <a:gd name="T74" fmla="*/ 0 w 165"/>
                  <a:gd name="T75" fmla="*/ 0 h 2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5"/>
                  <a:gd name="T115" fmla="*/ 0 h 217"/>
                  <a:gd name="T116" fmla="*/ 165 w 165"/>
                  <a:gd name="T117" fmla="*/ 217 h 2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5" h="217">
                    <a:moveTo>
                      <a:pt x="8" y="0"/>
                    </a:moveTo>
                    <a:lnTo>
                      <a:pt x="8" y="15"/>
                    </a:lnTo>
                    <a:lnTo>
                      <a:pt x="0" y="23"/>
                    </a:lnTo>
                    <a:lnTo>
                      <a:pt x="0" y="36"/>
                    </a:lnTo>
                    <a:lnTo>
                      <a:pt x="8" y="44"/>
                    </a:lnTo>
                    <a:lnTo>
                      <a:pt x="8" y="52"/>
                    </a:lnTo>
                    <a:lnTo>
                      <a:pt x="15" y="60"/>
                    </a:lnTo>
                    <a:lnTo>
                      <a:pt x="15" y="119"/>
                    </a:lnTo>
                    <a:lnTo>
                      <a:pt x="23" y="127"/>
                    </a:lnTo>
                    <a:lnTo>
                      <a:pt x="23" y="134"/>
                    </a:lnTo>
                    <a:lnTo>
                      <a:pt x="31" y="142"/>
                    </a:lnTo>
                    <a:lnTo>
                      <a:pt x="31" y="150"/>
                    </a:lnTo>
                    <a:lnTo>
                      <a:pt x="59" y="180"/>
                    </a:lnTo>
                    <a:lnTo>
                      <a:pt x="67" y="180"/>
                    </a:lnTo>
                    <a:lnTo>
                      <a:pt x="90" y="202"/>
                    </a:lnTo>
                    <a:lnTo>
                      <a:pt x="90" y="209"/>
                    </a:lnTo>
                    <a:lnTo>
                      <a:pt x="113" y="209"/>
                    </a:lnTo>
                    <a:lnTo>
                      <a:pt x="119" y="217"/>
                    </a:lnTo>
                    <a:lnTo>
                      <a:pt x="150" y="217"/>
                    </a:lnTo>
                    <a:lnTo>
                      <a:pt x="165" y="202"/>
                    </a:lnTo>
                    <a:lnTo>
                      <a:pt x="165" y="142"/>
                    </a:lnTo>
                    <a:lnTo>
                      <a:pt x="150" y="142"/>
                    </a:lnTo>
                    <a:lnTo>
                      <a:pt x="142" y="134"/>
                    </a:lnTo>
                    <a:lnTo>
                      <a:pt x="142" y="127"/>
                    </a:lnTo>
                    <a:lnTo>
                      <a:pt x="127" y="113"/>
                    </a:lnTo>
                    <a:lnTo>
                      <a:pt x="127" y="106"/>
                    </a:lnTo>
                    <a:lnTo>
                      <a:pt x="119" y="98"/>
                    </a:lnTo>
                    <a:lnTo>
                      <a:pt x="119" y="90"/>
                    </a:lnTo>
                    <a:lnTo>
                      <a:pt x="105" y="75"/>
                    </a:lnTo>
                    <a:lnTo>
                      <a:pt x="105" y="60"/>
                    </a:lnTo>
                    <a:lnTo>
                      <a:pt x="98" y="52"/>
                    </a:lnTo>
                    <a:lnTo>
                      <a:pt x="98" y="44"/>
                    </a:lnTo>
                    <a:lnTo>
                      <a:pt x="90" y="36"/>
                    </a:lnTo>
                    <a:lnTo>
                      <a:pt x="90" y="23"/>
                    </a:lnTo>
                    <a:lnTo>
                      <a:pt x="82" y="15"/>
                    </a:lnTo>
                    <a:lnTo>
                      <a:pt x="67" y="15"/>
                    </a:lnTo>
                    <a:lnTo>
                      <a:pt x="52" y="0"/>
                    </a:lnTo>
                    <a:lnTo>
                      <a:pt x="8" y="0"/>
                    </a:lnTo>
                    <a:close/>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6" name="Freeform 50"/>
              <p:cNvSpPr>
                <a:spLocks noChangeAspect="1"/>
              </p:cNvSpPr>
              <p:nvPr/>
            </p:nvSpPr>
            <p:spPr bwMode="auto">
              <a:xfrm>
                <a:off x="911" y="3079"/>
                <a:ext cx="64" cy="48"/>
              </a:xfrm>
              <a:custGeom>
                <a:avLst/>
                <a:gdLst>
                  <a:gd name="T0" fmla="*/ 0 w 179"/>
                  <a:gd name="T1" fmla="*/ 0 h 135"/>
                  <a:gd name="T2" fmla="*/ 0 w 179"/>
                  <a:gd name="T3" fmla="*/ 0 h 135"/>
                  <a:gd name="T4" fmla="*/ 0 w 179"/>
                  <a:gd name="T5" fmla="*/ 0 h 135"/>
                  <a:gd name="T6" fmla="*/ 0 w 179"/>
                  <a:gd name="T7" fmla="*/ 0 h 135"/>
                  <a:gd name="T8" fmla="*/ 0 w 179"/>
                  <a:gd name="T9" fmla="*/ 0 h 135"/>
                  <a:gd name="T10" fmla="*/ 0 w 179"/>
                  <a:gd name="T11" fmla="*/ 0 h 135"/>
                  <a:gd name="T12" fmla="*/ 0 w 179"/>
                  <a:gd name="T13" fmla="*/ 0 h 135"/>
                  <a:gd name="T14" fmla="*/ 0 w 179"/>
                  <a:gd name="T15" fmla="*/ 0 h 135"/>
                  <a:gd name="T16" fmla="*/ 0 w 179"/>
                  <a:gd name="T17" fmla="*/ 0 h 135"/>
                  <a:gd name="T18" fmla="*/ 0 w 179"/>
                  <a:gd name="T19" fmla="*/ 0 h 135"/>
                  <a:gd name="T20" fmla="*/ 0 w 179"/>
                  <a:gd name="T21" fmla="*/ 0 h 135"/>
                  <a:gd name="T22" fmla="*/ 0 w 179"/>
                  <a:gd name="T23" fmla="*/ 0 h 135"/>
                  <a:gd name="T24" fmla="*/ 0 w 179"/>
                  <a:gd name="T25" fmla="*/ 0 h 135"/>
                  <a:gd name="T26" fmla="*/ 0 w 179"/>
                  <a:gd name="T27" fmla="*/ 0 h 135"/>
                  <a:gd name="T28" fmla="*/ 0 w 179"/>
                  <a:gd name="T29" fmla="*/ 0 h 135"/>
                  <a:gd name="T30" fmla="*/ 0 w 179"/>
                  <a:gd name="T31" fmla="*/ 0 h 135"/>
                  <a:gd name="T32" fmla="*/ 0 w 179"/>
                  <a:gd name="T33" fmla="*/ 0 h 135"/>
                  <a:gd name="T34" fmla="*/ 0 w 179"/>
                  <a:gd name="T35" fmla="*/ 0 h 135"/>
                  <a:gd name="T36" fmla="*/ 0 w 179"/>
                  <a:gd name="T37" fmla="*/ 0 h 135"/>
                  <a:gd name="T38" fmla="*/ 0 w 179"/>
                  <a:gd name="T39" fmla="*/ 0 h 135"/>
                  <a:gd name="T40" fmla="*/ 0 w 179"/>
                  <a:gd name="T41" fmla="*/ 0 h 135"/>
                  <a:gd name="T42" fmla="*/ 0 w 179"/>
                  <a:gd name="T43" fmla="*/ 0 h 135"/>
                  <a:gd name="T44" fmla="*/ 0 w 179"/>
                  <a:gd name="T45" fmla="*/ 0 h 135"/>
                  <a:gd name="T46" fmla="*/ 0 w 179"/>
                  <a:gd name="T47" fmla="*/ 0 h 135"/>
                  <a:gd name="T48" fmla="*/ 0 w 179"/>
                  <a:gd name="T49" fmla="*/ 0 h 135"/>
                  <a:gd name="T50" fmla="*/ 0 w 179"/>
                  <a:gd name="T51" fmla="*/ 0 h 135"/>
                  <a:gd name="T52" fmla="*/ 0 w 179"/>
                  <a:gd name="T53" fmla="*/ 0 h 135"/>
                  <a:gd name="T54" fmla="*/ 0 w 179"/>
                  <a:gd name="T55" fmla="*/ 0 h 135"/>
                  <a:gd name="T56" fmla="*/ 0 w 179"/>
                  <a:gd name="T57" fmla="*/ 0 h 135"/>
                  <a:gd name="T58" fmla="*/ 0 w 179"/>
                  <a:gd name="T59" fmla="*/ 0 h 135"/>
                  <a:gd name="T60" fmla="*/ 0 w 179"/>
                  <a:gd name="T61" fmla="*/ 0 h 1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9"/>
                  <a:gd name="T94" fmla="*/ 0 h 135"/>
                  <a:gd name="T95" fmla="*/ 179 w 179"/>
                  <a:gd name="T96" fmla="*/ 135 h 1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9" h="135">
                    <a:moveTo>
                      <a:pt x="142" y="0"/>
                    </a:moveTo>
                    <a:lnTo>
                      <a:pt x="135" y="8"/>
                    </a:lnTo>
                    <a:lnTo>
                      <a:pt x="127" y="8"/>
                    </a:lnTo>
                    <a:lnTo>
                      <a:pt x="112" y="23"/>
                    </a:lnTo>
                    <a:lnTo>
                      <a:pt x="104" y="23"/>
                    </a:lnTo>
                    <a:lnTo>
                      <a:pt x="60" y="67"/>
                    </a:lnTo>
                    <a:lnTo>
                      <a:pt x="52" y="67"/>
                    </a:lnTo>
                    <a:lnTo>
                      <a:pt x="37" y="83"/>
                    </a:lnTo>
                    <a:lnTo>
                      <a:pt x="29" y="83"/>
                    </a:lnTo>
                    <a:lnTo>
                      <a:pt x="0" y="113"/>
                    </a:lnTo>
                    <a:lnTo>
                      <a:pt x="0" y="135"/>
                    </a:lnTo>
                    <a:lnTo>
                      <a:pt x="16" y="135"/>
                    </a:lnTo>
                    <a:lnTo>
                      <a:pt x="16" y="127"/>
                    </a:lnTo>
                    <a:lnTo>
                      <a:pt x="22" y="121"/>
                    </a:lnTo>
                    <a:lnTo>
                      <a:pt x="22" y="113"/>
                    </a:lnTo>
                    <a:lnTo>
                      <a:pt x="29" y="106"/>
                    </a:lnTo>
                    <a:lnTo>
                      <a:pt x="52" y="106"/>
                    </a:lnTo>
                    <a:lnTo>
                      <a:pt x="75" y="83"/>
                    </a:lnTo>
                    <a:lnTo>
                      <a:pt x="83" y="83"/>
                    </a:lnTo>
                    <a:lnTo>
                      <a:pt x="91" y="75"/>
                    </a:lnTo>
                    <a:lnTo>
                      <a:pt x="104" y="75"/>
                    </a:lnTo>
                    <a:lnTo>
                      <a:pt x="112" y="67"/>
                    </a:lnTo>
                    <a:lnTo>
                      <a:pt x="142" y="67"/>
                    </a:lnTo>
                    <a:lnTo>
                      <a:pt x="142" y="52"/>
                    </a:lnTo>
                    <a:lnTo>
                      <a:pt x="150" y="44"/>
                    </a:lnTo>
                    <a:lnTo>
                      <a:pt x="158" y="44"/>
                    </a:lnTo>
                    <a:lnTo>
                      <a:pt x="166" y="37"/>
                    </a:lnTo>
                    <a:lnTo>
                      <a:pt x="179" y="37"/>
                    </a:lnTo>
                    <a:lnTo>
                      <a:pt x="179" y="23"/>
                    </a:lnTo>
                    <a:lnTo>
                      <a:pt x="158" y="0"/>
                    </a:lnTo>
                    <a:lnTo>
                      <a:pt x="142" y="0"/>
                    </a:lnTo>
                    <a:close/>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7" name="Freeform 51"/>
              <p:cNvSpPr>
                <a:spLocks noChangeAspect="1"/>
              </p:cNvSpPr>
              <p:nvPr/>
            </p:nvSpPr>
            <p:spPr bwMode="auto">
              <a:xfrm>
                <a:off x="2031" y="2973"/>
                <a:ext cx="50" cy="21"/>
              </a:xfrm>
              <a:custGeom>
                <a:avLst/>
                <a:gdLst>
                  <a:gd name="T0" fmla="*/ 0 w 142"/>
                  <a:gd name="T1" fmla="*/ 0 h 59"/>
                  <a:gd name="T2" fmla="*/ 0 w 142"/>
                  <a:gd name="T3" fmla="*/ 0 h 59"/>
                  <a:gd name="T4" fmla="*/ 0 w 142"/>
                  <a:gd name="T5" fmla="*/ 0 h 59"/>
                  <a:gd name="T6" fmla="*/ 0 w 142"/>
                  <a:gd name="T7" fmla="*/ 0 h 59"/>
                  <a:gd name="T8" fmla="*/ 0 w 142"/>
                  <a:gd name="T9" fmla="*/ 0 h 59"/>
                  <a:gd name="T10" fmla="*/ 0 w 142"/>
                  <a:gd name="T11" fmla="*/ 0 h 59"/>
                  <a:gd name="T12" fmla="*/ 0 w 142"/>
                  <a:gd name="T13" fmla="*/ 0 h 59"/>
                  <a:gd name="T14" fmla="*/ 0 w 142"/>
                  <a:gd name="T15" fmla="*/ 0 h 59"/>
                  <a:gd name="T16" fmla="*/ 0 w 142"/>
                  <a:gd name="T17" fmla="*/ 0 h 59"/>
                  <a:gd name="T18" fmla="*/ 0 w 142"/>
                  <a:gd name="T19" fmla="*/ 0 h 59"/>
                  <a:gd name="T20" fmla="*/ 0 w 142"/>
                  <a:gd name="T21" fmla="*/ 0 h 59"/>
                  <a:gd name="T22" fmla="*/ 0 w 142"/>
                  <a:gd name="T23" fmla="*/ 0 h 59"/>
                  <a:gd name="T24" fmla="*/ 0 w 142"/>
                  <a:gd name="T25" fmla="*/ 0 h 59"/>
                  <a:gd name="T26" fmla="*/ 0 w 142"/>
                  <a:gd name="T27" fmla="*/ 0 h 59"/>
                  <a:gd name="T28" fmla="*/ 0 w 142"/>
                  <a:gd name="T29" fmla="*/ 0 h 59"/>
                  <a:gd name="T30" fmla="*/ 0 w 142"/>
                  <a:gd name="T31" fmla="*/ 0 h 59"/>
                  <a:gd name="T32" fmla="*/ 0 w 142"/>
                  <a:gd name="T33" fmla="*/ 0 h 59"/>
                  <a:gd name="T34" fmla="*/ 0 w 142"/>
                  <a:gd name="T35" fmla="*/ 0 h 59"/>
                  <a:gd name="T36" fmla="*/ 0 w 142"/>
                  <a:gd name="T37" fmla="*/ 0 h 59"/>
                  <a:gd name="T38" fmla="*/ 0 w 142"/>
                  <a:gd name="T39" fmla="*/ 0 h 59"/>
                  <a:gd name="T40" fmla="*/ 0 w 142"/>
                  <a:gd name="T41" fmla="*/ 0 h 59"/>
                  <a:gd name="T42" fmla="*/ 0 w 142"/>
                  <a:gd name="T43" fmla="*/ 0 h 59"/>
                  <a:gd name="T44" fmla="*/ 0 w 142"/>
                  <a:gd name="T45" fmla="*/ 0 h 59"/>
                  <a:gd name="T46" fmla="*/ 0 w 142"/>
                  <a:gd name="T47" fmla="*/ 0 h 59"/>
                  <a:gd name="T48" fmla="*/ 0 w 142"/>
                  <a:gd name="T49" fmla="*/ 0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2"/>
                  <a:gd name="T76" fmla="*/ 0 h 59"/>
                  <a:gd name="T77" fmla="*/ 142 w 142"/>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2" h="59">
                    <a:moveTo>
                      <a:pt x="119" y="0"/>
                    </a:moveTo>
                    <a:lnTo>
                      <a:pt x="104" y="13"/>
                    </a:lnTo>
                    <a:lnTo>
                      <a:pt x="96" y="13"/>
                    </a:lnTo>
                    <a:lnTo>
                      <a:pt x="88" y="21"/>
                    </a:lnTo>
                    <a:lnTo>
                      <a:pt x="67" y="21"/>
                    </a:lnTo>
                    <a:lnTo>
                      <a:pt x="44" y="44"/>
                    </a:lnTo>
                    <a:lnTo>
                      <a:pt x="29" y="44"/>
                    </a:lnTo>
                    <a:lnTo>
                      <a:pt x="21" y="52"/>
                    </a:lnTo>
                    <a:lnTo>
                      <a:pt x="14" y="52"/>
                    </a:lnTo>
                    <a:lnTo>
                      <a:pt x="6" y="59"/>
                    </a:lnTo>
                    <a:lnTo>
                      <a:pt x="0" y="59"/>
                    </a:lnTo>
                    <a:lnTo>
                      <a:pt x="29" y="59"/>
                    </a:lnTo>
                    <a:lnTo>
                      <a:pt x="44" y="44"/>
                    </a:lnTo>
                    <a:lnTo>
                      <a:pt x="67" y="44"/>
                    </a:lnTo>
                    <a:lnTo>
                      <a:pt x="75" y="36"/>
                    </a:lnTo>
                    <a:lnTo>
                      <a:pt x="75" y="28"/>
                    </a:lnTo>
                    <a:lnTo>
                      <a:pt x="83" y="21"/>
                    </a:lnTo>
                    <a:lnTo>
                      <a:pt x="96" y="21"/>
                    </a:lnTo>
                    <a:lnTo>
                      <a:pt x="104" y="13"/>
                    </a:lnTo>
                    <a:lnTo>
                      <a:pt x="111" y="13"/>
                    </a:lnTo>
                    <a:lnTo>
                      <a:pt x="119" y="7"/>
                    </a:lnTo>
                    <a:lnTo>
                      <a:pt x="127" y="7"/>
                    </a:lnTo>
                    <a:lnTo>
                      <a:pt x="134" y="0"/>
                    </a:lnTo>
                    <a:lnTo>
                      <a:pt x="142" y="0"/>
                    </a:lnTo>
                    <a:lnTo>
                      <a:pt x="119"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8" name="Freeform 52"/>
              <p:cNvSpPr>
                <a:spLocks noChangeAspect="1"/>
              </p:cNvSpPr>
              <p:nvPr/>
            </p:nvSpPr>
            <p:spPr bwMode="auto">
              <a:xfrm>
                <a:off x="1641" y="3429"/>
                <a:ext cx="32" cy="23"/>
              </a:xfrm>
              <a:custGeom>
                <a:avLst/>
                <a:gdLst>
                  <a:gd name="T0" fmla="*/ 0 w 90"/>
                  <a:gd name="T1" fmla="*/ 0 h 67"/>
                  <a:gd name="T2" fmla="*/ 0 w 90"/>
                  <a:gd name="T3" fmla="*/ 0 h 67"/>
                  <a:gd name="T4" fmla="*/ 0 w 90"/>
                  <a:gd name="T5" fmla="*/ 0 h 67"/>
                  <a:gd name="T6" fmla="*/ 0 w 90"/>
                  <a:gd name="T7" fmla="*/ 0 h 67"/>
                  <a:gd name="T8" fmla="*/ 0 w 90"/>
                  <a:gd name="T9" fmla="*/ 0 h 67"/>
                  <a:gd name="T10" fmla="*/ 0 w 90"/>
                  <a:gd name="T11" fmla="*/ 0 h 67"/>
                  <a:gd name="T12" fmla="*/ 0 w 90"/>
                  <a:gd name="T13" fmla="*/ 0 h 67"/>
                  <a:gd name="T14" fmla="*/ 0 w 90"/>
                  <a:gd name="T15" fmla="*/ 0 h 67"/>
                  <a:gd name="T16" fmla="*/ 0 w 90"/>
                  <a:gd name="T17" fmla="*/ 0 h 67"/>
                  <a:gd name="T18" fmla="*/ 0 w 90"/>
                  <a:gd name="T19" fmla="*/ 0 h 67"/>
                  <a:gd name="T20" fmla="*/ 0 w 90"/>
                  <a:gd name="T21" fmla="*/ 0 h 67"/>
                  <a:gd name="T22" fmla="*/ 0 w 90"/>
                  <a:gd name="T23" fmla="*/ 0 h 67"/>
                  <a:gd name="T24" fmla="*/ 0 w 90"/>
                  <a:gd name="T25" fmla="*/ 0 h 67"/>
                  <a:gd name="T26" fmla="*/ 0 w 90"/>
                  <a:gd name="T27" fmla="*/ 0 h 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67"/>
                  <a:gd name="T44" fmla="*/ 90 w 90"/>
                  <a:gd name="T45" fmla="*/ 67 h 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67">
                    <a:moveTo>
                      <a:pt x="15" y="0"/>
                    </a:moveTo>
                    <a:lnTo>
                      <a:pt x="7" y="8"/>
                    </a:lnTo>
                    <a:lnTo>
                      <a:pt x="0" y="8"/>
                    </a:lnTo>
                    <a:lnTo>
                      <a:pt x="0" y="29"/>
                    </a:lnTo>
                    <a:lnTo>
                      <a:pt x="30" y="60"/>
                    </a:lnTo>
                    <a:lnTo>
                      <a:pt x="30" y="67"/>
                    </a:lnTo>
                    <a:lnTo>
                      <a:pt x="75" y="67"/>
                    </a:lnTo>
                    <a:lnTo>
                      <a:pt x="90" y="52"/>
                    </a:lnTo>
                    <a:lnTo>
                      <a:pt x="90" y="37"/>
                    </a:lnTo>
                    <a:lnTo>
                      <a:pt x="82" y="37"/>
                    </a:lnTo>
                    <a:lnTo>
                      <a:pt x="61" y="14"/>
                    </a:lnTo>
                    <a:lnTo>
                      <a:pt x="61" y="8"/>
                    </a:lnTo>
                    <a:lnTo>
                      <a:pt x="54" y="0"/>
                    </a:lnTo>
                    <a:lnTo>
                      <a:pt x="15"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9" name="Freeform 53"/>
              <p:cNvSpPr>
                <a:spLocks noChangeAspect="1"/>
              </p:cNvSpPr>
              <p:nvPr/>
            </p:nvSpPr>
            <p:spPr bwMode="auto">
              <a:xfrm>
                <a:off x="917" y="3641"/>
                <a:ext cx="13" cy="19"/>
              </a:xfrm>
              <a:custGeom>
                <a:avLst/>
                <a:gdLst>
                  <a:gd name="T0" fmla="*/ 0 w 36"/>
                  <a:gd name="T1" fmla="*/ 0 h 54"/>
                  <a:gd name="T2" fmla="*/ 0 w 36"/>
                  <a:gd name="T3" fmla="*/ 0 h 54"/>
                  <a:gd name="T4" fmla="*/ 0 w 36"/>
                  <a:gd name="T5" fmla="*/ 0 h 54"/>
                  <a:gd name="T6" fmla="*/ 0 w 36"/>
                  <a:gd name="T7" fmla="*/ 0 h 54"/>
                  <a:gd name="T8" fmla="*/ 0 w 36"/>
                  <a:gd name="T9" fmla="*/ 0 h 54"/>
                  <a:gd name="T10" fmla="*/ 0 w 36"/>
                  <a:gd name="T11" fmla="*/ 0 h 54"/>
                  <a:gd name="T12" fmla="*/ 0 w 36"/>
                  <a:gd name="T13" fmla="*/ 0 h 54"/>
                  <a:gd name="T14" fmla="*/ 0 w 36"/>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36"/>
                  <a:gd name="T25" fmla="*/ 0 h 54"/>
                  <a:gd name="T26" fmla="*/ 36 w 36"/>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 h="54">
                    <a:moveTo>
                      <a:pt x="0" y="0"/>
                    </a:moveTo>
                    <a:lnTo>
                      <a:pt x="0" y="8"/>
                    </a:lnTo>
                    <a:lnTo>
                      <a:pt x="7" y="16"/>
                    </a:lnTo>
                    <a:lnTo>
                      <a:pt x="7" y="23"/>
                    </a:lnTo>
                    <a:lnTo>
                      <a:pt x="36" y="54"/>
                    </a:lnTo>
                    <a:lnTo>
                      <a:pt x="36" y="31"/>
                    </a:lnTo>
                    <a:lnTo>
                      <a:pt x="7" y="0"/>
                    </a:lnTo>
                    <a:lnTo>
                      <a:pt x="0" y="0"/>
                    </a:lnTo>
                    <a:close/>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0" name="Freeform 54"/>
              <p:cNvSpPr>
                <a:spLocks noChangeAspect="1"/>
              </p:cNvSpPr>
              <p:nvPr/>
            </p:nvSpPr>
            <p:spPr bwMode="auto">
              <a:xfrm>
                <a:off x="1077" y="3729"/>
                <a:ext cx="7" cy="11"/>
              </a:xfrm>
              <a:custGeom>
                <a:avLst/>
                <a:gdLst>
                  <a:gd name="T0" fmla="*/ 0 w 21"/>
                  <a:gd name="T1" fmla="*/ 0 h 31"/>
                  <a:gd name="T2" fmla="*/ 0 w 21"/>
                  <a:gd name="T3" fmla="*/ 0 h 31"/>
                  <a:gd name="T4" fmla="*/ 0 w 21"/>
                  <a:gd name="T5" fmla="*/ 0 h 31"/>
                  <a:gd name="T6" fmla="*/ 0 w 21"/>
                  <a:gd name="T7" fmla="*/ 0 h 31"/>
                  <a:gd name="T8" fmla="*/ 0 w 21"/>
                  <a:gd name="T9" fmla="*/ 0 h 31"/>
                  <a:gd name="T10" fmla="*/ 0 w 21"/>
                  <a:gd name="T11" fmla="*/ 0 h 31"/>
                  <a:gd name="T12" fmla="*/ 0 w 21"/>
                  <a:gd name="T13" fmla="*/ 0 h 31"/>
                  <a:gd name="T14" fmla="*/ 0 60000 65536"/>
                  <a:gd name="T15" fmla="*/ 0 60000 65536"/>
                  <a:gd name="T16" fmla="*/ 0 60000 65536"/>
                  <a:gd name="T17" fmla="*/ 0 60000 65536"/>
                  <a:gd name="T18" fmla="*/ 0 60000 65536"/>
                  <a:gd name="T19" fmla="*/ 0 60000 65536"/>
                  <a:gd name="T20" fmla="*/ 0 60000 65536"/>
                  <a:gd name="T21" fmla="*/ 0 w 21"/>
                  <a:gd name="T22" fmla="*/ 0 h 31"/>
                  <a:gd name="T23" fmla="*/ 21 w 21"/>
                  <a:gd name="T24" fmla="*/ 31 h 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31">
                    <a:moveTo>
                      <a:pt x="8" y="0"/>
                    </a:moveTo>
                    <a:lnTo>
                      <a:pt x="0" y="8"/>
                    </a:lnTo>
                    <a:lnTo>
                      <a:pt x="0" y="31"/>
                    </a:lnTo>
                    <a:lnTo>
                      <a:pt x="15" y="31"/>
                    </a:lnTo>
                    <a:lnTo>
                      <a:pt x="21" y="23"/>
                    </a:lnTo>
                    <a:lnTo>
                      <a:pt x="21" y="0"/>
                    </a:lnTo>
                    <a:lnTo>
                      <a:pt x="8"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1" name="Freeform 55"/>
              <p:cNvSpPr>
                <a:spLocks noChangeAspect="1"/>
              </p:cNvSpPr>
              <p:nvPr/>
            </p:nvSpPr>
            <p:spPr bwMode="auto">
              <a:xfrm>
                <a:off x="1109" y="3751"/>
                <a:ext cx="29" cy="23"/>
              </a:xfrm>
              <a:custGeom>
                <a:avLst/>
                <a:gdLst>
                  <a:gd name="T0" fmla="*/ 0 w 83"/>
                  <a:gd name="T1" fmla="*/ 0 h 68"/>
                  <a:gd name="T2" fmla="*/ 0 w 83"/>
                  <a:gd name="T3" fmla="*/ 0 h 68"/>
                  <a:gd name="T4" fmla="*/ 0 w 83"/>
                  <a:gd name="T5" fmla="*/ 0 h 68"/>
                  <a:gd name="T6" fmla="*/ 0 w 83"/>
                  <a:gd name="T7" fmla="*/ 0 h 68"/>
                  <a:gd name="T8" fmla="*/ 0 w 83"/>
                  <a:gd name="T9" fmla="*/ 0 h 68"/>
                  <a:gd name="T10" fmla="*/ 0 w 83"/>
                  <a:gd name="T11" fmla="*/ 0 h 68"/>
                  <a:gd name="T12" fmla="*/ 0 w 83"/>
                  <a:gd name="T13" fmla="*/ 0 h 68"/>
                  <a:gd name="T14" fmla="*/ 0 w 83"/>
                  <a:gd name="T15" fmla="*/ 0 h 68"/>
                  <a:gd name="T16" fmla="*/ 0 w 83"/>
                  <a:gd name="T17" fmla="*/ 0 h 68"/>
                  <a:gd name="T18" fmla="*/ 0 w 83"/>
                  <a:gd name="T19" fmla="*/ 0 h 68"/>
                  <a:gd name="T20" fmla="*/ 0 w 83"/>
                  <a:gd name="T21" fmla="*/ 0 h 68"/>
                  <a:gd name="T22" fmla="*/ 0 w 83"/>
                  <a:gd name="T23" fmla="*/ 0 h 68"/>
                  <a:gd name="T24" fmla="*/ 0 w 83"/>
                  <a:gd name="T25" fmla="*/ 0 h 68"/>
                  <a:gd name="T26" fmla="*/ 0 w 83"/>
                  <a:gd name="T27" fmla="*/ 0 h 68"/>
                  <a:gd name="T28" fmla="*/ 0 w 83"/>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68"/>
                  <a:gd name="T47" fmla="*/ 83 w 83"/>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68">
                    <a:moveTo>
                      <a:pt x="16" y="0"/>
                    </a:moveTo>
                    <a:lnTo>
                      <a:pt x="0" y="16"/>
                    </a:lnTo>
                    <a:lnTo>
                      <a:pt x="0" y="31"/>
                    </a:lnTo>
                    <a:lnTo>
                      <a:pt x="16" y="47"/>
                    </a:lnTo>
                    <a:lnTo>
                      <a:pt x="16" y="54"/>
                    </a:lnTo>
                    <a:lnTo>
                      <a:pt x="23" y="62"/>
                    </a:lnTo>
                    <a:lnTo>
                      <a:pt x="31" y="62"/>
                    </a:lnTo>
                    <a:lnTo>
                      <a:pt x="37" y="68"/>
                    </a:lnTo>
                    <a:lnTo>
                      <a:pt x="75" y="68"/>
                    </a:lnTo>
                    <a:lnTo>
                      <a:pt x="83" y="62"/>
                    </a:lnTo>
                    <a:lnTo>
                      <a:pt x="83" y="47"/>
                    </a:lnTo>
                    <a:lnTo>
                      <a:pt x="67" y="31"/>
                    </a:lnTo>
                    <a:lnTo>
                      <a:pt x="67" y="24"/>
                    </a:lnTo>
                    <a:lnTo>
                      <a:pt x="44" y="0"/>
                    </a:lnTo>
                    <a:lnTo>
                      <a:pt x="16"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2" name="Freeform 56"/>
              <p:cNvSpPr>
                <a:spLocks noChangeAspect="1"/>
              </p:cNvSpPr>
              <p:nvPr/>
            </p:nvSpPr>
            <p:spPr bwMode="auto">
              <a:xfrm>
                <a:off x="946" y="3817"/>
                <a:ext cx="29" cy="24"/>
              </a:xfrm>
              <a:custGeom>
                <a:avLst/>
                <a:gdLst>
                  <a:gd name="T0" fmla="*/ 0 w 81"/>
                  <a:gd name="T1" fmla="*/ 0 h 67"/>
                  <a:gd name="T2" fmla="*/ 0 w 81"/>
                  <a:gd name="T3" fmla="*/ 0 h 67"/>
                  <a:gd name="T4" fmla="*/ 0 w 81"/>
                  <a:gd name="T5" fmla="*/ 0 h 67"/>
                  <a:gd name="T6" fmla="*/ 0 w 81"/>
                  <a:gd name="T7" fmla="*/ 0 h 67"/>
                  <a:gd name="T8" fmla="*/ 0 w 81"/>
                  <a:gd name="T9" fmla="*/ 0 h 67"/>
                  <a:gd name="T10" fmla="*/ 0 w 81"/>
                  <a:gd name="T11" fmla="*/ 0 h 67"/>
                  <a:gd name="T12" fmla="*/ 0 w 81"/>
                  <a:gd name="T13" fmla="*/ 0 h 67"/>
                  <a:gd name="T14" fmla="*/ 0 w 81"/>
                  <a:gd name="T15" fmla="*/ 0 h 67"/>
                  <a:gd name="T16" fmla="*/ 0 w 81"/>
                  <a:gd name="T17" fmla="*/ 0 h 67"/>
                  <a:gd name="T18" fmla="*/ 0 w 81"/>
                  <a:gd name="T19" fmla="*/ 0 h 67"/>
                  <a:gd name="T20" fmla="*/ 0 w 81"/>
                  <a:gd name="T21" fmla="*/ 0 h 67"/>
                  <a:gd name="T22" fmla="*/ 0 w 81"/>
                  <a:gd name="T23" fmla="*/ 0 h 67"/>
                  <a:gd name="T24" fmla="*/ 0 w 81"/>
                  <a:gd name="T25" fmla="*/ 0 h 67"/>
                  <a:gd name="T26" fmla="*/ 0 w 81"/>
                  <a:gd name="T27" fmla="*/ 0 h 67"/>
                  <a:gd name="T28" fmla="*/ 0 w 81"/>
                  <a:gd name="T29" fmla="*/ 0 h 67"/>
                  <a:gd name="T30" fmla="*/ 0 w 81"/>
                  <a:gd name="T31" fmla="*/ 0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67"/>
                  <a:gd name="T50" fmla="*/ 81 w 81"/>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67">
                    <a:moveTo>
                      <a:pt x="21" y="0"/>
                    </a:moveTo>
                    <a:lnTo>
                      <a:pt x="0" y="23"/>
                    </a:lnTo>
                    <a:lnTo>
                      <a:pt x="0" y="38"/>
                    </a:lnTo>
                    <a:lnTo>
                      <a:pt x="6" y="46"/>
                    </a:lnTo>
                    <a:lnTo>
                      <a:pt x="21" y="46"/>
                    </a:lnTo>
                    <a:lnTo>
                      <a:pt x="37" y="59"/>
                    </a:lnTo>
                    <a:lnTo>
                      <a:pt x="37" y="67"/>
                    </a:lnTo>
                    <a:lnTo>
                      <a:pt x="52" y="67"/>
                    </a:lnTo>
                    <a:lnTo>
                      <a:pt x="52" y="59"/>
                    </a:lnTo>
                    <a:lnTo>
                      <a:pt x="68" y="46"/>
                    </a:lnTo>
                    <a:lnTo>
                      <a:pt x="75" y="46"/>
                    </a:lnTo>
                    <a:lnTo>
                      <a:pt x="81" y="38"/>
                    </a:lnTo>
                    <a:lnTo>
                      <a:pt x="81" y="23"/>
                    </a:lnTo>
                    <a:lnTo>
                      <a:pt x="75" y="23"/>
                    </a:lnTo>
                    <a:lnTo>
                      <a:pt x="52" y="0"/>
                    </a:lnTo>
                    <a:lnTo>
                      <a:pt x="21"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3" name="Freeform 57"/>
              <p:cNvSpPr>
                <a:spLocks noChangeAspect="1"/>
              </p:cNvSpPr>
              <p:nvPr/>
            </p:nvSpPr>
            <p:spPr bwMode="auto">
              <a:xfrm>
                <a:off x="906" y="3961"/>
                <a:ext cx="37" cy="33"/>
              </a:xfrm>
              <a:custGeom>
                <a:avLst/>
                <a:gdLst>
                  <a:gd name="T0" fmla="*/ 0 w 106"/>
                  <a:gd name="T1" fmla="*/ 0 h 90"/>
                  <a:gd name="T2" fmla="*/ 0 w 106"/>
                  <a:gd name="T3" fmla="*/ 0 h 90"/>
                  <a:gd name="T4" fmla="*/ 0 w 106"/>
                  <a:gd name="T5" fmla="*/ 0 h 90"/>
                  <a:gd name="T6" fmla="*/ 0 w 106"/>
                  <a:gd name="T7" fmla="*/ 0 h 90"/>
                  <a:gd name="T8" fmla="*/ 0 w 106"/>
                  <a:gd name="T9" fmla="*/ 0 h 90"/>
                  <a:gd name="T10" fmla="*/ 0 w 106"/>
                  <a:gd name="T11" fmla="*/ 0 h 90"/>
                  <a:gd name="T12" fmla="*/ 0 w 106"/>
                  <a:gd name="T13" fmla="*/ 0 h 90"/>
                  <a:gd name="T14" fmla="*/ 0 w 106"/>
                  <a:gd name="T15" fmla="*/ 0 h 90"/>
                  <a:gd name="T16" fmla="*/ 0 w 106"/>
                  <a:gd name="T17" fmla="*/ 0 h 90"/>
                  <a:gd name="T18" fmla="*/ 0 w 106"/>
                  <a:gd name="T19" fmla="*/ 0 h 90"/>
                  <a:gd name="T20" fmla="*/ 0 w 106"/>
                  <a:gd name="T21" fmla="*/ 0 h 90"/>
                  <a:gd name="T22" fmla="*/ 0 w 106"/>
                  <a:gd name="T23" fmla="*/ 0 h 90"/>
                  <a:gd name="T24" fmla="*/ 0 w 106"/>
                  <a:gd name="T25" fmla="*/ 0 h 90"/>
                  <a:gd name="T26" fmla="*/ 0 w 106"/>
                  <a:gd name="T27" fmla="*/ 0 h 90"/>
                  <a:gd name="T28" fmla="*/ 0 w 106"/>
                  <a:gd name="T29" fmla="*/ 0 h 90"/>
                  <a:gd name="T30" fmla="*/ 0 w 106"/>
                  <a:gd name="T31" fmla="*/ 0 h 90"/>
                  <a:gd name="T32" fmla="*/ 0 w 106"/>
                  <a:gd name="T33" fmla="*/ 0 h 90"/>
                  <a:gd name="T34" fmla="*/ 0 w 106"/>
                  <a:gd name="T35" fmla="*/ 0 h 90"/>
                  <a:gd name="T36" fmla="*/ 0 w 106"/>
                  <a:gd name="T37" fmla="*/ 0 h 90"/>
                  <a:gd name="T38" fmla="*/ 0 w 106"/>
                  <a:gd name="T39" fmla="*/ 0 h 90"/>
                  <a:gd name="T40" fmla="*/ 0 w 106"/>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90"/>
                  <a:gd name="T65" fmla="*/ 106 w 106"/>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90">
                    <a:moveTo>
                      <a:pt x="44" y="0"/>
                    </a:moveTo>
                    <a:lnTo>
                      <a:pt x="37" y="7"/>
                    </a:lnTo>
                    <a:lnTo>
                      <a:pt x="8" y="7"/>
                    </a:lnTo>
                    <a:lnTo>
                      <a:pt x="0" y="15"/>
                    </a:lnTo>
                    <a:lnTo>
                      <a:pt x="0" y="30"/>
                    </a:lnTo>
                    <a:lnTo>
                      <a:pt x="8" y="36"/>
                    </a:lnTo>
                    <a:lnTo>
                      <a:pt x="8" y="59"/>
                    </a:lnTo>
                    <a:lnTo>
                      <a:pt x="15" y="67"/>
                    </a:lnTo>
                    <a:lnTo>
                      <a:pt x="15" y="82"/>
                    </a:lnTo>
                    <a:lnTo>
                      <a:pt x="23" y="90"/>
                    </a:lnTo>
                    <a:lnTo>
                      <a:pt x="52" y="90"/>
                    </a:lnTo>
                    <a:lnTo>
                      <a:pt x="60" y="82"/>
                    </a:lnTo>
                    <a:lnTo>
                      <a:pt x="83" y="82"/>
                    </a:lnTo>
                    <a:lnTo>
                      <a:pt x="90" y="75"/>
                    </a:lnTo>
                    <a:lnTo>
                      <a:pt x="98" y="75"/>
                    </a:lnTo>
                    <a:lnTo>
                      <a:pt x="106" y="67"/>
                    </a:lnTo>
                    <a:lnTo>
                      <a:pt x="106" y="52"/>
                    </a:lnTo>
                    <a:lnTo>
                      <a:pt x="98" y="44"/>
                    </a:lnTo>
                    <a:lnTo>
                      <a:pt x="98" y="23"/>
                    </a:lnTo>
                    <a:lnTo>
                      <a:pt x="75" y="0"/>
                    </a:lnTo>
                    <a:lnTo>
                      <a:pt x="44"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4" name="Freeform 58"/>
              <p:cNvSpPr>
                <a:spLocks noChangeAspect="1"/>
              </p:cNvSpPr>
              <p:nvPr/>
            </p:nvSpPr>
            <p:spPr bwMode="auto">
              <a:xfrm>
                <a:off x="826" y="2712"/>
                <a:ext cx="1665" cy="1326"/>
              </a:xfrm>
              <a:custGeom>
                <a:avLst/>
                <a:gdLst>
                  <a:gd name="T0" fmla="*/ 0 w 4687"/>
                  <a:gd name="T1" fmla="*/ 0 h 3735"/>
                  <a:gd name="T2" fmla="*/ 0 w 4687"/>
                  <a:gd name="T3" fmla="*/ 0 h 3735"/>
                  <a:gd name="T4" fmla="*/ 0 w 4687"/>
                  <a:gd name="T5" fmla="*/ 0 h 3735"/>
                  <a:gd name="T6" fmla="*/ 0 w 4687"/>
                  <a:gd name="T7" fmla="*/ 0 h 3735"/>
                  <a:gd name="T8" fmla="*/ 0 w 4687"/>
                  <a:gd name="T9" fmla="*/ 0 h 3735"/>
                  <a:gd name="T10" fmla="*/ 0 w 4687"/>
                  <a:gd name="T11" fmla="*/ 0 h 3735"/>
                  <a:gd name="T12" fmla="*/ 0 w 4687"/>
                  <a:gd name="T13" fmla="*/ 0 h 3735"/>
                  <a:gd name="T14" fmla="*/ 0 w 4687"/>
                  <a:gd name="T15" fmla="*/ 0 h 3735"/>
                  <a:gd name="T16" fmla="*/ 0 w 4687"/>
                  <a:gd name="T17" fmla="*/ 0 h 3735"/>
                  <a:gd name="T18" fmla="*/ 0 w 4687"/>
                  <a:gd name="T19" fmla="*/ 0 h 3735"/>
                  <a:gd name="T20" fmla="*/ 0 w 4687"/>
                  <a:gd name="T21" fmla="*/ 0 h 3735"/>
                  <a:gd name="T22" fmla="*/ 0 w 4687"/>
                  <a:gd name="T23" fmla="*/ 0 h 3735"/>
                  <a:gd name="T24" fmla="*/ 0 w 4687"/>
                  <a:gd name="T25" fmla="*/ 0 h 3735"/>
                  <a:gd name="T26" fmla="*/ 0 w 4687"/>
                  <a:gd name="T27" fmla="*/ 0 h 3735"/>
                  <a:gd name="T28" fmla="*/ 0 w 4687"/>
                  <a:gd name="T29" fmla="*/ 0 h 3735"/>
                  <a:gd name="T30" fmla="*/ 0 w 4687"/>
                  <a:gd name="T31" fmla="*/ 0 h 3735"/>
                  <a:gd name="T32" fmla="*/ 0 w 4687"/>
                  <a:gd name="T33" fmla="*/ 0 h 3735"/>
                  <a:gd name="T34" fmla="*/ 0 w 4687"/>
                  <a:gd name="T35" fmla="*/ 0 h 3735"/>
                  <a:gd name="T36" fmla="*/ 0 w 4687"/>
                  <a:gd name="T37" fmla="*/ 0 h 3735"/>
                  <a:gd name="T38" fmla="*/ 0 w 4687"/>
                  <a:gd name="T39" fmla="*/ 0 h 3735"/>
                  <a:gd name="T40" fmla="*/ 0 w 4687"/>
                  <a:gd name="T41" fmla="*/ 0 h 3735"/>
                  <a:gd name="T42" fmla="*/ 0 w 4687"/>
                  <a:gd name="T43" fmla="*/ 0 h 3735"/>
                  <a:gd name="T44" fmla="*/ 0 w 4687"/>
                  <a:gd name="T45" fmla="*/ 0 h 3735"/>
                  <a:gd name="T46" fmla="*/ 0 w 4687"/>
                  <a:gd name="T47" fmla="*/ 0 h 3735"/>
                  <a:gd name="T48" fmla="*/ 0 w 4687"/>
                  <a:gd name="T49" fmla="*/ 0 h 3735"/>
                  <a:gd name="T50" fmla="*/ 0 w 4687"/>
                  <a:gd name="T51" fmla="*/ 0 h 3735"/>
                  <a:gd name="T52" fmla="*/ 0 w 4687"/>
                  <a:gd name="T53" fmla="*/ 0 h 3735"/>
                  <a:gd name="T54" fmla="*/ 0 w 4687"/>
                  <a:gd name="T55" fmla="*/ 0 h 3735"/>
                  <a:gd name="T56" fmla="*/ 0 w 4687"/>
                  <a:gd name="T57" fmla="*/ 0 h 3735"/>
                  <a:gd name="T58" fmla="*/ 0 w 4687"/>
                  <a:gd name="T59" fmla="*/ 0 h 3735"/>
                  <a:gd name="T60" fmla="*/ 0 w 4687"/>
                  <a:gd name="T61" fmla="*/ 0 h 3735"/>
                  <a:gd name="T62" fmla="*/ 0 w 4687"/>
                  <a:gd name="T63" fmla="*/ 0 h 3735"/>
                  <a:gd name="T64" fmla="*/ 0 w 4687"/>
                  <a:gd name="T65" fmla="*/ 0 h 3735"/>
                  <a:gd name="T66" fmla="*/ 0 w 4687"/>
                  <a:gd name="T67" fmla="*/ 0 h 3735"/>
                  <a:gd name="T68" fmla="*/ 0 w 4687"/>
                  <a:gd name="T69" fmla="*/ 0 h 3735"/>
                  <a:gd name="T70" fmla="*/ 0 w 4687"/>
                  <a:gd name="T71" fmla="*/ 0 h 3735"/>
                  <a:gd name="T72" fmla="*/ 0 w 4687"/>
                  <a:gd name="T73" fmla="*/ 0 h 3735"/>
                  <a:gd name="T74" fmla="*/ 0 w 4687"/>
                  <a:gd name="T75" fmla="*/ 0 h 3735"/>
                  <a:gd name="T76" fmla="*/ 0 w 4687"/>
                  <a:gd name="T77" fmla="*/ 0 h 3735"/>
                  <a:gd name="T78" fmla="*/ 0 w 4687"/>
                  <a:gd name="T79" fmla="*/ 0 h 3735"/>
                  <a:gd name="T80" fmla="*/ 0 w 4687"/>
                  <a:gd name="T81" fmla="*/ 0 h 3735"/>
                  <a:gd name="T82" fmla="*/ 0 w 4687"/>
                  <a:gd name="T83" fmla="*/ 0 h 3735"/>
                  <a:gd name="T84" fmla="*/ 0 w 4687"/>
                  <a:gd name="T85" fmla="*/ 0 h 3735"/>
                  <a:gd name="T86" fmla="*/ 0 w 4687"/>
                  <a:gd name="T87" fmla="*/ 0 h 3735"/>
                  <a:gd name="T88" fmla="*/ 0 w 4687"/>
                  <a:gd name="T89" fmla="*/ 0 h 3735"/>
                  <a:gd name="T90" fmla="*/ 0 w 4687"/>
                  <a:gd name="T91" fmla="*/ 0 h 3735"/>
                  <a:gd name="T92" fmla="*/ 0 w 4687"/>
                  <a:gd name="T93" fmla="*/ 0 h 3735"/>
                  <a:gd name="T94" fmla="*/ 0 w 4687"/>
                  <a:gd name="T95" fmla="*/ 0 h 3735"/>
                  <a:gd name="T96" fmla="*/ 0 w 4687"/>
                  <a:gd name="T97" fmla="*/ 0 h 3735"/>
                  <a:gd name="T98" fmla="*/ 0 w 4687"/>
                  <a:gd name="T99" fmla="*/ 0 h 3735"/>
                  <a:gd name="T100" fmla="*/ 0 w 4687"/>
                  <a:gd name="T101" fmla="*/ 0 h 3735"/>
                  <a:gd name="T102" fmla="*/ 0 w 4687"/>
                  <a:gd name="T103" fmla="*/ 0 h 3735"/>
                  <a:gd name="T104" fmla="*/ 0 w 4687"/>
                  <a:gd name="T105" fmla="*/ 0 h 3735"/>
                  <a:gd name="T106" fmla="*/ 0 w 4687"/>
                  <a:gd name="T107" fmla="*/ 0 h 3735"/>
                  <a:gd name="T108" fmla="*/ 0 w 4687"/>
                  <a:gd name="T109" fmla="*/ 0 h 3735"/>
                  <a:gd name="T110" fmla="*/ 0 w 4687"/>
                  <a:gd name="T111" fmla="*/ 0 h 3735"/>
                  <a:gd name="T112" fmla="*/ 0 w 4687"/>
                  <a:gd name="T113" fmla="*/ 0 h 3735"/>
                  <a:gd name="T114" fmla="*/ 0 w 4687"/>
                  <a:gd name="T115" fmla="*/ 0 h 3735"/>
                  <a:gd name="T116" fmla="*/ 0 w 4687"/>
                  <a:gd name="T117" fmla="*/ 0 h 3735"/>
                  <a:gd name="T118" fmla="*/ 0 w 4687"/>
                  <a:gd name="T119" fmla="*/ 0 h 3735"/>
                  <a:gd name="T120" fmla="*/ 0 w 4687"/>
                  <a:gd name="T121" fmla="*/ 0 h 3735"/>
                  <a:gd name="T122" fmla="*/ 0 w 4687"/>
                  <a:gd name="T123" fmla="*/ 0 h 37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87"/>
                  <a:gd name="T187" fmla="*/ 0 h 3735"/>
                  <a:gd name="T188" fmla="*/ 4687 w 4687"/>
                  <a:gd name="T189" fmla="*/ 3735 h 37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87" h="3735">
                    <a:moveTo>
                      <a:pt x="3337" y="0"/>
                    </a:moveTo>
                    <a:lnTo>
                      <a:pt x="3314" y="23"/>
                    </a:lnTo>
                    <a:lnTo>
                      <a:pt x="3309" y="23"/>
                    </a:lnTo>
                    <a:lnTo>
                      <a:pt x="3301" y="31"/>
                    </a:lnTo>
                    <a:lnTo>
                      <a:pt x="3285" y="31"/>
                    </a:lnTo>
                    <a:lnTo>
                      <a:pt x="3278" y="39"/>
                    </a:lnTo>
                    <a:lnTo>
                      <a:pt x="3270" y="39"/>
                    </a:lnTo>
                    <a:lnTo>
                      <a:pt x="3262" y="46"/>
                    </a:lnTo>
                    <a:lnTo>
                      <a:pt x="3255" y="46"/>
                    </a:lnTo>
                    <a:lnTo>
                      <a:pt x="3247" y="54"/>
                    </a:lnTo>
                    <a:lnTo>
                      <a:pt x="3239" y="54"/>
                    </a:lnTo>
                    <a:lnTo>
                      <a:pt x="3234" y="60"/>
                    </a:lnTo>
                    <a:lnTo>
                      <a:pt x="3234" y="67"/>
                    </a:lnTo>
                    <a:lnTo>
                      <a:pt x="3211" y="91"/>
                    </a:lnTo>
                    <a:lnTo>
                      <a:pt x="3211" y="98"/>
                    </a:lnTo>
                    <a:lnTo>
                      <a:pt x="3218" y="106"/>
                    </a:lnTo>
                    <a:lnTo>
                      <a:pt x="3211" y="114"/>
                    </a:lnTo>
                    <a:lnTo>
                      <a:pt x="3211" y="129"/>
                    </a:lnTo>
                    <a:lnTo>
                      <a:pt x="3218" y="135"/>
                    </a:lnTo>
                    <a:lnTo>
                      <a:pt x="3218" y="142"/>
                    </a:lnTo>
                    <a:lnTo>
                      <a:pt x="3234" y="158"/>
                    </a:lnTo>
                    <a:lnTo>
                      <a:pt x="3234" y="181"/>
                    </a:lnTo>
                    <a:lnTo>
                      <a:pt x="3239" y="188"/>
                    </a:lnTo>
                    <a:lnTo>
                      <a:pt x="3239" y="204"/>
                    </a:lnTo>
                    <a:lnTo>
                      <a:pt x="3247" y="211"/>
                    </a:lnTo>
                    <a:lnTo>
                      <a:pt x="3247" y="225"/>
                    </a:lnTo>
                    <a:lnTo>
                      <a:pt x="3255" y="233"/>
                    </a:lnTo>
                    <a:lnTo>
                      <a:pt x="3255" y="240"/>
                    </a:lnTo>
                    <a:lnTo>
                      <a:pt x="3262" y="248"/>
                    </a:lnTo>
                    <a:lnTo>
                      <a:pt x="3262" y="256"/>
                    </a:lnTo>
                    <a:lnTo>
                      <a:pt x="3285" y="279"/>
                    </a:lnTo>
                    <a:lnTo>
                      <a:pt x="3285" y="300"/>
                    </a:lnTo>
                    <a:lnTo>
                      <a:pt x="3293" y="307"/>
                    </a:lnTo>
                    <a:lnTo>
                      <a:pt x="3293" y="323"/>
                    </a:lnTo>
                    <a:lnTo>
                      <a:pt x="3309" y="338"/>
                    </a:lnTo>
                    <a:lnTo>
                      <a:pt x="3309" y="346"/>
                    </a:lnTo>
                    <a:lnTo>
                      <a:pt x="3314" y="354"/>
                    </a:lnTo>
                    <a:lnTo>
                      <a:pt x="3314" y="375"/>
                    </a:lnTo>
                    <a:lnTo>
                      <a:pt x="3330" y="390"/>
                    </a:lnTo>
                    <a:lnTo>
                      <a:pt x="3330" y="405"/>
                    </a:lnTo>
                    <a:lnTo>
                      <a:pt x="3345" y="421"/>
                    </a:lnTo>
                    <a:lnTo>
                      <a:pt x="3345" y="444"/>
                    </a:lnTo>
                    <a:lnTo>
                      <a:pt x="3353" y="451"/>
                    </a:lnTo>
                    <a:lnTo>
                      <a:pt x="3353" y="457"/>
                    </a:lnTo>
                    <a:lnTo>
                      <a:pt x="3360" y="465"/>
                    </a:lnTo>
                    <a:lnTo>
                      <a:pt x="3360" y="480"/>
                    </a:lnTo>
                    <a:lnTo>
                      <a:pt x="3368" y="488"/>
                    </a:lnTo>
                    <a:lnTo>
                      <a:pt x="3368" y="496"/>
                    </a:lnTo>
                    <a:lnTo>
                      <a:pt x="3376" y="503"/>
                    </a:lnTo>
                    <a:lnTo>
                      <a:pt x="3376" y="511"/>
                    </a:lnTo>
                    <a:lnTo>
                      <a:pt x="3383" y="519"/>
                    </a:lnTo>
                    <a:lnTo>
                      <a:pt x="3383" y="540"/>
                    </a:lnTo>
                    <a:lnTo>
                      <a:pt x="3391" y="547"/>
                    </a:lnTo>
                    <a:lnTo>
                      <a:pt x="3391" y="555"/>
                    </a:lnTo>
                    <a:lnTo>
                      <a:pt x="3397" y="563"/>
                    </a:lnTo>
                    <a:lnTo>
                      <a:pt x="3397" y="571"/>
                    </a:lnTo>
                    <a:lnTo>
                      <a:pt x="3412" y="586"/>
                    </a:lnTo>
                    <a:lnTo>
                      <a:pt x="3412" y="609"/>
                    </a:lnTo>
                    <a:lnTo>
                      <a:pt x="3420" y="615"/>
                    </a:lnTo>
                    <a:lnTo>
                      <a:pt x="3420" y="622"/>
                    </a:lnTo>
                    <a:lnTo>
                      <a:pt x="3428" y="630"/>
                    </a:lnTo>
                    <a:lnTo>
                      <a:pt x="3420" y="638"/>
                    </a:lnTo>
                    <a:lnTo>
                      <a:pt x="3420" y="653"/>
                    </a:lnTo>
                    <a:lnTo>
                      <a:pt x="3412" y="661"/>
                    </a:lnTo>
                    <a:lnTo>
                      <a:pt x="3412" y="668"/>
                    </a:lnTo>
                    <a:lnTo>
                      <a:pt x="3405" y="676"/>
                    </a:lnTo>
                    <a:lnTo>
                      <a:pt x="3405" y="690"/>
                    </a:lnTo>
                    <a:lnTo>
                      <a:pt x="3397" y="697"/>
                    </a:lnTo>
                    <a:lnTo>
                      <a:pt x="3397" y="705"/>
                    </a:lnTo>
                    <a:lnTo>
                      <a:pt x="3391" y="713"/>
                    </a:lnTo>
                    <a:lnTo>
                      <a:pt x="3391" y="720"/>
                    </a:lnTo>
                    <a:lnTo>
                      <a:pt x="3383" y="728"/>
                    </a:lnTo>
                    <a:lnTo>
                      <a:pt x="3383" y="743"/>
                    </a:lnTo>
                    <a:lnTo>
                      <a:pt x="3376" y="751"/>
                    </a:lnTo>
                    <a:lnTo>
                      <a:pt x="3376" y="759"/>
                    </a:lnTo>
                    <a:lnTo>
                      <a:pt x="3368" y="766"/>
                    </a:lnTo>
                    <a:lnTo>
                      <a:pt x="3368" y="780"/>
                    </a:lnTo>
                    <a:lnTo>
                      <a:pt x="3360" y="788"/>
                    </a:lnTo>
                    <a:lnTo>
                      <a:pt x="3360" y="811"/>
                    </a:lnTo>
                    <a:lnTo>
                      <a:pt x="3353" y="818"/>
                    </a:lnTo>
                    <a:lnTo>
                      <a:pt x="3353" y="826"/>
                    </a:lnTo>
                    <a:lnTo>
                      <a:pt x="3345" y="834"/>
                    </a:lnTo>
                    <a:lnTo>
                      <a:pt x="3345" y="849"/>
                    </a:lnTo>
                    <a:lnTo>
                      <a:pt x="3337" y="855"/>
                    </a:lnTo>
                    <a:lnTo>
                      <a:pt x="3337" y="862"/>
                    </a:lnTo>
                    <a:lnTo>
                      <a:pt x="3330" y="870"/>
                    </a:lnTo>
                    <a:lnTo>
                      <a:pt x="3330" y="878"/>
                    </a:lnTo>
                    <a:lnTo>
                      <a:pt x="3322" y="885"/>
                    </a:lnTo>
                    <a:lnTo>
                      <a:pt x="3322" y="893"/>
                    </a:lnTo>
                    <a:lnTo>
                      <a:pt x="3314" y="901"/>
                    </a:lnTo>
                    <a:lnTo>
                      <a:pt x="3314" y="930"/>
                    </a:lnTo>
                    <a:lnTo>
                      <a:pt x="3309" y="937"/>
                    </a:lnTo>
                    <a:lnTo>
                      <a:pt x="3309" y="945"/>
                    </a:lnTo>
                    <a:lnTo>
                      <a:pt x="3285" y="968"/>
                    </a:lnTo>
                    <a:lnTo>
                      <a:pt x="3285" y="983"/>
                    </a:lnTo>
                    <a:lnTo>
                      <a:pt x="3278" y="991"/>
                    </a:lnTo>
                    <a:lnTo>
                      <a:pt x="3278" y="1006"/>
                    </a:lnTo>
                    <a:lnTo>
                      <a:pt x="3270" y="1012"/>
                    </a:lnTo>
                    <a:lnTo>
                      <a:pt x="3270" y="1020"/>
                    </a:lnTo>
                    <a:lnTo>
                      <a:pt x="3262" y="1028"/>
                    </a:lnTo>
                    <a:lnTo>
                      <a:pt x="3262" y="1035"/>
                    </a:lnTo>
                    <a:lnTo>
                      <a:pt x="3247" y="1051"/>
                    </a:lnTo>
                    <a:lnTo>
                      <a:pt x="3247" y="1074"/>
                    </a:lnTo>
                    <a:lnTo>
                      <a:pt x="3239" y="1081"/>
                    </a:lnTo>
                    <a:lnTo>
                      <a:pt x="3239" y="1102"/>
                    </a:lnTo>
                    <a:lnTo>
                      <a:pt x="3234" y="1110"/>
                    </a:lnTo>
                    <a:lnTo>
                      <a:pt x="3234" y="1118"/>
                    </a:lnTo>
                    <a:lnTo>
                      <a:pt x="3226" y="1125"/>
                    </a:lnTo>
                    <a:lnTo>
                      <a:pt x="3226" y="1133"/>
                    </a:lnTo>
                    <a:lnTo>
                      <a:pt x="3218" y="1141"/>
                    </a:lnTo>
                    <a:lnTo>
                      <a:pt x="3218" y="1148"/>
                    </a:lnTo>
                    <a:lnTo>
                      <a:pt x="3211" y="1156"/>
                    </a:lnTo>
                    <a:lnTo>
                      <a:pt x="3211" y="1177"/>
                    </a:lnTo>
                    <a:lnTo>
                      <a:pt x="3203" y="1185"/>
                    </a:lnTo>
                    <a:lnTo>
                      <a:pt x="3203" y="1193"/>
                    </a:lnTo>
                    <a:lnTo>
                      <a:pt x="3195" y="1200"/>
                    </a:lnTo>
                    <a:lnTo>
                      <a:pt x="3195" y="1208"/>
                    </a:lnTo>
                    <a:lnTo>
                      <a:pt x="3180" y="1223"/>
                    </a:lnTo>
                    <a:lnTo>
                      <a:pt x="3180" y="1252"/>
                    </a:lnTo>
                    <a:lnTo>
                      <a:pt x="3172" y="1260"/>
                    </a:lnTo>
                    <a:lnTo>
                      <a:pt x="3172" y="1275"/>
                    </a:lnTo>
                    <a:lnTo>
                      <a:pt x="3157" y="1291"/>
                    </a:lnTo>
                    <a:lnTo>
                      <a:pt x="3157" y="1298"/>
                    </a:lnTo>
                    <a:lnTo>
                      <a:pt x="3151" y="1306"/>
                    </a:lnTo>
                    <a:lnTo>
                      <a:pt x="3151" y="1321"/>
                    </a:lnTo>
                    <a:lnTo>
                      <a:pt x="3128" y="1342"/>
                    </a:lnTo>
                    <a:lnTo>
                      <a:pt x="3097" y="1342"/>
                    </a:lnTo>
                    <a:lnTo>
                      <a:pt x="3082" y="1358"/>
                    </a:lnTo>
                    <a:lnTo>
                      <a:pt x="3061" y="1358"/>
                    </a:lnTo>
                    <a:lnTo>
                      <a:pt x="3030" y="1388"/>
                    </a:lnTo>
                    <a:lnTo>
                      <a:pt x="3015" y="1388"/>
                    </a:lnTo>
                    <a:lnTo>
                      <a:pt x="3007" y="1396"/>
                    </a:lnTo>
                    <a:lnTo>
                      <a:pt x="2999" y="1396"/>
                    </a:lnTo>
                    <a:lnTo>
                      <a:pt x="2994" y="1404"/>
                    </a:lnTo>
                    <a:lnTo>
                      <a:pt x="2971" y="1404"/>
                    </a:lnTo>
                    <a:lnTo>
                      <a:pt x="2948" y="1425"/>
                    </a:lnTo>
                    <a:lnTo>
                      <a:pt x="2940" y="1425"/>
                    </a:lnTo>
                    <a:lnTo>
                      <a:pt x="2932" y="1433"/>
                    </a:lnTo>
                    <a:lnTo>
                      <a:pt x="2917" y="1433"/>
                    </a:lnTo>
                    <a:lnTo>
                      <a:pt x="2896" y="1456"/>
                    </a:lnTo>
                    <a:lnTo>
                      <a:pt x="2880" y="1456"/>
                    </a:lnTo>
                    <a:lnTo>
                      <a:pt x="2865" y="1471"/>
                    </a:lnTo>
                    <a:lnTo>
                      <a:pt x="2850" y="1471"/>
                    </a:lnTo>
                    <a:lnTo>
                      <a:pt x="2842" y="1479"/>
                    </a:lnTo>
                    <a:lnTo>
                      <a:pt x="2834" y="1479"/>
                    </a:lnTo>
                    <a:lnTo>
                      <a:pt x="2813" y="1500"/>
                    </a:lnTo>
                    <a:lnTo>
                      <a:pt x="2798" y="1500"/>
                    </a:lnTo>
                    <a:lnTo>
                      <a:pt x="2775" y="1523"/>
                    </a:lnTo>
                    <a:lnTo>
                      <a:pt x="2767" y="1523"/>
                    </a:lnTo>
                    <a:lnTo>
                      <a:pt x="2752" y="1538"/>
                    </a:lnTo>
                    <a:lnTo>
                      <a:pt x="2746" y="1538"/>
                    </a:lnTo>
                    <a:lnTo>
                      <a:pt x="2738" y="1546"/>
                    </a:lnTo>
                    <a:lnTo>
                      <a:pt x="2731" y="1546"/>
                    </a:lnTo>
                    <a:lnTo>
                      <a:pt x="2715" y="1561"/>
                    </a:lnTo>
                    <a:lnTo>
                      <a:pt x="2708" y="1561"/>
                    </a:lnTo>
                    <a:lnTo>
                      <a:pt x="2692" y="1575"/>
                    </a:lnTo>
                    <a:lnTo>
                      <a:pt x="2685" y="1575"/>
                    </a:lnTo>
                    <a:lnTo>
                      <a:pt x="2656" y="1605"/>
                    </a:lnTo>
                    <a:lnTo>
                      <a:pt x="2640" y="1605"/>
                    </a:lnTo>
                    <a:lnTo>
                      <a:pt x="2633" y="1613"/>
                    </a:lnTo>
                    <a:lnTo>
                      <a:pt x="2625" y="1613"/>
                    </a:lnTo>
                    <a:lnTo>
                      <a:pt x="2617" y="1621"/>
                    </a:lnTo>
                    <a:lnTo>
                      <a:pt x="2610" y="1621"/>
                    </a:lnTo>
                    <a:lnTo>
                      <a:pt x="2581" y="1650"/>
                    </a:lnTo>
                    <a:lnTo>
                      <a:pt x="2573" y="1650"/>
                    </a:lnTo>
                    <a:lnTo>
                      <a:pt x="2550" y="1673"/>
                    </a:lnTo>
                    <a:lnTo>
                      <a:pt x="2542" y="1673"/>
                    </a:lnTo>
                    <a:lnTo>
                      <a:pt x="2512" y="1703"/>
                    </a:lnTo>
                    <a:lnTo>
                      <a:pt x="2506" y="1703"/>
                    </a:lnTo>
                    <a:lnTo>
                      <a:pt x="2498" y="1711"/>
                    </a:lnTo>
                    <a:lnTo>
                      <a:pt x="2491" y="1711"/>
                    </a:lnTo>
                    <a:lnTo>
                      <a:pt x="2475" y="1724"/>
                    </a:lnTo>
                    <a:lnTo>
                      <a:pt x="2468" y="1724"/>
                    </a:lnTo>
                    <a:lnTo>
                      <a:pt x="2445" y="1748"/>
                    </a:lnTo>
                    <a:lnTo>
                      <a:pt x="2431" y="1748"/>
                    </a:lnTo>
                    <a:lnTo>
                      <a:pt x="2416" y="1763"/>
                    </a:lnTo>
                    <a:lnTo>
                      <a:pt x="2408" y="1763"/>
                    </a:lnTo>
                    <a:lnTo>
                      <a:pt x="2400" y="1771"/>
                    </a:lnTo>
                    <a:lnTo>
                      <a:pt x="2393" y="1771"/>
                    </a:lnTo>
                    <a:lnTo>
                      <a:pt x="2377" y="1786"/>
                    </a:lnTo>
                    <a:lnTo>
                      <a:pt x="2370" y="1786"/>
                    </a:lnTo>
                    <a:lnTo>
                      <a:pt x="2362" y="1794"/>
                    </a:lnTo>
                    <a:lnTo>
                      <a:pt x="2354" y="1794"/>
                    </a:lnTo>
                    <a:lnTo>
                      <a:pt x="2341" y="1807"/>
                    </a:lnTo>
                    <a:lnTo>
                      <a:pt x="2325" y="1807"/>
                    </a:lnTo>
                    <a:lnTo>
                      <a:pt x="2295" y="1838"/>
                    </a:lnTo>
                    <a:lnTo>
                      <a:pt x="2287" y="1838"/>
                    </a:lnTo>
                    <a:lnTo>
                      <a:pt x="2279" y="1845"/>
                    </a:lnTo>
                    <a:lnTo>
                      <a:pt x="2272" y="1845"/>
                    </a:lnTo>
                    <a:lnTo>
                      <a:pt x="2266" y="1853"/>
                    </a:lnTo>
                    <a:lnTo>
                      <a:pt x="2258" y="1853"/>
                    </a:lnTo>
                    <a:lnTo>
                      <a:pt x="2243" y="1868"/>
                    </a:lnTo>
                    <a:lnTo>
                      <a:pt x="2235" y="1868"/>
                    </a:lnTo>
                    <a:lnTo>
                      <a:pt x="2220" y="1882"/>
                    </a:lnTo>
                    <a:lnTo>
                      <a:pt x="2205" y="1882"/>
                    </a:lnTo>
                    <a:lnTo>
                      <a:pt x="2197" y="1890"/>
                    </a:lnTo>
                    <a:lnTo>
                      <a:pt x="2189" y="1890"/>
                    </a:lnTo>
                    <a:lnTo>
                      <a:pt x="2183" y="1897"/>
                    </a:lnTo>
                    <a:lnTo>
                      <a:pt x="2176" y="1897"/>
                    </a:lnTo>
                    <a:lnTo>
                      <a:pt x="2168" y="1905"/>
                    </a:lnTo>
                    <a:lnTo>
                      <a:pt x="2153" y="1905"/>
                    </a:lnTo>
                    <a:lnTo>
                      <a:pt x="2137" y="1920"/>
                    </a:lnTo>
                    <a:lnTo>
                      <a:pt x="2122" y="1920"/>
                    </a:lnTo>
                    <a:lnTo>
                      <a:pt x="2101" y="1943"/>
                    </a:lnTo>
                    <a:lnTo>
                      <a:pt x="2093" y="1936"/>
                    </a:lnTo>
                    <a:lnTo>
                      <a:pt x="2085" y="1943"/>
                    </a:lnTo>
                    <a:lnTo>
                      <a:pt x="2078" y="1943"/>
                    </a:lnTo>
                    <a:lnTo>
                      <a:pt x="2070" y="1951"/>
                    </a:lnTo>
                    <a:lnTo>
                      <a:pt x="2062" y="1951"/>
                    </a:lnTo>
                    <a:lnTo>
                      <a:pt x="2055" y="1959"/>
                    </a:lnTo>
                    <a:lnTo>
                      <a:pt x="2047" y="1959"/>
                    </a:lnTo>
                    <a:lnTo>
                      <a:pt x="2032" y="1972"/>
                    </a:lnTo>
                    <a:lnTo>
                      <a:pt x="2011" y="1972"/>
                    </a:lnTo>
                    <a:lnTo>
                      <a:pt x="1988" y="1995"/>
                    </a:lnTo>
                    <a:lnTo>
                      <a:pt x="1972" y="1995"/>
                    </a:lnTo>
                    <a:lnTo>
                      <a:pt x="1965" y="2003"/>
                    </a:lnTo>
                    <a:lnTo>
                      <a:pt x="1957" y="2003"/>
                    </a:lnTo>
                    <a:lnTo>
                      <a:pt x="1949" y="2011"/>
                    </a:lnTo>
                    <a:lnTo>
                      <a:pt x="1943" y="2011"/>
                    </a:lnTo>
                    <a:lnTo>
                      <a:pt x="1936" y="2018"/>
                    </a:lnTo>
                    <a:lnTo>
                      <a:pt x="1928" y="2018"/>
                    </a:lnTo>
                    <a:lnTo>
                      <a:pt x="1920" y="2026"/>
                    </a:lnTo>
                    <a:lnTo>
                      <a:pt x="1905" y="2026"/>
                    </a:lnTo>
                    <a:lnTo>
                      <a:pt x="1897" y="2034"/>
                    </a:lnTo>
                    <a:lnTo>
                      <a:pt x="1890" y="2034"/>
                    </a:lnTo>
                    <a:lnTo>
                      <a:pt x="1882" y="2039"/>
                    </a:lnTo>
                    <a:lnTo>
                      <a:pt x="1861" y="2039"/>
                    </a:lnTo>
                    <a:lnTo>
                      <a:pt x="1845" y="2055"/>
                    </a:lnTo>
                    <a:lnTo>
                      <a:pt x="1830" y="2055"/>
                    </a:lnTo>
                    <a:lnTo>
                      <a:pt x="1822" y="2062"/>
                    </a:lnTo>
                    <a:lnTo>
                      <a:pt x="1807" y="2062"/>
                    </a:lnTo>
                    <a:lnTo>
                      <a:pt x="1799" y="2070"/>
                    </a:lnTo>
                    <a:lnTo>
                      <a:pt x="1786" y="2070"/>
                    </a:lnTo>
                    <a:lnTo>
                      <a:pt x="1778" y="2078"/>
                    </a:lnTo>
                    <a:lnTo>
                      <a:pt x="1771" y="2078"/>
                    </a:lnTo>
                    <a:lnTo>
                      <a:pt x="1763" y="2085"/>
                    </a:lnTo>
                    <a:lnTo>
                      <a:pt x="1755" y="2085"/>
                    </a:lnTo>
                    <a:lnTo>
                      <a:pt x="1748" y="2093"/>
                    </a:lnTo>
                    <a:lnTo>
                      <a:pt x="1725" y="2093"/>
                    </a:lnTo>
                    <a:lnTo>
                      <a:pt x="1717" y="2101"/>
                    </a:lnTo>
                    <a:lnTo>
                      <a:pt x="1709" y="2101"/>
                    </a:lnTo>
                    <a:lnTo>
                      <a:pt x="1703" y="2108"/>
                    </a:lnTo>
                    <a:lnTo>
                      <a:pt x="1688" y="2108"/>
                    </a:lnTo>
                    <a:lnTo>
                      <a:pt x="1680" y="2116"/>
                    </a:lnTo>
                    <a:lnTo>
                      <a:pt x="1657" y="2116"/>
                    </a:lnTo>
                    <a:lnTo>
                      <a:pt x="1642" y="2130"/>
                    </a:lnTo>
                    <a:lnTo>
                      <a:pt x="1621" y="2130"/>
                    </a:lnTo>
                    <a:lnTo>
                      <a:pt x="1613" y="2137"/>
                    </a:lnTo>
                    <a:lnTo>
                      <a:pt x="1605" y="2130"/>
                    </a:lnTo>
                    <a:lnTo>
                      <a:pt x="1605" y="2122"/>
                    </a:lnTo>
                    <a:lnTo>
                      <a:pt x="1590" y="2108"/>
                    </a:lnTo>
                    <a:lnTo>
                      <a:pt x="1582" y="2108"/>
                    </a:lnTo>
                    <a:lnTo>
                      <a:pt x="1575" y="2101"/>
                    </a:lnTo>
                    <a:lnTo>
                      <a:pt x="1567" y="2101"/>
                    </a:lnTo>
                    <a:lnTo>
                      <a:pt x="1538" y="2070"/>
                    </a:lnTo>
                    <a:lnTo>
                      <a:pt x="1552" y="2055"/>
                    </a:lnTo>
                    <a:lnTo>
                      <a:pt x="1559" y="2055"/>
                    </a:lnTo>
                    <a:lnTo>
                      <a:pt x="1575" y="2039"/>
                    </a:lnTo>
                    <a:lnTo>
                      <a:pt x="1559" y="2026"/>
                    </a:lnTo>
                    <a:lnTo>
                      <a:pt x="1552" y="2026"/>
                    </a:lnTo>
                    <a:lnTo>
                      <a:pt x="1546" y="2034"/>
                    </a:lnTo>
                    <a:lnTo>
                      <a:pt x="1523" y="2034"/>
                    </a:lnTo>
                    <a:lnTo>
                      <a:pt x="1508" y="2047"/>
                    </a:lnTo>
                    <a:lnTo>
                      <a:pt x="1485" y="2047"/>
                    </a:lnTo>
                    <a:lnTo>
                      <a:pt x="1469" y="2034"/>
                    </a:lnTo>
                    <a:lnTo>
                      <a:pt x="1463" y="2034"/>
                    </a:lnTo>
                    <a:lnTo>
                      <a:pt x="1433" y="2003"/>
                    </a:lnTo>
                    <a:lnTo>
                      <a:pt x="1425" y="2003"/>
                    </a:lnTo>
                    <a:lnTo>
                      <a:pt x="1417" y="1995"/>
                    </a:lnTo>
                    <a:lnTo>
                      <a:pt x="1410" y="1995"/>
                    </a:lnTo>
                    <a:lnTo>
                      <a:pt x="1387" y="1972"/>
                    </a:lnTo>
                    <a:lnTo>
                      <a:pt x="1381" y="1972"/>
                    </a:lnTo>
                    <a:lnTo>
                      <a:pt x="1365" y="1959"/>
                    </a:lnTo>
                    <a:lnTo>
                      <a:pt x="1358" y="1959"/>
                    </a:lnTo>
                    <a:lnTo>
                      <a:pt x="1350" y="1951"/>
                    </a:lnTo>
                    <a:lnTo>
                      <a:pt x="1350" y="1943"/>
                    </a:lnTo>
                    <a:lnTo>
                      <a:pt x="1342" y="1936"/>
                    </a:lnTo>
                    <a:lnTo>
                      <a:pt x="1358" y="1920"/>
                    </a:lnTo>
                    <a:lnTo>
                      <a:pt x="1358" y="1913"/>
                    </a:lnTo>
                    <a:lnTo>
                      <a:pt x="1365" y="1905"/>
                    </a:lnTo>
                    <a:lnTo>
                      <a:pt x="1358" y="1913"/>
                    </a:lnTo>
                    <a:lnTo>
                      <a:pt x="1350" y="1905"/>
                    </a:lnTo>
                    <a:lnTo>
                      <a:pt x="1335" y="1905"/>
                    </a:lnTo>
                    <a:lnTo>
                      <a:pt x="1319" y="1920"/>
                    </a:lnTo>
                    <a:lnTo>
                      <a:pt x="1312" y="1920"/>
                    </a:lnTo>
                    <a:lnTo>
                      <a:pt x="1306" y="1913"/>
                    </a:lnTo>
                    <a:lnTo>
                      <a:pt x="1298" y="1913"/>
                    </a:lnTo>
                    <a:lnTo>
                      <a:pt x="1275" y="1890"/>
                    </a:lnTo>
                    <a:lnTo>
                      <a:pt x="1260" y="1890"/>
                    </a:lnTo>
                    <a:lnTo>
                      <a:pt x="1252" y="1882"/>
                    </a:lnTo>
                    <a:lnTo>
                      <a:pt x="1252" y="1876"/>
                    </a:lnTo>
                    <a:lnTo>
                      <a:pt x="1245" y="1868"/>
                    </a:lnTo>
                    <a:lnTo>
                      <a:pt x="1237" y="1868"/>
                    </a:lnTo>
                    <a:lnTo>
                      <a:pt x="1229" y="1861"/>
                    </a:lnTo>
                    <a:lnTo>
                      <a:pt x="1223" y="1861"/>
                    </a:lnTo>
                    <a:lnTo>
                      <a:pt x="1185" y="1822"/>
                    </a:lnTo>
                    <a:lnTo>
                      <a:pt x="1185" y="1815"/>
                    </a:lnTo>
                    <a:lnTo>
                      <a:pt x="1126" y="1755"/>
                    </a:lnTo>
                    <a:lnTo>
                      <a:pt x="1154" y="1724"/>
                    </a:lnTo>
                    <a:lnTo>
                      <a:pt x="1147" y="1732"/>
                    </a:lnTo>
                    <a:lnTo>
                      <a:pt x="1133" y="1719"/>
                    </a:lnTo>
                    <a:lnTo>
                      <a:pt x="1118" y="1732"/>
                    </a:lnTo>
                    <a:lnTo>
                      <a:pt x="1110" y="1732"/>
                    </a:lnTo>
                    <a:lnTo>
                      <a:pt x="1102" y="1724"/>
                    </a:lnTo>
                    <a:lnTo>
                      <a:pt x="1095" y="1724"/>
                    </a:lnTo>
                    <a:lnTo>
                      <a:pt x="1072" y="1703"/>
                    </a:lnTo>
                    <a:lnTo>
                      <a:pt x="1064" y="1703"/>
                    </a:lnTo>
                    <a:lnTo>
                      <a:pt x="1035" y="1673"/>
                    </a:lnTo>
                    <a:lnTo>
                      <a:pt x="1035" y="1665"/>
                    </a:lnTo>
                    <a:lnTo>
                      <a:pt x="1005" y="1636"/>
                    </a:lnTo>
                    <a:lnTo>
                      <a:pt x="1005" y="1628"/>
                    </a:lnTo>
                    <a:lnTo>
                      <a:pt x="997" y="1621"/>
                    </a:lnTo>
                    <a:lnTo>
                      <a:pt x="1028" y="1590"/>
                    </a:lnTo>
                    <a:lnTo>
                      <a:pt x="1020" y="1598"/>
                    </a:lnTo>
                    <a:lnTo>
                      <a:pt x="1012" y="1590"/>
                    </a:lnTo>
                    <a:lnTo>
                      <a:pt x="989" y="1590"/>
                    </a:lnTo>
                    <a:lnTo>
                      <a:pt x="983" y="1598"/>
                    </a:lnTo>
                    <a:lnTo>
                      <a:pt x="976" y="1598"/>
                    </a:lnTo>
                    <a:lnTo>
                      <a:pt x="960" y="1582"/>
                    </a:lnTo>
                    <a:lnTo>
                      <a:pt x="953" y="1582"/>
                    </a:lnTo>
                    <a:lnTo>
                      <a:pt x="922" y="1554"/>
                    </a:lnTo>
                    <a:lnTo>
                      <a:pt x="914" y="1554"/>
                    </a:lnTo>
                    <a:lnTo>
                      <a:pt x="886" y="1523"/>
                    </a:lnTo>
                    <a:lnTo>
                      <a:pt x="886" y="1515"/>
                    </a:lnTo>
                    <a:lnTo>
                      <a:pt x="878" y="1508"/>
                    </a:lnTo>
                    <a:lnTo>
                      <a:pt x="878" y="1500"/>
                    </a:lnTo>
                    <a:lnTo>
                      <a:pt x="870" y="1492"/>
                    </a:lnTo>
                    <a:lnTo>
                      <a:pt x="862" y="1492"/>
                    </a:lnTo>
                    <a:lnTo>
                      <a:pt x="847" y="1479"/>
                    </a:lnTo>
                    <a:lnTo>
                      <a:pt x="847" y="1471"/>
                    </a:lnTo>
                    <a:lnTo>
                      <a:pt x="824" y="1448"/>
                    </a:lnTo>
                    <a:lnTo>
                      <a:pt x="818" y="1448"/>
                    </a:lnTo>
                    <a:lnTo>
                      <a:pt x="803" y="1433"/>
                    </a:lnTo>
                    <a:lnTo>
                      <a:pt x="803" y="1425"/>
                    </a:lnTo>
                    <a:lnTo>
                      <a:pt x="788" y="1410"/>
                    </a:lnTo>
                    <a:lnTo>
                      <a:pt x="780" y="1410"/>
                    </a:lnTo>
                    <a:lnTo>
                      <a:pt x="772" y="1404"/>
                    </a:lnTo>
                    <a:lnTo>
                      <a:pt x="772" y="1396"/>
                    </a:lnTo>
                    <a:lnTo>
                      <a:pt x="749" y="1373"/>
                    </a:lnTo>
                    <a:lnTo>
                      <a:pt x="732" y="1360"/>
                    </a:lnTo>
                    <a:lnTo>
                      <a:pt x="682" y="1306"/>
                    </a:lnTo>
                    <a:lnTo>
                      <a:pt x="398" y="1020"/>
                    </a:lnTo>
                    <a:lnTo>
                      <a:pt x="382" y="1028"/>
                    </a:lnTo>
                    <a:lnTo>
                      <a:pt x="344" y="1051"/>
                    </a:lnTo>
                    <a:lnTo>
                      <a:pt x="277" y="1102"/>
                    </a:lnTo>
                    <a:lnTo>
                      <a:pt x="233" y="1148"/>
                    </a:lnTo>
                    <a:lnTo>
                      <a:pt x="217" y="1164"/>
                    </a:lnTo>
                    <a:lnTo>
                      <a:pt x="233" y="1193"/>
                    </a:lnTo>
                    <a:lnTo>
                      <a:pt x="233" y="1208"/>
                    </a:lnTo>
                    <a:lnTo>
                      <a:pt x="256" y="1231"/>
                    </a:lnTo>
                    <a:lnTo>
                      <a:pt x="269" y="1275"/>
                    </a:lnTo>
                    <a:lnTo>
                      <a:pt x="285" y="1291"/>
                    </a:lnTo>
                    <a:lnTo>
                      <a:pt x="285" y="1306"/>
                    </a:lnTo>
                    <a:lnTo>
                      <a:pt x="308" y="1327"/>
                    </a:lnTo>
                    <a:lnTo>
                      <a:pt x="308" y="1335"/>
                    </a:lnTo>
                    <a:lnTo>
                      <a:pt x="315" y="1342"/>
                    </a:lnTo>
                    <a:lnTo>
                      <a:pt x="315" y="1358"/>
                    </a:lnTo>
                    <a:lnTo>
                      <a:pt x="323" y="1365"/>
                    </a:lnTo>
                    <a:lnTo>
                      <a:pt x="323" y="1381"/>
                    </a:lnTo>
                    <a:lnTo>
                      <a:pt x="338" y="1396"/>
                    </a:lnTo>
                    <a:lnTo>
                      <a:pt x="338" y="1404"/>
                    </a:lnTo>
                    <a:lnTo>
                      <a:pt x="344" y="1410"/>
                    </a:lnTo>
                    <a:lnTo>
                      <a:pt x="344" y="1417"/>
                    </a:lnTo>
                    <a:lnTo>
                      <a:pt x="352" y="1425"/>
                    </a:lnTo>
                    <a:lnTo>
                      <a:pt x="352" y="1440"/>
                    </a:lnTo>
                    <a:lnTo>
                      <a:pt x="375" y="1463"/>
                    </a:lnTo>
                    <a:lnTo>
                      <a:pt x="375" y="1471"/>
                    </a:lnTo>
                    <a:lnTo>
                      <a:pt x="390" y="1484"/>
                    </a:lnTo>
                    <a:lnTo>
                      <a:pt x="382" y="1492"/>
                    </a:lnTo>
                    <a:lnTo>
                      <a:pt x="390" y="1500"/>
                    </a:lnTo>
                    <a:lnTo>
                      <a:pt x="390" y="1508"/>
                    </a:lnTo>
                    <a:lnTo>
                      <a:pt x="398" y="1515"/>
                    </a:lnTo>
                    <a:lnTo>
                      <a:pt x="398" y="1531"/>
                    </a:lnTo>
                    <a:lnTo>
                      <a:pt x="421" y="1554"/>
                    </a:lnTo>
                    <a:lnTo>
                      <a:pt x="421" y="1561"/>
                    </a:lnTo>
                    <a:lnTo>
                      <a:pt x="442" y="1582"/>
                    </a:lnTo>
                    <a:lnTo>
                      <a:pt x="442" y="1590"/>
                    </a:lnTo>
                    <a:lnTo>
                      <a:pt x="450" y="1598"/>
                    </a:lnTo>
                    <a:lnTo>
                      <a:pt x="450" y="1613"/>
                    </a:lnTo>
                    <a:lnTo>
                      <a:pt x="457" y="1621"/>
                    </a:lnTo>
                    <a:lnTo>
                      <a:pt x="457" y="1628"/>
                    </a:lnTo>
                    <a:lnTo>
                      <a:pt x="473" y="1642"/>
                    </a:lnTo>
                    <a:lnTo>
                      <a:pt x="473" y="1650"/>
                    </a:lnTo>
                    <a:lnTo>
                      <a:pt x="488" y="1665"/>
                    </a:lnTo>
                    <a:lnTo>
                      <a:pt x="488" y="1696"/>
                    </a:lnTo>
                    <a:lnTo>
                      <a:pt x="509" y="1719"/>
                    </a:lnTo>
                    <a:lnTo>
                      <a:pt x="509" y="1724"/>
                    </a:lnTo>
                    <a:lnTo>
                      <a:pt x="517" y="1732"/>
                    </a:lnTo>
                    <a:lnTo>
                      <a:pt x="517" y="1748"/>
                    </a:lnTo>
                    <a:lnTo>
                      <a:pt x="525" y="1755"/>
                    </a:lnTo>
                    <a:lnTo>
                      <a:pt x="525" y="1763"/>
                    </a:lnTo>
                    <a:lnTo>
                      <a:pt x="540" y="1778"/>
                    </a:lnTo>
                    <a:lnTo>
                      <a:pt x="540" y="1786"/>
                    </a:lnTo>
                    <a:lnTo>
                      <a:pt x="555" y="1801"/>
                    </a:lnTo>
                    <a:lnTo>
                      <a:pt x="548" y="1807"/>
                    </a:lnTo>
                    <a:lnTo>
                      <a:pt x="555" y="1815"/>
                    </a:lnTo>
                    <a:lnTo>
                      <a:pt x="555" y="1830"/>
                    </a:lnTo>
                    <a:lnTo>
                      <a:pt x="571" y="1845"/>
                    </a:lnTo>
                    <a:lnTo>
                      <a:pt x="571" y="1853"/>
                    </a:lnTo>
                    <a:lnTo>
                      <a:pt x="584" y="1868"/>
                    </a:lnTo>
                    <a:lnTo>
                      <a:pt x="584" y="1876"/>
                    </a:lnTo>
                    <a:lnTo>
                      <a:pt x="607" y="1897"/>
                    </a:lnTo>
                    <a:lnTo>
                      <a:pt x="607" y="1905"/>
                    </a:lnTo>
                    <a:lnTo>
                      <a:pt x="615" y="1913"/>
                    </a:lnTo>
                    <a:lnTo>
                      <a:pt x="615" y="1920"/>
                    </a:lnTo>
                    <a:lnTo>
                      <a:pt x="622" y="1928"/>
                    </a:lnTo>
                    <a:lnTo>
                      <a:pt x="622" y="1951"/>
                    </a:lnTo>
                    <a:lnTo>
                      <a:pt x="638" y="1964"/>
                    </a:lnTo>
                    <a:lnTo>
                      <a:pt x="638" y="1980"/>
                    </a:lnTo>
                    <a:lnTo>
                      <a:pt x="653" y="1995"/>
                    </a:lnTo>
                    <a:lnTo>
                      <a:pt x="653" y="2011"/>
                    </a:lnTo>
                    <a:lnTo>
                      <a:pt x="661" y="2018"/>
                    </a:lnTo>
                    <a:lnTo>
                      <a:pt x="661" y="2026"/>
                    </a:lnTo>
                    <a:lnTo>
                      <a:pt x="667" y="2034"/>
                    </a:lnTo>
                    <a:lnTo>
                      <a:pt x="667" y="2039"/>
                    </a:lnTo>
                    <a:lnTo>
                      <a:pt x="682" y="2055"/>
                    </a:lnTo>
                    <a:lnTo>
                      <a:pt x="682" y="2070"/>
                    </a:lnTo>
                    <a:lnTo>
                      <a:pt x="697" y="2085"/>
                    </a:lnTo>
                    <a:lnTo>
                      <a:pt x="697" y="2093"/>
                    </a:lnTo>
                    <a:lnTo>
                      <a:pt x="720" y="2116"/>
                    </a:lnTo>
                    <a:lnTo>
                      <a:pt x="720" y="2122"/>
                    </a:lnTo>
                    <a:lnTo>
                      <a:pt x="728" y="2130"/>
                    </a:lnTo>
                    <a:lnTo>
                      <a:pt x="720" y="2137"/>
                    </a:lnTo>
                    <a:lnTo>
                      <a:pt x="720" y="2160"/>
                    </a:lnTo>
                    <a:lnTo>
                      <a:pt x="713" y="2168"/>
                    </a:lnTo>
                    <a:lnTo>
                      <a:pt x="713" y="2176"/>
                    </a:lnTo>
                    <a:lnTo>
                      <a:pt x="705" y="2183"/>
                    </a:lnTo>
                    <a:lnTo>
                      <a:pt x="697" y="2183"/>
                    </a:lnTo>
                    <a:lnTo>
                      <a:pt x="682" y="2199"/>
                    </a:lnTo>
                    <a:lnTo>
                      <a:pt x="674" y="2199"/>
                    </a:lnTo>
                    <a:lnTo>
                      <a:pt x="661" y="2212"/>
                    </a:lnTo>
                    <a:lnTo>
                      <a:pt x="653" y="2212"/>
                    </a:lnTo>
                    <a:lnTo>
                      <a:pt x="622" y="2243"/>
                    </a:lnTo>
                    <a:lnTo>
                      <a:pt x="615" y="2243"/>
                    </a:lnTo>
                    <a:lnTo>
                      <a:pt x="607" y="2251"/>
                    </a:lnTo>
                    <a:lnTo>
                      <a:pt x="599" y="2251"/>
                    </a:lnTo>
                    <a:lnTo>
                      <a:pt x="592" y="2258"/>
                    </a:lnTo>
                    <a:lnTo>
                      <a:pt x="584" y="2258"/>
                    </a:lnTo>
                    <a:lnTo>
                      <a:pt x="555" y="2287"/>
                    </a:lnTo>
                    <a:lnTo>
                      <a:pt x="548" y="2287"/>
                    </a:lnTo>
                    <a:lnTo>
                      <a:pt x="540" y="2295"/>
                    </a:lnTo>
                    <a:lnTo>
                      <a:pt x="540" y="2302"/>
                    </a:lnTo>
                    <a:lnTo>
                      <a:pt x="532" y="2310"/>
                    </a:lnTo>
                    <a:lnTo>
                      <a:pt x="525" y="2310"/>
                    </a:lnTo>
                    <a:lnTo>
                      <a:pt x="517" y="2318"/>
                    </a:lnTo>
                    <a:lnTo>
                      <a:pt x="509" y="2318"/>
                    </a:lnTo>
                    <a:lnTo>
                      <a:pt x="488" y="2341"/>
                    </a:lnTo>
                    <a:lnTo>
                      <a:pt x="473" y="2341"/>
                    </a:lnTo>
                    <a:lnTo>
                      <a:pt x="465" y="2348"/>
                    </a:lnTo>
                    <a:lnTo>
                      <a:pt x="457" y="2348"/>
                    </a:lnTo>
                    <a:lnTo>
                      <a:pt x="450" y="2356"/>
                    </a:lnTo>
                    <a:lnTo>
                      <a:pt x="442" y="2356"/>
                    </a:lnTo>
                    <a:lnTo>
                      <a:pt x="427" y="2370"/>
                    </a:lnTo>
                    <a:lnTo>
                      <a:pt x="421" y="2370"/>
                    </a:lnTo>
                    <a:lnTo>
                      <a:pt x="413" y="2377"/>
                    </a:lnTo>
                    <a:lnTo>
                      <a:pt x="406" y="2377"/>
                    </a:lnTo>
                    <a:lnTo>
                      <a:pt x="390" y="2393"/>
                    </a:lnTo>
                    <a:lnTo>
                      <a:pt x="382" y="2393"/>
                    </a:lnTo>
                    <a:lnTo>
                      <a:pt x="375" y="2385"/>
                    </a:lnTo>
                    <a:lnTo>
                      <a:pt x="367" y="2385"/>
                    </a:lnTo>
                    <a:lnTo>
                      <a:pt x="359" y="2393"/>
                    </a:lnTo>
                    <a:lnTo>
                      <a:pt x="352" y="2393"/>
                    </a:lnTo>
                    <a:lnTo>
                      <a:pt x="344" y="2400"/>
                    </a:lnTo>
                    <a:lnTo>
                      <a:pt x="338" y="2400"/>
                    </a:lnTo>
                    <a:lnTo>
                      <a:pt x="331" y="2408"/>
                    </a:lnTo>
                    <a:lnTo>
                      <a:pt x="323" y="2408"/>
                    </a:lnTo>
                    <a:lnTo>
                      <a:pt x="285" y="2444"/>
                    </a:lnTo>
                    <a:lnTo>
                      <a:pt x="269" y="2444"/>
                    </a:lnTo>
                    <a:lnTo>
                      <a:pt x="262" y="2452"/>
                    </a:lnTo>
                    <a:lnTo>
                      <a:pt x="248" y="2452"/>
                    </a:lnTo>
                    <a:lnTo>
                      <a:pt x="240" y="2460"/>
                    </a:lnTo>
                    <a:lnTo>
                      <a:pt x="233" y="2460"/>
                    </a:lnTo>
                    <a:lnTo>
                      <a:pt x="217" y="2475"/>
                    </a:lnTo>
                    <a:lnTo>
                      <a:pt x="210" y="2475"/>
                    </a:lnTo>
                    <a:lnTo>
                      <a:pt x="181" y="2506"/>
                    </a:lnTo>
                    <a:lnTo>
                      <a:pt x="173" y="2506"/>
                    </a:lnTo>
                    <a:lnTo>
                      <a:pt x="150" y="2527"/>
                    </a:lnTo>
                    <a:lnTo>
                      <a:pt x="150" y="2535"/>
                    </a:lnTo>
                    <a:lnTo>
                      <a:pt x="142" y="2542"/>
                    </a:lnTo>
                    <a:lnTo>
                      <a:pt x="150" y="2550"/>
                    </a:lnTo>
                    <a:lnTo>
                      <a:pt x="135" y="2565"/>
                    </a:lnTo>
                    <a:lnTo>
                      <a:pt x="135" y="2648"/>
                    </a:lnTo>
                    <a:lnTo>
                      <a:pt x="142" y="2656"/>
                    </a:lnTo>
                    <a:lnTo>
                      <a:pt x="142" y="2671"/>
                    </a:lnTo>
                    <a:lnTo>
                      <a:pt x="150" y="2677"/>
                    </a:lnTo>
                    <a:lnTo>
                      <a:pt x="150" y="2692"/>
                    </a:lnTo>
                    <a:lnTo>
                      <a:pt x="158" y="2700"/>
                    </a:lnTo>
                    <a:lnTo>
                      <a:pt x="158" y="2708"/>
                    </a:lnTo>
                    <a:lnTo>
                      <a:pt x="166" y="2715"/>
                    </a:lnTo>
                    <a:lnTo>
                      <a:pt x="166" y="2731"/>
                    </a:lnTo>
                    <a:lnTo>
                      <a:pt x="173" y="2738"/>
                    </a:lnTo>
                    <a:lnTo>
                      <a:pt x="173" y="2746"/>
                    </a:lnTo>
                    <a:lnTo>
                      <a:pt x="225" y="2798"/>
                    </a:lnTo>
                    <a:lnTo>
                      <a:pt x="240" y="2798"/>
                    </a:lnTo>
                    <a:lnTo>
                      <a:pt x="248" y="2805"/>
                    </a:lnTo>
                    <a:lnTo>
                      <a:pt x="256" y="2805"/>
                    </a:lnTo>
                    <a:lnTo>
                      <a:pt x="262" y="2813"/>
                    </a:lnTo>
                    <a:lnTo>
                      <a:pt x="292" y="2813"/>
                    </a:lnTo>
                    <a:lnTo>
                      <a:pt x="300" y="2805"/>
                    </a:lnTo>
                    <a:lnTo>
                      <a:pt x="308" y="2813"/>
                    </a:lnTo>
                    <a:lnTo>
                      <a:pt x="315" y="2805"/>
                    </a:lnTo>
                    <a:lnTo>
                      <a:pt x="323" y="2805"/>
                    </a:lnTo>
                    <a:lnTo>
                      <a:pt x="331" y="2798"/>
                    </a:lnTo>
                    <a:lnTo>
                      <a:pt x="344" y="2813"/>
                    </a:lnTo>
                    <a:lnTo>
                      <a:pt x="352" y="2813"/>
                    </a:lnTo>
                    <a:lnTo>
                      <a:pt x="359" y="2805"/>
                    </a:lnTo>
                    <a:lnTo>
                      <a:pt x="367" y="2805"/>
                    </a:lnTo>
                    <a:lnTo>
                      <a:pt x="375" y="2798"/>
                    </a:lnTo>
                    <a:lnTo>
                      <a:pt x="398" y="2798"/>
                    </a:lnTo>
                    <a:lnTo>
                      <a:pt x="421" y="2775"/>
                    </a:lnTo>
                    <a:lnTo>
                      <a:pt x="427" y="2775"/>
                    </a:lnTo>
                    <a:lnTo>
                      <a:pt x="442" y="2759"/>
                    </a:lnTo>
                    <a:lnTo>
                      <a:pt x="465" y="2759"/>
                    </a:lnTo>
                    <a:lnTo>
                      <a:pt x="473" y="2754"/>
                    </a:lnTo>
                    <a:lnTo>
                      <a:pt x="480" y="2754"/>
                    </a:lnTo>
                    <a:lnTo>
                      <a:pt x="488" y="2746"/>
                    </a:lnTo>
                    <a:lnTo>
                      <a:pt x="496" y="2746"/>
                    </a:lnTo>
                    <a:lnTo>
                      <a:pt x="517" y="2723"/>
                    </a:lnTo>
                    <a:lnTo>
                      <a:pt x="525" y="2723"/>
                    </a:lnTo>
                    <a:lnTo>
                      <a:pt x="548" y="2700"/>
                    </a:lnTo>
                    <a:lnTo>
                      <a:pt x="555" y="2700"/>
                    </a:lnTo>
                    <a:lnTo>
                      <a:pt x="571" y="2684"/>
                    </a:lnTo>
                    <a:lnTo>
                      <a:pt x="578" y="2684"/>
                    </a:lnTo>
                    <a:lnTo>
                      <a:pt x="584" y="2677"/>
                    </a:lnTo>
                    <a:lnTo>
                      <a:pt x="599" y="2677"/>
                    </a:lnTo>
                    <a:lnTo>
                      <a:pt x="622" y="2656"/>
                    </a:lnTo>
                    <a:lnTo>
                      <a:pt x="638" y="2656"/>
                    </a:lnTo>
                    <a:lnTo>
                      <a:pt x="674" y="2617"/>
                    </a:lnTo>
                    <a:lnTo>
                      <a:pt x="682" y="2617"/>
                    </a:lnTo>
                    <a:lnTo>
                      <a:pt x="720" y="2581"/>
                    </a:lnTo>
                    <a:lnTo>
                      <a:pt x="720" y="2573"/>
                    </a:lnTo>
                    <a:lnTo>
                      <a:pt x="743" y="2550"/>
                    </a:lnTo>
                    <a:lnTo>
                      <a:pt x="757" y="2550"/>
                    </a:lnTo>
                    <a:lnTo>
                      <a:pt x="780" y="2527"/>
                    </a:lnTo>
                    <a:lnTo>
                      <a:pt x="780" y="2519"/>
                    </a:lnTo>
                    <a:lnTo>
                      <a:pt x="788" y="2514"/>
                    </a:lnTo>
                    <a:lnTo>
                      <a:pt x="788" y="2506"/>
                    </a:lnTo>
                    <a:lnTo>
                      <a:pt x="795" y="2498"/>
                    </a:lnTo>
                    <a:lnTo>
                      <a:pt x="803" y="2498"/>
                    </a:lnTo>
                    <a:lnTo>
                      <a:pt x="818" y="2483"/>
                    </a:lnTo>
                    <a:lnTo>
                      <a:pt x="824" y="2483"/>
                    </a:lnTo>
                    <a:lnTo>
                      <a:pt x="839" y="2468"/>
                    </a:lnTo>
                    <a:lnTo>
                      <a:pt x="847" y="2475"/>
                    </a:lnTo>
                    <a:lnTo>
                      <a:pt x="847" y="2483"/>
                    </a:lnTo>
                    <a:lnTo>
                      <a:pt x="855" y="2491"/>
                    </a:lnTo>
                    <a:lnTo>
                      <a:pt x="855" y="2498"/>
                    </a:lnTo>
                    <a:lnTo>
                      <a:pt x="870" y="2514"/>
                    </a:lnTo>
                    <a:lnTo>
                      <a:pt x="862" y="2519"/>
                    </a:lnTo>
                    <a:lnTo>
                      <a:pt x="862" y="2588"/>
                    </a:lnTo>
                    <a:lnTo>
                      <a:pt x="855" y="2596"/>
                    </a:lnTo>
                    <a:lnTo>
                      <a:pt x="855" y="2602"/>
                    </a:lnTo>
                    <a:lnTo>
                      <a:pt x="847" y="2610"/>
                    </a:lnTo>
                    <a:lnTo>
                      <a:pt x="839" y="2610"/>
                    </a:lnTo>
                    <a:lnTo>
                      <a:pt x="811" y="2640"/>
                    </a:lnTo>
                    <a:lnTo>
                      <a:pt x="795" y="2640"/>
                    </a:lnTo>
                    <a:lnTo>
                      <a:pt x="749" y="2684"/>
                    </a:lnTo>
                    <a:lnTo>
                      <a:pt x="736" y="2684"/>
                    </a:lnTo>
                    <a:lnTo>
                      <a:pt x="728" y="2692"/>
                    </a:lnTo>
                    <a:lnTo>
                      <a:pt x="728" y="2700"/>
                    </a:lnTo>
                    <a:lnTo>
                      <a:pt x="720" y="2708"/>
                    </a:lnTo>
                    <a:lnTo>
                      <a:pt x="713" y="2708"/>
                    </a:lnTo>
                    <a:lnTo>
                      <a:pt x="697" y="2723"/>
                    </a:lnTo>
                    <a:lnTo>
                      <a:pt x="697" y="2731"/>
                    </a:lnTo>
                    <a:lnTo>
                      <a:pt x="592" y="2834"/>
                    </a:lnTo>
                    <a:lnTo>
                      <a:pt x="578" y="2834"/>
                    </a:lnTo>
                    <a:lnTo>
                      <a:pt x="548" y="2865"/>
                    </a:lnTo>
                    <a:lnTo>
                      <a:pt x="540" y="2865"/>
                    </a:lnTo>
                    <a:lnTo>
                      <a:pt x="496" y="2911"/>
                    </a:lnTo>
                    <a:lnTo>
                      <a:pt x="488" y="2911"/>
                    </a:lnTo>
                    <a:lnTo>
                      <a:pt x="480" y="2917"/>
                    </a:lnTo>
                    <a:lnTo>
                      <a:pt x="473" y="2917"/>
                    </a:lnTo>
                    <a:lnTo>
                      <a:pt x="457" y="2932"/>
                    </a:lnTo>
                    <a:lnTo>
                      <a:pt x="450" y="2932"/>
                    </a:lnTo>
                    <a:lnTo>
                      <a:pt x="434" y="2948"/>
                    </a:lnTo>
                    <a:lnTo>
                      <a:pt x="427" y="2948"/>
                    </a:lnTo>
                    <a:lnTo>
                      <a:pt x="421" y="2955"/>
                    </a:lnTo>
                    <a:lnTo>
                      <a:pt x="413" y="2955"/>
                    </a:lnTo>
                    <a:lnTo>
                      <a:pt x="398" y="2971"/>
                    </a:lnTo>
                    <a:lnTo>
                      <a:pt x="390" y="2971"/>
                    </a:lnTo>
                    <a:lnTo>
                      <a:pt x="367" y="2994"/>
                    </a:lnTo>
                    <a:lnTo>
                      <a:pt x="359" y="2994"/>
                    </a:lnTo>
                    <a:lnTo>
                      <a:pt x="323" y="3030"/>
                    </a:lnTo>
                    <a:lnTo>
                      <a:pt x="323" y="3038"/>
                    </a:lnTo>
                    <a:lnTo>
                      <a:pt x="315" y="3045"/>
                    </a:lnTo>
                    <a:lnTo>
                      <a:pt x="308" y="3045"/>
                    </a:lnTo>
                    <a:lnTo>
                      <a:pt x="277" y="3074"/>
                    </a:lnTo>
                    <a:lnTo>
                      <a:pt x="269" y="3074"/>
                    </a:lnTo>
                    <a:lnTo>
                      <a:pt x="225" y="3120"/>
                    </a:lnTo>
                    <a:lnTo>
                      <a:pt x="225" y="3128"/>
                    </a:lnTo>
                    <a:lnTo>
                      <a:pt x="210" y="3143"/>
                    </a:lnTo>
                    <a:lnTo>
                      <a:pt x="210" y="3151"/>
                    </a:lnTo>
                    <a:lnTo>
                      <a:pt x="187" y="3172"/>
                    </a:lnTo>
                    <a:lnTo>
                      <a:pt x="187" y="3188"/>
                    </a:lnTo>
                    <a:lnTo>
                      <a:pt x="173" y="3203"/>
                    </a:lnTo>
                    <a:lnTo>
                      <a:pt x="173" y="3211"/>
                    </a:lnTo>
                    <a:lnTo>
                      <a:pt x="158" y="3226"/>
                    </a:lnTo>
                    <a:lnTo>
                      <a:pt x="158" y="3232"/>
                    </a:lnTo>
                    <a:lnTo>
                      <a:pt x="150" y="3239"/>
                    </a:lnTo>
                    <a:lnTo>
                      <a:pt x="150" y="3270"/>
                    </a:lnTo>
                    <a:lnTo>
                      <a:pt x="135" y="3285"/>
                    </a:lnTo>
                    <a:lnTo>
                      <a:pt x="135" y="3293"/>
                    </a:lnTo>
                    <a:lnTo>
                      <a:pt x="119" y="3308"/>
                    </a:lnTo>
                    <a:lnTo>
                      <a:pt x="119" y="3330"/>
                    </a:lnTo>
                    <a:lnTo>
                      <a:pt x="104" y="3345"/>
                    </a:lnTo>
                    <a:lnTo>
                      <a:pt x="104" y="3353"/>
                    </a:lnTo>
                    <a:lnTo>
                      <a:pt x="98" y="3360"/>
                    </a:lnTo>
                    <a:lnTo>
                      <a:pt x="98" y="3368"/>
                    </a:lnTo>
                    <a:lnTo>
                      <a:pt x="91" y="3376"/>
                    </a:lnTo>
                    <a:lnTo>
                      <a:pt x="91" y="3383"/>
                    </a:lnTo>
                    <a:lnTo>
                      <a:pt x="68" y="3404"/>
                    </a:lnTo>
                    <a:lnTo>
                      <a:pt x="68" y="3412"/>
                    </a:lnTo>
                    <a:lnTo>
                      <a:pt x="52" y="3428"/>
                    </a:lnTo>
                    <a:lnTo>
                      <a:pt x="52" y="3435"/>
                    </a:lnTo>
                    <a:lnTo>
                      <a:pt x="60" y="3443"/>
                    </a:lnTo>
                    <a:lnTo>
                      <a:pt x="45" y="3458"/>
                    </a:lnTo>
                    <a:lnTo>
                      <a:pt x="45" y="3466"/>
                    </a:lnTo>
                    <a:lnTo>
                      <a:pt x="37" y="3472"/>
                    </a:lnTo>
                    <a:lnTo>
                      <a:pt x="37" y="3487"/>
                    </a:lnTo>
                    <a:lnTo>
                      <a:pt x="29" y="3495"/>
                    </a:lnTo>
                    <a:lnTo>
                      <a:pt x="29" y="3502"/>
                    </a:lnTo>
                    <a:lnTo>
                      <a:pt x="22" y="3510"/>
                    </a:lnTo>
                    <a:lnTo>
                      <a:pt x="22" y="3525"/>
                    </a:lnTo>
                    <a:lnTo>
                      <a:pt x="16" y="3533"/>
                    </a:lnTo>
                    <a:lnTo>
                      <a:pt x="16" y="3541"/>
                    </a:lnTo>
                    <a:lnTo>
                      <a:pt x="8" y="3548"/>
                    </a:lnTo>
                    <a:lnTo>
                      <a:pt x="8" y="3562"/>
                    </a:lnTo>
                    <a:lnTo>
                      <a:pt x="0" y="3570"/>
                    </a:lnTo>
                    <a:lnTo>
                      <a:pt x="0" y="3608"/>
                    </a:lnTo>
                    <a:lnTo>
                      <a:pt x="8" y="3616"/>
                    </a:lnTo>
                    <a:lnTo>
                      <a:pt x="0" y="3623"/>
                    </a:lnTo>
                    <a:lnTo>
                      <a:pt x="0" y="3629"/>
                    </a:lnTo>
                    <a:lnTo>
                      <a:pt x="8" y="3637"/>
                    </a:lnTo>
                    <a:lnTo>
                      <a:pt x="8" y="3644"/>
                    </a:lnTo>
                    <a:lnTo>
                      <a:pt x="16" y="3652"/>
                    </a:lnTo>
                    <a:lnTo>
                      <a:pt x="16" y="3660"/>
                    </a:lnTo>
                    <a:lnTo>
                      <a:pt x="22" y="3668"/>
                    </a:lnTo>
                    <a:lnTo>
                      <a:pt x="22" y="3675"/>
                    </a:lnTo>
                    <a:lnTo>
                      <a:pt x="45" y="3698"/>
                    </a:lnTo>
                    <a:lnTo>
                      <a:pt x="52" y="3698"/>
                    </a:lnTo>
                    <a:lnTo>
                      <a:pt x="68" y="3712"/>
                    </a:lnTo>
                    <a:lnTo>
                      <a:pt x="75" y="3712"/>
                    </a:lnTo>
                    <a:lnTo>
                      <a:pt x="83" y="3719"/>
                    </a:lnTo>
                    <a:lnTo>
                      <a:pt x="104" y="3719"/>
                    </a:lnTo>
                    <a:lnTo>
                      <a:pt x="112" y="3727"/>
                    </a:lnTo>
                    <a:lnTo>
                      <a:pt x="135" y="3727"/>
                    </a:lnTo>
                    <a:lnTo>
                      <a:pt x="142" y="3735"/>
                    </a:lnTo>
                    <a:lnTo>
                      <a:pt x="166" y="3735"/>
                    </a:lnTo>
                    <a:lnTo>
                      <a:pt x="173" y="3727"/>
                    </a:lnTo>
                    <a:lnTo>
                      <a:pt x="181" y="3727"/>
                    </a:lnTo>
                    <a:lnTo>
                      <a:pt x="187" y="3719"/>
                    </a:lnTo>
                    <a:lnTo>
                      <a:pt x="202" y="3735"/>
                    </a:lnTo>
                    <a:lnTo>
                      <a:pt x="323" y="3735"/>
                    </a:lnTo>
                    <a:lnTo>
                      <a:pt x="331" y="3727"/>
                    </a:lnTo>
                    <a:lnTo>
                      <a:pt x="359" y="3727"/>
                    </a:lnTo>
                    <a:lnTo>
                      <a:pt x="331" y="3727"/>
                    </a:lnTo>
                    <a:lnTo>
                      <a:pt x="323" y="3735"/>
                    </a:lnTo>
                    <a:lnTo>
                      <a:pt x="202" y="3735"/>
                    </a:lnTo>
                    <a:lnTo>
                      <a:pt x="187" y="3719"/>
                    </a:lnTo>
                    <a:lnTo>
                      <a:pt x="187" y="3712"/>
                    </a:lnTo>
                    <a:lnTo>
                      <a:pt x="194" y="3706"/>
                    </a:lnTo>
                    <a:lnTo>
                      <a:pt x="194" y="3698"/>
                    </a:lnTo>
                    <a:lnTo>
                      <a:pt x="202" y="3691"/>
                    </a:lnTo>
                    <a:lnTo>
                      <a:pt x="202" y="3660"/>
                    </a:lnTo>
                    <a:lnTo>
                      <a:pt x="210" y="3652"/>
                    </a:lnTo>
                    <a:lnTo>
                      <a:pt x="210" y="3623"/>
                    </a:lnTo>
                    <a:lnTo>
                      <a:pt x="202" y="3616"/>
                    </a:lnTo>
                    <a:lnTo>
                      <a:pt x="202" y="3600"/>
                    </a:lnTo>
                    <a:lnTo>
                      <a:pt x="194" y="3593"/>
                    </a:lnTo>
                    <a:lnTo>
                      <a:pt x="194" y="3577"/>
                    </a:lnTo>
                    <a:lnTo>
                      <a:pt x="187" y="3570"/>
                    </a:lnTo>
                    <a:lnTo>
                      <a:pt x="187" y="3554"/>
                    </a:lnTo>
                    <a:lnTo>
                      <a:pt x="181" y="3548"/>
                    </a:lnTo>
                    <a:lnTo>
                      <a:pt x="181" y="3533"/>
                    </a:lnTo>
                    <a:lnTo>
                      <a:pt x="173" y="3525"/>
                    </a:lnTo>
                    <a:lnTo>
                      <a:pt x="173" y="3518"/>
                    </a:lnTo>
                    <a:lnTo>
                      <a:pt x="142" y="3487"/>
                    </a:lnTo>
                    <a:lnTo>
                      <a:pt x="142" y="3479"/>
                    </a:lnTo>
                    <a:lnTo>
                      <a:pt x="150" y="3472"/>
                    </a:lnTo>
                    <a:lnTo>
                      <a:pt x="210" y="3479"/>
                    </a:lnTo>
                    <a:lnTo>
                      <a:pt x="269" y="3487"/>
                    </a:lnTo>
                    <a:lnTo>
                      <a:pt x="292" y="3495"/>
                    </a:lnTo>
                    <a:lnTo>
                      <a:pt x="338" y="3495"/>
                    </a:lnTo>
                    <a:lnTo>
                      <a:pt x="375" y="3495"/>
                    </a:lnTo>
                    <a:lnTo>
                      <a:pt x="421" y="3495"/>
                    </a:lnTo>
                    <a:lnTo>
                      <a:pt x="434" y="3487"/>
                    </a:lnTo>
                    <a:lnTo>
                      <a:pt x="486" y="3483"/>
                    </a:lnTo>
                    <a:lnTo>
                      <a:pt x="452" y="3401"/>
                    </a:lnTo>
                    <a:lnTo>
                      <a:pt x="388" y="3401"/>
                    </a:lnTo>
                    <a:lnTo>
                      <a:pt x="375" y="3397"/>
                    </a:lnTo>
                    <a:lnTo>
                      <a:pt x="359" y="3397"/>
                    </a:lnTo>
                    <a:lnTo>
                      <a:pt x="344" y="3383"/>
                    </a:lnTo>
                    <a:lnTo>
                      <a:pt x="344" y="3376"/>
                    </a:lnTo>
                    <a:lnTo>
                      <a:pt x="338" y="3368"/>
                    </a:lnTo>
                    <a:lnTo>
                      <a:pt x="331" y="3368"/>
                    </a:lnTo>
                    <a:lnTo>
                      <a:pt x="323" y="3360"/>
                    </a:lnTo>
                    <a:lnTo>
                      <a:pt x="308" y="3360"/>
                    </a:lnTo>
                    <a:lnTo>
                      <a:pt x="292" y="3376"/>
                    </a:lnTo>
                    <a:lnTo>
                      <a:pt x="292" y="3383"/>
                    </a:lnTo>
                    <a:lnTo>
                      <a:pt x="277" y="3397"/>
                    </a:lnTo>
                    <a:lnTo>
                      <a:pt x="225" y="3391"/>
                    </a:lnTo>
                    <a:lnTo>
                      <a:pt x="194" y="3383"/>
                    </a:lnTo>
                    <a:lnTo>
                      <a:pt x="187" y="3376"/>
                    </a:lnTo>
                    <a:lnTo>
                      <a:pt x="158" y="3345"/>
                    </a:lnTo>
                    <a:lnTo>
                      <a:pt x="142" y="3330"/>
                    </a:lnTo>
                    <a:lnTo>
                      <a:pt x="127" y="3330"/>
                    </a:lnTo>
                    <a:lnTo>
                      <a:pt x="119" y="3322"/>
                    </a:lnTo>
                    <a:lnTo>
                      <a:pt x="119" y="3308"/>
                    </a:lnTo>
                    <a:lnTo>
                      <a:pt x="135" y="3293"/>
                    </a:lnTo>
                    <a:lnTo>
                      <a:pt x="135" y="3285"/>
                    </a:lnTo>
                    <a:lnTo>
                      <a:pt x="150" y="3270"/>
                    </a:lnTo>
                    <a:lnTo>
                      <a:pt x="150" y="3239"/>
                    </a:lnTo>
                    <a:lnTo>
                      <a:pt x="158" y="3232"/>
                    </a:lnTo>
                    <a:lnTo>
                      <a:pt x="158" y="3226"/>
                    </a:lnTo>
                    <a:lnTo>
                      <a:pt x="173" y="3211"/>
                    </a:lnTo>
                    <a:lnTo>
                      <a:pt x="173" y="3203"/>
                    </a:lnTo>
                    <a:lnTo>
                      <a:pt x="187" y="3188"/>
                    </a:lnTo>
                    <a:lnTo>
                      <a:pt x="187" y="3172"/>
                    </a:lnTo>
                    <a:lnTo>
                      <a:pt x="210" y="3151"/>
                    </a:lnTo>
                    <a:lnTo>
                      <a:pt x="210" y="3143"/>
                    </a:lnTo>
                    <a:lnTo>
                      <a:pt x="225" y="3128"/>
                    </a:lnTo>
                    <a:lnTo>
                      <a:pt x="225" y="3120"/>
                    </a:lnTo>
                    <a:lnTo>
                      <a:pt x="269" y="3074"/>
                    </a:lnTo>
                    <a:lnTo>
                      <a:pt x="277" y="3074"/>
                    </a:lnTo>
                    <a:lnTo>
                      <a:pt x="308" y="3045"/>
                    </a:lnTo>
                    <a:lnTo>
                      <a:pt x="315" y="3045"/>
                    </a:lnTo>
                    <a:lnTo>
                      <a:pt x="323" y="3038"/>
                    </a:lnTo>
                    <a:lnTo>
                      <a:pt x="323" y="3030"/>
                    </a:lnTo>
                    <a:lnTo>
                      <a:pt x="359" y="2994"/>
                    </a:lnTo>
                    <a:lnTo>
                      <a:pt x="367" y="2994"/>
                    </a:lnTo>
                    <a:lnTo>
                      <a:pt x="390" y="2971"/>
                    </a:lnTo>
                    <a:lnTo>
                      <a:pt x="398" y="2971"/>
                    </a:lnTo>
                    <a:lnTo>
                      <a:pt x="413" y="2955"/>
                    </a:lnTo>
                    <a:lnTo>
                      <a:pt x="421" y="2955"/>
                    </a:lnTo>
                    <a:lnTo>
                      <a:pt x="427" y="2948"/>
                    </a:lnTo>
                    <a:lnTo>
                      <a:pt x="434" y="2948"/>
                    </a:lnTo>
                    <a:lnTo>
                      <a:pt x="450" y="2932"/>
                    </a:lnTo>
                    <a:lnTo>
                      <a:pt x="457" y="2932"/>
                    </a:lnTo>
                    <a:lnTo>
                      <a:pt x="473" y="2917"/>
                    </a:lnTo>
                    <a:lnTo>
                      <a:pt x="480" y="2917"/>
                    </a:lnTo>
                    <a:lnTo>
                      <a:pt x="488" y="2911"/>
                    </a:lnTo>
                    <a:lnTo>
                      <a:pt x="502" y="2911"/>
                    </a:lnTo>
                    <a:lnTo>
                      <a:pt x="509" y="2917"/>
                    </a:lnTo>
                    <a:lnTo>
                      <a:pt x="525" y="2917"/>
                    </a:lnTo>
                    <a:lnTo>
                      <a:pt x="532" y="2924"/>
                    </a:lnTo>
                    <a:lnTo>
                      <a:pt x="555" y="2924"/>
                    </a:lnTo>
                    <a:lnTo>
                      <a:pt x="563" y="2932"/>
                    </a:lnTo>
                    <a:lnTo>
                      <a:pt x="571" y="2932"/>
                    </a:lnTo>
                    <a:lnTo>
                      <a:pt x="578" y="2940"/>
                    </a:lnTo>
                    <a:lnTo>
                      <a:pt x="584" y="2940"/>
                    </a:lnTo>
                    <a:lnTo>
                      <a:pt x="592" y="2948"/>
                    </a:lnTo>
                    <a:lnTo>
                      <a:pt x="578" y="2963"/>
                    </a:lnTo>
                    <a:lnTo>
                      <a:pt x="571" y="2963"/>
                    </a:lnTo>
                    <a:lnTo>
                      <a:pt x="563" y="2971"/>
                    </a:lnTo>
                    <a:lnTo>
                      <a:pt x="563" y="2978"/>
                    </a:lnTo>
                    <a:lnTo>
                      <a:pt x="555" y="2986"/>
                    </a:lnTo>
                    <a:lnTo>
                      <a:pt x="555" y="2994"/>
                    </a:lnTo>
                    <a:lnTo>
                      <a:pt x="540" y="3007"/>
                    </a:lnTo>
                    <a:lnTo>
                      <a:pt x="532" y="2999"/>
                    </a:lnTo>
                    <a:lnTo>
                      <a:pt x="517" y="3015"/>
                    </a:lnTo>
                    <a:lnTo>
                      <a:pt x="502" y="2999"/>
                    </a:lnTo>
                    <a:lnTo>
                      <a:pt x="517" y="3015"/>
                    </a:lnTo>
                    <a:lnTo>
                      <a:pt x="525" y="3007"/>
                    </a:lnTo>
                    <a:lnTo>
                      <a:pt x="532" y="3015"/>
                    </a:lnTo>
                    <a:lnTo>
                      <a:pt x="532" y="3022"/>
                    </a:lnTo>
                    <a:lnTo>
                      <a:pt x="540" y="3030"/>
                    </a:lnTo>
                    <a:lnTo>
                      <a:pt x="540" y="3045"/>
                    </a:lnTo>
                    <a:lnTo>
                      <a:pt x="525" y="3061"/>
                    </a:lnTo>
                    <a:lnTo>
                      <a:pt x="517" y="3061"/>
                    </a:lnTo>
                    <a:lnTo>
                      <a:pt x="502" y="3045"/>
                    </a:lnTo>
                    <a:lnTo>
                      <a:pt x="496" y="3045"/>
                    </a:lnTo>
                    <a:lnTo>
                      <a:pt x="473" y="3022"/>
                    </a:lnTo>
                    <a:lnTo>
                      <a:pt x="496" y="3045"/>
                    </a:lnTo>
                    <a:lnTo>
                      <a:pt x="502" y="3045"/>
                    </a:lnTo>
                    <a:lnTo>
                      <a:pt x="517" y="3061"/>
                    </a:lnTo>
                    <a:lnTo>
                      <a:pt x="525" y="3061"/>
                    </a:lnTo>
                    <a:lnTo>
                      <a:pt x="532" y="3053"/>
                    </a:lnTo>
                    <a:lnTo>
                      <a:pt x="540" y="3061"/>
                    </a:lnTo>
                    <a:lnTo>
                      <a:pt x="548" y="3061"/>
                    </a:lnTo>
                    <a:lnTo>
                      <a:pt x="555" y="3053"/>
                    </a:lnTo>
                    <a:lnTo>
                      <a:pt x="555" y="3045"/>
                    </a:lnTo>
                    <a:lnTo>
                      <a:pt x="563" y="3038"/>
                    </a:lnTo>
                    <a:lnTo>
                      <a:pt x="563" y="3007"/>
                    </a:lnTo>
                    <a:lnTo>
                      <a:pt x="571" y="2999"/>
                    </a:lnTo>
                    <a:lnTo>
                      <a:pt x="599" y="2999"/>
                    </a:lnTo>
                    <a:lnTo>
                      <a:pt x="615" y="2986"/>
                    </a:lnTo>
                    <a:lnTo>
                      <a:pt x="622" y="2986"/>
                    </a:lnTo>
                    <a:lnTo>
                      <a:pt x="630" y="2978"/>
                    </a:lnTo>
                    <a:lnTo>
                      <a:pt x="638" y="2978"/>
                    </a:lnTo>
                    <a:lnTo>
                      <a:pt x="646" y="2971"/>
                    </a:lnTo>
                    <a:lnTo>
                      <a:pt x="653" y="2971"/>
                    </a:lnTo>
                    <a:lnTo>
                      <a:pt x="728" y="3045"/>
                    </a:lnTo>
                    <a:lnTo>
                      <a:pt x="728" y="3053"/>
                    </a:lnTo>
                    <a:lnTo>
                      <a:pt x="743" y="3068"/>
                    </a:lnTo>
                    <a:lnTo>
                      <a:pt x="749" y="3068"/>
                    </a:lnTo>
                    <a:lnTo>
                      <a:pt x="765" y="3082"/>
                    </a:lnTo>
                    <a:lnTo>
                      <a:pt x="765" y="3090"/>
                    </a:lnTo>
                    <a:lnTo>
                      <a:pt x="788" y="3113"/>
                    </a:lnTo>
                    <a:lnTo>
                      <a:pt x="788" y="3120"/>
                    </a:lnTo>
                    <a:lnTo>
                      <a:pt x="803" y="3136"/>
                    </a:lnTo>
                    <a:lnTo>
                      <a:pt x="803" y="3143"/>
                    </a:lnTo>
                    <a:lnTo>
                      <a:pt x="811" y="3151"/>
                    </a:lnTo>
                    <a:lnTo>
                      <a:pt x="811" y="3157"/>
                    </a:lnTo>
                    <a:lnTo>
                      <a:pt x="824" y="3172"/>
                    </a:lnTo>
                    <a:lnTo>
                      <a:pt x="824" y="3188"/>
                    </a:lnTo>
                    <a:lnTo>
                      <a:pt x="832" y="3195"/>
                    </a:lnTo>
                    <a:lnTo>
                      <a:pt x="832" y="3211"/>
                    </a:lnTo>
                    <a:lnTo>
                      <a:pt x="839" y="3218"/>
                    </a:lnTo>
                    <a:lnTo>
                      <a:pt x="839" y="3226"/>
                    </a:lnTo>
                    <a:lnTo>
                      <a:pt x="855" y="3239"/>
                    </a:lnTo>
                    <a:lnTo>
                      <a:pt x="862" y="3239"/>
                    </a:lnTo>
                    <a:lnTo>
                      <a:pt x="870" y="3247"/>
                    </a:lnTo>
                    <a:lnTo>
                      <a:pt x="886" y="3247"/>
                    </a:lnTo>
                    <a:lnTo>
                      <a:pt x="893" y="3255"/>
                    </a:lnTo>
                    <a:lnTo>
                      <a:pt x="893" y="3270"/>
                    </a:lnTo>
                    <a:lnTo>
                      <a:pt x="907" y="3285"/>
                    </a:lnTo>
                    <a:lnTo>
                      <a:pt x="907" y="3301"/>
                    </a:lnTo>
                    <a:lnTo>
                      <a:pt x="914" y="3308"/>
                    </a:lnTo>
                    <a:lnTo>
                      <a:pt x="914" y="3376"/>
                    </a:lnTo>
                    <a:lnTo>
                      <a:pt x="907" y="3383"/>
                    </a:lnTo>
                    <a:lnTo>
                      <a:pt x="893" y="3383"/>
                    </a:lnTo>
                    <a:lnTo>
                      <a:pt x="886" y="3391"/>
                    </a:lnTo>
                    <a:lnTo>
                      <a:pt x="870" y="3391"/>
                    </a:lnTo>
                    <a:lnTo>
                      <a:pt x="862" y="3397"/>
                    </a:lnTo>
                    <a:lnTo>
                      <a:pt x="855" y="3397"/>
                    </a:lnTo>
                    <a:lnTo>
                      <a:pt x="832" y="3420"/>
                    </a:lnTo>
                    <a:lnTo>
                      <a:pt x="832" y="3502"/>
                    </a:lnTo>
                    <a:lnTo>
                      <a:pt x="824" y="3510"/>
                    </a:lnTo>
                    <a:lnTo>
                      <a:pt x="824" y="3518"/>
                    </a:lnTo>
                    <a:lnTo>
                      <a:pt x="818" y="3525"/>
                    </a:lnTo>
                    <a:lnTo>
                      <a:pt x="818" y="3548"/>
                    </a:lnTo>
                    <a:lnTo>
                      <a:pt x="824" y="3554"/>
                    </a:lnTo>
                    <a:lnTo>
                      <a:pt x="803" y="3577"/>
                    </a:lnTo>
                    <a:lnTo>
                      <a:pt x="795" y="3577"/>
                    </a:lnTo>
                    <a:lnTo>
                      <a:pt x="788" y="3585"/>
                    </a:lnTo>
                    <a:lnTo>
                      <a:pt x="780" y="3585"/>
                    </a:lnTo>
                    <a:lnTo>
                      <a:pt x="772" y="3593"/>
                    </a:lnTo>
                    <a:lnTo>
                      <a:pt x="757" y="3593"/>
                    </a:lnTo>
                    <a:lnTo>
                      <a:pt x="749" y="3600"/>
                    </a:lnTo>
                    <a:lnTo>
                      <a:pt x="743" y="3600"/>
                    </a:lnTo>
                    <a:lnTo>
                      <a:pt x="736" y="3608"/>
                    </a:lnTo>
                    <a:lnTo>
                      <a:pt x="728" y="3608"/>
                    </a:lnTo>
                    <a:lnTo>
                      <a:pt x="720" y="3616"/>
                    </a:lnTo>
                    <a:lnTo>
                      <a:pt x="713" y="3616"/>
                    </a:lnTo>
                    <a:lnTo>
                      <a:pt x="697" y="3629"/>
                    </a:lnTo>
                    <a:lnTo>
                      <a:pt x="682" y="3629"/>
                    </a:lnTo>
                    <a:lnTo>
                      <a:pt x="667" y="3644"/>
                    </a:lnTo>
                    <a:lnTo>
                      <a:pt x="661" y="3644"/>
                    </a:lnTo>
                    <a:lnTo>
                      <a:pt x="653" y="3652"/>
                    </a:lnTo>
                    <a:lnTo>
                      <a:pt x="646" y="3652"/>
                    </a:lnTo>
                    <a:lnTo>
                      <a:pt x="638" y="3660"/>
                    </a:lnTo>
                    <a:lnTo>
                      <a:pt x="622" y="3660"/>
                    </a:lnTo>
                    <a:lnTo>
                      <a:pt x="615" y="3668"/>
                    </a:lnTo>
                    <a:lnTo>
                      <a:pt x="599" y="3668"/>
                    </a:lnTo>
                    <a:lnTo>
                      <a:pt x="592" y="3675"/>
                    </a:lnTo>
                    <a:lnTo>
                      <a:pt x="578" y="3675"/>
                    </a:lnTo>
                    <a:lnTo>
                      <a:pt x="571" y="3683"/>
                    </a:lnTo>
                    <a:lnTo>
                      <a:pt x="555" y="3683"/>
                    </a:lnTo>
                    <a:lnTo>
                      <a:pt x="548" y="3691"/>
                    </a:lnTo>
                    <a:lnTo>
                      <a:pt x="532" y="3691"/>
                    </a:lnTo>
                    <a:lnTo>
                      <a:pt x="525" y="3698"/>
                    </a:lnTo>
                    <a:lnTo>
                      <a:pt x="509" y="3698"/>
                    </a:lnTo>
                    <a:lnTo>
                      <a:pt x="502" y="3706"/>
                    </a:lnTo>
                    <a:lnTo>
                      <a:pt x="473" y="3706"/>
                    </a:lnTo>
                    <a:lnTo>
                      <a:pt x="465" y="3712"/>
                    </a:lnTo>
                    <a:lnTo>
                      <a:pt x="442" y="3712"/>
                    </a:lnTo>
                    <a:lnTo>
                      <a:pt x="434" y="3719"/>
                    </a:lnTo>
                    <a:lnTo>
                      <a:pt x="382" y="3719"/>
                    </a:lnTo>
                    <a:lnTo>
                      <a:pt x="375" y="3727"/>
                    </a:lnTo>
                    <a:lnTo>
                      <a:pt x="382" y="3719"/>
                    </a:lnTo>
                    <a:lnTo>
                      <a:pt x="434" y="3719"/>
                    </a:lnTo>
                    <a:lnTo>
                      <a:pt x="442" y="3712"/>
                    </a:lnTo>
                    <a:lnTo>
                      <a:pt x="465" y="3712"/>
                    </a:lnTo>
                    <a:lnTo>
                      <a:pt x="473" y="3706"/>
                    </a:lnTo>
                    <a:lnTo>
                      <a:pt x="502" y="3706"/>
                    </a:lnTo>
                    <a:lnTo>
                      <a:pt x="509" y="3698"/>
                    </a:lnTo>
                    <a:lnTo>
                      <a:pt x="525" y="3698"/>
                    </a:lnTo>
                    <a:lnTo>
                      <a:pt x="532" y="3691"/>
                    </a:lnTo>
                    <a:lnTo>
                      <a:pt x="548" y="3691"/>
                    </a:lnTo>
                    <a:lnTo>
                      <a:pt x="555" y="3683"/>
                    </a:lnTo>
                    <a:lnTo>
                      <a:pt x="571" y="3683"/>
                    </a:lnTo>
                    <a:lnTo>
                      <a:pt x="578" y="3675"/>
                    </a:lnTo>
                    <a:lnTo>
                      <a:pt x="592" y="3675"/>
                    </a:lnTo>
                    <a:lnTo>
                      <a:pt x="599" y="3668"/>
                    </a:lnTo>
                    <a:lnTo>
                      <a:pt x="615" y="3668"/>
                    </a:lnTo>
                    <a:lnTo>
                      <a:pt x="622" y="3660"/>
                    </a:lnTo>
                    <a:lnTo>
                      <a:pt x="638" y="3660"/>
                    </a:lnTo>
                    <a:lnTo>
                      <a:pt x="646" y="3652"/>
                    </a:lnTo>
                    <a:lnTo>
                      <a:pt x="653" y="3652"/>
                    </a:lnTo>
                    <a:lnTo>
                      <a:pt x="661" y="3644"/>
                    </a:lnTo>
                    <a:lnTo>
                      <a:pt x="667" y="3644"/>
                    </a:lnTo>
                    <a:lnTo>
                      <a:pt x="682" y="3629"/>
                    </a:lnTo>
                    <a:lnTo>
                      <a:pt x="697" y="3629"/>
                    </a:lnTo>
                    <a:lnTo>
                      <a:pt x="713" y="3616"/>
                    </a:lnTo>
                    <a:lnTo>
                      <a:pt x="720" y="3616"/>
                    </a:lnTo>
                    <a:lnTo>
                      <a:pt x="728" y="3608"/>
                    </a:lnTo>
                    <a:lnTo>
                      <a:pt x="736" y="3608"/>
                    </a:lnTo>
                    <a:lnTo>
                      <a:pt x="743" y="3600"/>
                    </a:lnTo>
                    <a:lnTo>
                      <a:pt x="749" y="3600"/>
                    </a:lnTo>
                    <a:lnTo>
                      <a:pt x="757" y="3593"/>
                    </a:lnTo>
                    <a:lnTo>
                      <a:pt x="772" y="3593"/>
                    </a:lnTo>
                    <a:lnTo>
                      <a:pt x="780" y="3585"/>
                    </a:lnTo>
                    <a:lnTo>
                      <a:pt x="788" y="3585"/>
                    </a:lnTo>
                    <a:lnTo>
                      <a:pt x="795" y="3577"/>
                    </a:lnTo>
                    <a:lnTo>
                      <a:pt x="803" y="3577"/>
                    </a:lnTo>
                    <a:lnTo>
                      <a:pt x="824" y="3554"/>
                    </a:lnTo>
                    <a:lnTo>
                      <a:pt x="839" y="3554"/>
                    </a:lnTo>
                    <a:lnTo>
                      <a:pt x="855" y="3541"/>
                    </a:lnTo>
                    <a:lnTo>
                      <a:pt x="862" y="3541"/>
                    </a:lnTo>
                    <a:lnTo>
                      <a:pt x="886" y="3518"/>
                    </a:lnTo>
                    <a:lnTo>
                      <a:pt x="893" y="3518"/>
                    </a:lnTo>
                    <a:lnTo>
                      <a:pt x="901" y="3525"/>
                    </a:lnTo>
                    <a:lnTo>
                      <a:pt x="907" y="3518"/>
                    </a:lnTo>
                    <a:lnTo>
                      <a:pt x="914" y="3518"/>
                    </a:lnTo>
                    <a:lnTo>
                      <a:pt x="922" y="3510"/>
                    </a:lnTo>
                    <a:lnTo>
                      <a:pt x="930" y="3510"/>
                    </a:lnTo>
                    <a:lnTo>
                      <a:pt x="945" y="3495"/>
                    </a:lnTo>
                    <a:lnTo>
                      <a:pt x="968" y="3495"/>
                    </a:lnTo>
                    <a:lnTo>
                      <a:pt x="976" y="3487"/>
                    </a:lnTo>
                    <a:lnTo>
                      <a:pt x="976" y="3479"/>
                    </a:lnTo>
                    <a:lnTo>
                      <a:pt x="983" y="3472"/>
                    </a:lnTo>
                    <a:lnTo>
                      <a:pt x="989" y="3472"/>
                    </a:lnTo>
                    <a:lnTo>
                      <a:pt x="1005" y="3458"/>
                    </a:lnTo>
                    <a:lnTo>
                      <a:pt x="1012" y="3458"/>
                    </a:lnTo>
                    <a:lnTo>
                      <a:pt x="1020" y="3451"/>
                    </a:lnTo>
                    <a:lnTo>
                      <a:pt x="1028" y="3451"/>
                    </a:lnTo>
                    <a:lnTo>
                      <a:pt x="1043" y="3435"/>
                    </a:lnTo>
                    <a:lnTo>
                      <a:pt x="1051" y="3435"/>
                    </a:lnTo>
                    <a:lnTo>
                      <a:pt x="1058" y="3428"/>
                    </a:lnTo>
                    <a:lnTo>
                      <a:pt x="1064" y="3428"/>
                    </a:lnTo>
                    <a:lnTo>
                      <a:pt x="1072" y="3420"/>
                    </a:lnTo>
                    <a:lnTo>
                      <a:pt x="1087" y="3420"/>
                    </a:lnTo>
                    <a:lnTo>
                      <a:pt x="1095" y="3412"/>
                    </a:lnTo>
                    <a:lnTo>
                      <a:pt x="1102" y="3412"/>
                    </a:lnTo>
                    <a:lnTo>
                      <a:pt x="1126" y="3391"/>
                    </a:lnTo>
                    <a:lnTo>
                      <a:pt x="1133" y="3391"/>
                    </a:lnTo>
                    <a:lnTo>
                      <a:pt x="1147" y="3376"/>
                    </a:lnTo>
                    <a:lnTo>
                      <a:pt x="1154" y="3376"/>
                    </a:lnTo>
                    <a:lnTo>
                      <a:pt x="1162" y="3368"/>
                    </a:lnTo>
                    <a:lnTo>
                      <a:pt x="1245" y="3368"/>
                    </a:lnTo>
                    <a:lnTo>
                      <a:pt x="1252" y="3360"/>
                    </a:lnTo>
                    <a:lnTo>
                      <a:pt x="1291" y="3360"/>
                    </a:lnTo>
                    <a:lnTo>
                      <a:pt x="1298" y="3353"/>
                    </a:lnTo>
                    <a:lnTo>
                      <a:pt x="1306" y="3360"/>
                    </a:lnTo>
                    <a:lnTo>
                      <a:pt x="1306" y="3368"/>
                    </a:lnTo>
                    <a:lnTo>
                      <a:pt x="1306" y="3360"/>
                    </a:lnTo>
                    <a:lnTo>
                      <a:pt x="1312" y="3353"/>
                    </a:lnTo>
                    <a:lnTo>
                      <a:pt x="1350" y="3353"/>
                    </a:lnTo>
                    <a:lnTo>
                      <a:pt x="1358" y="3345"/>
                    </a:lnTo>
                    <a:lnTo>
                      <a:pt x="1387" y="3345"/>
                    </a:lnTo>
                    <a:lnTo>
                      <a:pt x="1394" y="3337"/>
                    </a:lnTo>
                    <a:lnTo>
                      <a:pt x="1402" y="3345"/>
                    </a:lnTo>
                    <a:lnTo>
                      <a:pt x="1410" y="3345"/>
                    </a:lnTo>
                    <a:lnTo>
                      <a:pt x="1425" y="3330"/>
                    </a:lnTo>
                    <a:lnTo>
                      <a:pt x="1448" y="3330"/>
                    </a:lnTo>
                    <a:lnTo>
                      <a:pt x="1456" y="3322"/>
                    </a:lnTo>
                    <a:lnTo>
                      <a:pt x="1477" y="3322"/>
                    </a:lnTo>
                    <a:lnTo>
                      <a:pt x="1508" y="3353"/>
                    </a:lnTo>
                    <a:lnTo>
                      <a:pt x="1492" y="3368"/>
                    </a:lnTo>
                    <a:lnTo>
                      <a:pt x="1492" y="3383"/>
                    </a:lnTo>
                    <a:lnTo>
                      <a:pt x="1485" y="3391"/>
                    </a:lnTo>
                    <a:lnTo>
                      <a:pt x="1485" y="3404"/>
                    </a:lnTo>
                    <a:lnTo>
                      <a:pt x="1492" y="3412"/>
                    </a:lnTo>
                    <a:lnTo>
                      <a:pt x="1492" y="3458"/>
                    </a:lnTo>
                    <a:lnTo>
                      <a:pt x="1500" y="3466"/>
                    </a:lnTo>
                    <a:lnTo>
                      <a:pt x="1500" y="3487"/>
                    </a:lnTo>
                    <a:lnTo>
                      <a:pt x="1508" y="3495"/>
                    </a:lnTo>
                    <a:lnTo>
                      <a:pt x="1508" y="3502"/>
                    </a:lnTo>
                    <a:lnTo>
                      <a:pt x="1515" y="3510"/>
                    </a:lnTo>
                    <a:lnTo>
                      <a:pt x="1515" y="3518"/>
                    </a:lnTo>
                    <a:lnTo>
                      <a:pt x="1531" y="3533"/>
                    </a:lnTo>
                    <a:lnTo>
                      <a:pt x="1531" y="3541"/>
                    </a:lnTo>
                    <a:lnTo>
                      <a:pt x="1538" y="3548"/>
                    </a:lnTo>
                    <a:lnTo>
                      <a:pt x="1546" y="3548"/>
                    </a:lnTo>
                    <a:lnTo>
                      <a:pt x="1567" y="3570"/>
                    </a:lnTo>
                    <a:lnTo>
                      <a:pt x="1575" y="3570"/>
                    </a:lnTo>
                    <a:lnTo>
                      <a:pt x="1582" y="3577"/>
                    </a:lnTo>
                    <a:lnTo>
                      <a:pt x="1582" y="3585"/>
                    </a:lnTo>
                    <a:lnTo>
                      <a:pt x="1590" y="3593"/>
                    </a:lnTo>
                    <a:lnTo>
                      <a:pt x="1613" y="3593"/>
                    </a:lnTo>
                    <a:lnTo>
                      <a:pt x="1627" y="3608"/>
                    </a:lnTo>
                    <a:lnTo>
                      <a:pt x="1650" y="3608"/>
                    </a:lnTo>
                    <a:lnTo>
                      <a:pt x="1657" y="3600"/>
                    </a:lnTo>
                    <a:lnTo>
                      <a:pt x="1665" y="3600"/>
                    </a:lnTo>
                    <a:lnTo>
                      <a:pt x="1673" y="3593"/>
                    </a:lnTo>
                    <a:lnTo>
                      <a:pt x="1688" y="3608"/>
                    </a:lnTo>
                    <a:lnTo>
                      <a:pt x="1709" y="3608"/>
                    </a:lnTo>
                    <a:lnTo>
                      <a:pt x="1717" y="3600"/>
                    </a:lnTo>
                    <a:lnTo>
                      <a:pt x="1725" y="3600"/>
                    </a:lnTo>
                    <a:lnTo>
                      <a:pt x="1732" y="3593"/>
                    </a:lnTo>
                    <a:lnTo>
                      <a:pt x="1748" y="3593"/>
                    </a:lnTo>
                    <a:lnTo>
                      <a:pt x="1755" y="3585"/>
                    </a:lnTo>
                    <a:lnTo>
                      <a:pt x="1763" y="3585"/>
                    </a:lnTo>
                    <a:lnTo>
                      <a:pt x="1771" y="3577"/>
                    </a:lnTo>
                    <a:lnTo>
                      <a:pt x="1778" y="3577"/>
                    </a:lnTo>
                    <a:lnTo>
                      <a:pt x="1792" y="3562"/>
                    </a:lnTo>
                    <a:lnTo>
                      <a:pt x="1792" y="3554"/>
                    </a:lnTo>
                    <a:lnTo>
                      <a:pt x="1799" y="3548"/>
                    </a:lnTo>
                    <a:lnTo>
                      <a:pt x="1807" y="3554"/>
                    </a:lnTo>
                    <a:lnTo>
                      <a:pt x="1815" y="3554"/>
                    </a:lnTo>
                    <a:lnTo>
                      <a:pt x="1822" y="3548"/>
                    </a:lnTo>
                    <a:lnTo>
                      <a:pt x="1830" y="3548"/>
                    </a:lnTo>
                    <a:lnTo>
                      <a:pt x="1838" y="3541"/>
                    </a:lnTo>
                    <a:lnTo>
                      <a:pt x="1845" y="3541"/>
                    </a:lnTo>
                    <a:lnTo>
                      <a:pt x="1853" y="3533"/>
                    </a:lnTo>
                    <a:lnTo>
                      <a:pt x="1869" y="3533"/>
                    </a:lnTo>
                    <a:lnTo>
                      <a:pt x="1874" y="3525"/>
                    </a:lnTo>
                    <a:lnTo>
                      <a:pt x="1882" y="3525"/>
                    </a:lnTo>
                    <a:lnTo>
                      <a:pt x="1905" y="3502"/>
                    </a:lnTo>
                    <a:lnTo>
                      <a:pt x="1913" y="3502"/>
                    </a:lnTo>
                    <a:lnTo>
                      <a:pt x="1920" y="3495"/>
                    </a:lnTo>
                    <a:lnTo>
                      <a:pt x="1928" y="3495"/>
                    </a:lnTo>
                    <a:lnTo>
                      <a:pt x="1965" y="3458"/>
                    </a:lnTo>
                    <a:lnTo>
                      <a:pt x="1980" y="3458"/>
                    </a:lnTo>
                    <a:lnTo>
                      <a:pt x="1988" y="3451"/>
                    </a:lnTo>
                    <a:lnTo>
                      <a:pt x="1988" y="3443"/>
                    </a:lnTo>
                    <a:lnTo>
                      <a:pt x="1995" y="3435"/>
                    </a:lnTo>
                    <a:lnTo>
                      <a:pt x="2003" y="3435"/>
                    </a:lnTo>
                    <a:lnTo>
                      <a:pt x="2018" y="3420"/>
                    </a:lnTo>
                    <a:lnTo>
                      <a:pt x="2026" y="3420"/>
                    </a:lnTo>
                    <a:lnTo>
                      <a:pt x="2039" y="3404"/>
                    </a:lnTo>
                    <a:lnTo>
                      <a:pt x="2047" y="3404"/>
                    </a:lnTo>
                    <a:lnTo>
                      <a:pt x="2070" y="3383"/>
                    </a:lnTo>
                    <a:lnTo>
                      <a:pt x="2078" y="3383"/>
                    </a:lnTo>
                    <a:lnTo>
                      <a:pt x="2130" y="3330"/>
                    </a:lnTo>
                    <a:lnTo>
                      <a:pt x="2130" y="3322"/>
                    </a:lnTo>
                    <a:lnTo>
                      <a:pt x="2137" y="3314"/>
                    </a:lnTo>
                    <a:lnTo>
                      <a:pt x="2137" y="3308"/>
                    </a:lnTo>
                    <a:lnTo>
                      <a:pt x="2145" y="3301"/>
                    </a:lnTo>
                    <a:lnTo>
                      <a:pt x="2145" y="3293"/>
                    </a:lnTo>
                    <a:lnTo>
                      <a:pt x="2153" y="3285"/>
                    </a:lnTo>
                    <a:lnTo>
                      <a:pt x="2160" y="3293"/>
                    </a:lnTo>
                    <a:lnTo>
                      <a:pt x="2176" y="3278"/>
                    </a:lnTo>
                    <a:lnTo>
                      <a:pt x="2189" y="3278"/>
                    </a:lnTo>
                    <a:lnTo>
                      <a:pt x="2197" y="3270"/>
                    </a:lnTo>
                    <a:lnTo>
                      <a:pt x="2197" y="3262"/>
                    </a:lnTo>
                    <a:lnTo>
                      <a:pt x="2205" y="3255"/>
                    </a:lnTo>
                    <a:lnTo>
                      <a:pt x="2212" y="3255"/>
                    </a:lnTo>
                    <a:lnTo>
                      <a:pt x="2228" y="3239"/>
                    </a:lnTo>
                    <a:lnTo>
                      <a:pt x="2228" y="3232"/>
                    </a:lnTo>
                    <a:lnTo>
                      <a:pt x="2272" y="3188"/>
                    </a:lnTo>
                    <a:lnTo>
                      <a:pt x="2272" y="3172"/>
                    </a:lnTo>
                    <a:lnTo>
                      <a:pt x="2279" y="3164"/>
                    </a:lnTo>
                    <a:lnTo>
                      <a:pt x="2279" y="3151"/>
                    </a:lnTo>
                    <a:lnTo>
                      <a:pt x="2272" y="3143"/>
                    </a:lnTo>
                    <a:lnTo>
                      <a:pt x="2272" y="3113"/>
                    </a:lnTo>
                    <a:lnTo>
                      <a:pt x="2266" y="3105"/>
                    </a:lnTo>
                    <a:lnTo>
                      <a:pt x="2266" y="3097"/>
                    </a:lnTo>
                    <a:lnTo>
                      <a:pt x="2258" y="3090"/>
                    </a:lnTo>
                    <a:lnTo>
                      <a:pt x="2258" y="3082"/>
                    </a:lnTo>
                    <a:lnTo>
                      <a:pt x="2251" y="3074"/>
                    </a:lnTo>
                    <a:lnTo>
                      <a:pt x="2251" y="3068"/>
                    </a:lnTo>
                    <a:lnTo>
                      <a:pt x="2220" y="3038"/>
                    </a:lnTo>
                    <a:lnTo>
                      <a:pt x="2243" y="3015"/>
                    </a:lnTo>
                    <a:lnTo>
                      <a:pt x="2251" y="3015"/>
                    </a:lnTo>
                    <a:lnTo>
                      <a:pt x="2272" y="2994"/>
                    </a:lnTo>
                    <a:lnTo>
                      <a:pt x="2302" y="2994"/>
                    </a:lnTo>
                    <a:lnTo>
                      <a:pt x="2310" y="2999"/>
                    </a:lnTo>
                    <a:lnTo>
                      <a:pt x="2354" y="2999"/>
                    </a:lnTo>
                    <a:lnTo>
                      <a:pt x="2362" y="3007"/>
                    </a:lnTo>
                    <a:lnTo>
                      <a:pt x="2385" y="3007"/>
                    </a:lnTo>
                    <a:lnTo>
                      <a:pt x="2400" y="3022"/>
                    </a:lnTo>
                    <a:lnTo>
                      <a:pt x="2437" y="3022"/>
                    </a:lnTo>
                    <a:lnTo>
                      <a:pt x="2445" y="3030"/>
                    </a:lnTo>
                    <a:lnTo>
                      <a:pt x="2452" y="3030"/>
                    </a:lnTo>
                    <a:lnTo>
                      <a:pt x="2460" y="3038"/>
                    </a:lnTo>
                    <a:lnTo>
                      <a:pt x="2475" y="3038"/>
                    </a:lnTo>
                    <a:lnTo>
                      <a:pt x="2483" y="3045"/>
                    </a:lnTo>
                    <a:lnTo>
                      <a:pt x="2512" y="3045"/>
                    </a:lnTo>
                    <a:lnTo>
                      <a:pt x="2519" y="3053"/>
                    </a:lnTo>
                    <a:lnTo>
                      <a:pt x="2558" y="3053"/>
                    </a:lnTo>
                    <a:lnTo>
                      <a:pt x="2565" y="3061"/>
                    </a:lnTo>
                    <a:lnTo>
                      <a:pt x="2589" y="3061"/>
                    </a:lnTo>
                    <a:lnTo>
                      <a:pt x="2594" y="3068"/>
                    </a:lnTo>
                    <a:lnTo>
                      <a:pt x="2617" y="3068"/>
                    </a:lnTo>
                    <a:lnTo>
                      <a:pt x="2625" y="3074"/>
                    </a:lnTo>
                    <a:lnTo>
                      <a:pt x="2656" y="3074"/>
                    </a:lnTo>
                    <a:lnTo>
                      <a:pt x="2663" y="3082"/>
                    </a:lnTo>
                    <a:lnTo>
                      <a:pt x="2692" y="3082"/>
                    </a:lnTo>
                    <a:lnTo>
                      <a:pt x="2700" y="3090"/>
                    </a:lnTo>
                    <a:lnTo>
                      <a:pt x="2746" y="3090"/>
                    </a:lnTo>
                    <a:lnTo>
                      <a:pt x="2752" y="3097"/>
                    </a:lnTo>
                    <a:lnTo>
                      <a:pt x="2759" y="3097"/>
                    </a:lnTo>
                    <a:lnTo>
                      <a:pt x="2767" y="3105"/>
                    </a:lnTo>
                    <a:lnTo>
                      <a:pt x="2790" y="3105"/>
                    </a:lnTo>
                    <a:lnTo>
                      <a:pt x="2798" y="3113"/>
                    </a:lnTo>
                    <a:lnTo>
                      <a:pt x="2829" y="3113"/>
                    </a:lnTo>
                    <a:lnTo>
                      <a:pt x="2834" y="3120"/>
                    </a:lnTo>
                    <a:lnTo>
                      <a:pt x="2865" y="3120"/>
                    </a:lnTo>
                    <a:lnTo>
                      <a:pt x="2873" y="3128"/>
                    </a:lnTo>
                    <a:lnTo>
                      <a:pt x="2896" y="3128"/>
                    </a:lnTo>
                    <a:lnTo>
                      <a:pt x="2903" y="3136"/>
                    </a:lnTo>
                    <a:lnTo>
                      <a:pt x="2925" y="3136"/>
                    </a:lnTo>
                    <a:lnTo>
                      <a:pt x="2932" y="3143"/>
                    </a:lnTo>
                    <a:lnTo>
                      <a:pt x="2955" y="3143"/>
                    </a:lnTo>
                    <a:lnTo>
                      <a:pt x="2963" y="3151"/>
                    </a:lnTo>
                    <a:lnTo>
                      <a:pt x="3007" y="3151"/>
                    </a:lnTo>
                    <a:lnTo>
                      <a:pt x="3015" y="3157"/>
                    </a:lnTo>
                    <a:lnTo>
                      <a:pt x="3038" y="3157"/>
                    </a:lnTo>
                    <a:lnTo>
                      <a:pt x="3053" y="3172"/>
                    </a:lnTo>
                    <a:lnTo>
                      <a:pt x="3069" y="3172"/>
                    </a:lnTo>
                    <a:lnTo>
                      <a:pt x="3074" y="3180"/>
                    </a:lnTo>
                    <a:lnTo>
                      <a:pt x="3105" y="3180"/>
                    </a:lnTo>
                    <a:lnTo>
                      <a:pt x="3113" y="3188"/>
                    </a:lnTo>
                    <a:lnTo>
                      <a:pt x="3128" y="3188"/>
                    </a:lnTo>
                    <a:lnTo>
                      <a:pt x="3136" y="3195"/>
                    </a:lnTo>
                    <a:lnTo>
                      <a:pt x="3172" y="3195"/>
                    </a:lnTo>
                    <a:lnTo>
                      <a:pt x="3180" y="3203"/>
                    </a:lnTo>
                    <a:lnTo>
                      <a:pt x="3195" y="3203"/>
                    </a:lnTo>
                    <a:lnTo>
                      <a:pt x="3203" y="3211"/>
                    </a:lnTo>
                    <a:lnTo>
                      <a:pt x="3226" y="3211"/>
                    </a:lnTo>
                    <a:lnTo>
                      <a:pt x="3234" y="3218"/>
                    </a:lnTo>
                    <a:lnTo>
                      <a:pt x="3262" y="3218"/>
                    </a:lnTo>
                    <a:lnTo>
                      <a:pt x="3270" y="3226"/>
                    </a:lnTo>
                    <a:lnTo>
                      <a:pt x="3314" y="3226"/>
                    </a:lnTo>
                    <a:lnTo>
                      <a:pt x="3322" y="3232"/>
                    </a:lnTo>
                    <a:lnTo>
                      <a:pt x="3360" y="3232"/>
                    </a:lnTo>
                    <a:lnTo>
                      <a:pt x="3376" y="3247"/>
                    </a:lnTo>
                    <a:lnTo>
                      <a:pt x="3397" y="3247"/>
                    </a:lnTo>
                    <a:lnTo>
                      <a:pt x="3405" y="3255"/>
                    </a:lnTo>
                    <a:lnTo>
                      <a:pt x="3428" y="3255"/>
                    </a:lnTo>
                    <a:lnTo>
                      <a:pt x="3435" y="3262"/>
                    </a:lnTo>
                    <a:lnTo>
                      <a:pt x="3479" y="3262"/>
                    </a:lnTo>
                    <a:lnTo>
                      <a:pt x="3487" y="3270"/>
                    </a:lnTo>
                    <a:lnTo>
                      <a:pt x="3510" y="3270"/>
                    </a:lnTo>
                    <a:lnTo>
                      <a:pt x="3518" y="3278"/>
                    </a:lnTo>
                    <a:lnTo>
                      <a:pt x="3533" y="3278"/>
                    </a:lnTo>
                    <a:lnTo>
                      <a:pt x="3541" y="3285"/>
                    </a:lnTo>
                    <a:lnTo>
                      <a:pt x="3570" y="3285"/>
                    </a:lnTo>
                    <a:lnTo>
                      <a:pt x="3577" y="3293"/>
                    </a:lnTo>
                    <a:lnTo>
                      <a:pt x="3623" y="3293"/>
                    </a:lnTo>
                    <a:lnTo>
                      <a:pt x="3631" y="3301"/>
                    </a:lnTo>
                    <a:lnTo>
                      <a:pt x="3660" y="3301"/>
                    </a:lnTo>
                    <a:lnTo>
                      <a:pt x="3668" y="3308"/>
                    </a:lnTo>
                    <a:lnTo>
                      <a:pt x="3675" y="3308"/>
                    </a:lnTo>
                    <a:lnTo>
                      <a:pt x="3683" y="3314"/>
                    </a:lnTo>
                    <a:lnTo>
                      <a:pt x="3698" y="3314"/>
                    </a:lnTo>
                    <a:lnTo>
                      <a:pt x="3706" y="3322"/>
                    </a:lnTo>
                    <a:lnTo>
                      <a:pt x="3719" y="3322"/>
                    </a:lnTo>
                    <a:lnTo>
                      <a:pt x="3727" y="3330"/>
                    </a:lnTo>
                    <a:lnTo>
                      <a:pt x="3781" y="3330"/>
                    </a:lnTo>
                    <a:lnTo>
                      <a:pt x="3789" y="3337"/>
                    </a:lnTo>
                    <a:lnTo>
                      <a:pt x="3796" y="3337"/>
                    </a:lnTo>
                    <a:lnTo>
                      <a:pt x="3802" y="3345"/>
                    </a:lnTo>
                    <a:lnTo>
                      <a:pt x="3810" y="3345"/>
                    </a:lnTo>
                    <a:lnTo>
                      <a:pt x="3817" y="3353"/>
                    </a:lnTo>
                    <a:lnTo>
                      <a:pt x="3856" y="3353"/>
                    </a:lnTo>
                    <a:lnTo>
                      <a:pt x="3863" y="3360"/>
                    </a:lnTo>
                    <a:lnTo>
                      <a:pt x="3871" y="3353"/>
                    </a:lnTo>
                    <a:lnTo>
                      <a:pt x="3885" y="3368"/>
                    </a:lnTo>
                    <a:lnTo>
                      <a:pt x="3938" y="3368"/>
                    </a:lnTo>
                    <a:lnTo>
                      <a:pt x="3946" y="3376"/>
                    </a:lnTo>
                    <a:lnTo>
                      <a:pt x="3967" y="3376"/>
                    </a:lnTo>
                    <a:lnTo>
                      <a:pt x="3982" y="3391"/>
                    </a:lnTo>
                    <a:lnTo>
                      <a:pt x="4088" y="3391"/>
                    </a:lnTo>
                    <a:lnTo>
                      <a:pt x="4096" y="3383"/>
                    </a:lnTo>
                    <a:lnTo>
                      <a:pt x="4111" y="3383"/>
                    </a:lnTo>
                    <a:lnTo>
                      <a:pt x="4119" y="3376"/>
                    </a:lnTo>
                    <a:lnTo>
                      <a:pt x="4140" y="3376"/>
                    </a:lnTo>
                    <a:lnTo>
                      <a:pt x="4148" y="3368"/>
                    </a:lnTo>
                    <a:lnTo>
                      <a:pt x="4163" y="3368"/>
                    </a:lnTo>
                    <a:lnTo>
                      <a:pt x="4178" y="3353"/>
                    </a:lnTo>
                    <a:lnTo>
                      <a:pt x="4207" y="3353"/>
                    </a:lnTo>
                    <a:lnTo>
                      <a:pt x="4230" y="3330"/>
                    </a:lnTo>
                    <a:lnTo>
                      <a:pt x="4245" y="3330"/>
                    </a:lnTo>
                    <a:lnTo>
                      <a:pt x="4261" y="3314"/>
                    </a:lnTo>
                    <a:lnTo>
                      <a:pt x="4268" y="3314"/>
                    </a:lnTo>
                    <a:lnTo>
                      <a:pt x="4276" y="3308"/>
                    </a:lnTo>
                    <a:lnTo>
                      <a:pt x="4276" y="3301"/>
                    </a:lnTo>
                    <a:lnTo>
                      <a:pt x="4276" y="3293"/>
                    </a:lnTo>
                    <a:lnTo>
                      <a:pt x="4268" y="3285"/>
                    </a:lnTo>
                    <a:lnTo>
                      <a:pt x="4253" y="3285"/>
                    </a:lnTo>
                    <a:lnTo>
                      <a:pt x="4245" y="3278"/>
                    </a:lnTo>
                    <a:lnTo>
                      <a:pt x="4222" y="3278"/>
                    </a:lnTo>
                    <a:lnTo>
                      <a:pt x="4215" y="3270"/>
                    </a:lnTo>
                    <a:lnTo>
                      <a:pt x="4199" y="3270"/>
                    </a:lnTo>
                    <a:lnTo>
                      <a:pt x="4194" y="3262"/>
                    </a:lnTo>
                    <a:lnTo>
                      <a:pt x="4178" y="3262"/>
                    </a:lnTo>
                    <a:lnTo>
                      <a:pt x="4163" y="3247"/>
                    </a:lnTo>
                    <a:lnTo>
                      <a:pt x="4148" y="3247"/>
                    </a:lnTo>
                    <a:lnTo>
                      <a:pt x="4140" y="3239"/>
                    </a:lnTo>
                    <a:lnTo>
                      <a:pt x="4125" y="3239"/>
                    </a:lnTo>
                    <a:lnTo>
                      <a:pt x="4111" y="3226"/>
                    </a:lnTo>
                    <a:lnTo>
                      <a:pt x="4096" y="3226"/>
                    </a:lnTo>
                    <a:lnTo>
                      <a:pt x="4088" y="3218"/>
                    </a:lnTo>
                    <a:lnTo>
                      <a:pt x="4050" y="3218"/>
                    </a:lnTo>
                    <a:lnTo>
                      <a:pt x="4036" y="3203"/>
                    </a:lnTo>
                    <a:lnTo>
                      <a:pt x="4021" y="3203"/>
                    </a:lnTo>
                    <a:lnTo>
                      <a:pt x="4013" y="3195"/>
                    </a:lnTo>
                    <a:lnTo>
                      <a:pt x="4005" y="3195"/>
                    </a:lnTo>
                    <a:lnTo>
                      <a:pt x="3998" y="3188"/>
                    </a:lnTo>
                    <a:lnTo>
                      <a:pt x="3990" y="3188"/>
                    </a:lnTo>
                    <a:lnTo>
                      <a:pt x="3982" y="3180"/>
                    </a:lnTo>
                    <a:lnTo>
                      <a:pt x="3975" y="3180"/>
                    </a:lnTo>
                    <a:lnTo>
                      <a:pt x="3967" y="3172"/>
                    </a:lnTo>
                    <a:lnTo>
                      <a:pt x="3954" y="3172"/>
                    </a:lnTo>
                    <a:lnTo>
                      <a:pt x="3938" y="3157"/>
                    </a:lnTo>
                    <a:lnTo>
                      <a:pt x="3908" y="3157"/>
                    </a:lnTo>
                    <a:lnTo>
                      <a:pt x="3892" y="3143"/>
                    </a:lnTo>
                    <a:lnTo>
                      <a:pt x="3871" y="3143"/>
                    </a:lnTo>
                    <a:lnTo>
                      <a:pt x="3863" y="3136"/>
                    </a:lnTo>
                    <a:lnTo>
                      <a:pt x="3848" y="3136"/>
                    </a:lnTo>
                    <a:lnTo>
                      <a:pt x="3840" y="3128"/>
                    </a:lnTo>
                    <a:lnTo>
                      <a:pt x="3833" y="3128"/>
                    </a:lnTo>
                    <a:lnTo>
                      <a:pt x="3825" y="3120"/>
                    </a:lnTo>
                    <a:lnTo>
                      <a:pt x="3810" y="3120"/>
                    </a:lnTo>
                    <a:lnTo>
                      <a:pt x="3796" y="3105"/>
                    </a:lnTo>
                    <a:lnTo>
                      <a:pt x="3758" y="3105"/>
                    </a:lnTo>
                    <a:lnTo>
                      <a:pt x="3750" y="3097"/>
                    </a:lnTo>
                    <a:lnTo>
                      <a:pt x="3742" y="3097"/>
                    </a:lnTo>
                    <a:lnTo>
                      <a:pt x="3735" y="3090"/>
                    </a:lnTo>
                    <a:lnTo>
                      <a:pt x="3727" y="3090"/>
                    </a:lnTo>
                    <a:lnTo>
                      <a:pt x="3719" y="3082"/>
                    </a:lnTo>
                    <a:lnTo>
                      <a:pt x="3706" y="3082"/>
                    </a:lnTo>
                    <a:lnTo>
                      <a:pt x="3698" y="3074"/>
                    </a:lnTo>
                    <a:lnTo>
                      <a:pt x="3675" y="3074"/>
                    </a:lnTo>
                    <a:lnTo>
                      <a:pt x="3668" y="3068"/>
                    </a:lnTo>
                    <a:lnTo>
                      <a:pt x="3652" y="3068"/>
                    </a:lnTo>
                    <a:lnTo>
                      <a:pt x="3637" y="3053"/>
                    </a:lnTo>
                    <a:lnTo>
                      <a:pt x="3623" y="3053"/>
                    </a:lnTo>
                    <a:lnTo>
                      <a:pt x="3616" y="3045"/>
                    </a:lnTo>
                    <a:lnTo>
                      <a:pt x="3600" y="3045"/>
                    </a:lnTo>
                    <a:lnTo>
                      <a:pt x="3593" y="3038"/>
                    </a:lnTo>
                    <a:lnTo>
                      <a:pt x="3585" y="3038"/>
                    </a:lnTo>
                    <a:lnTo>
                      <a:pt x="3577" y="3030"/>
                    </a:lnTo>
                    <a:lnTo>
                      <a:pt x="3570" y="3030"/>
                    </a:lnTo>
                    <a:lnTo>
                      <a:pt x="3562" y="3022"/>
                    </a:lnTo>
                    <a:lnTo>
                      <a:pt x="3549" y="3022"/>
                    </a:lnTo>
                    <a:lnTo>
                      <a:pt x="3533" y="3007"/>
                    </a:lnTo>
                    <a:lnTo>
                      <a:pt x="3518" y="3007"/>
                    </a:lnTo>
                    <a:lnTo>
                      <a:pt x="3510" y="2999"/>
                    </a:lnTo>
                    <a:lnTo>
                      <a:pt x="3495" y="2999"/>
                    </a:lnTo>
                    <a:lnTo>
                      <a:pt x="3487" y="2994"/>
                    </a:lnTo>
                    <a:lnTo>
                      <a:pt x="3474" y="2994"/>
                    </a:lnTo>
                    <a:lnTo>
                      <a:pt x="3466" y="2986"/>
                    </a:lnTo>
                    <a:lnTo>
                      <a:pt x="3443" y="2986"/>
                    </a:lnTo>
                    <a:lnTo>
                      <a:pt x="3428" y="2971"/>
                    </a:lnTo>
                    <a:lnTo>
                      <a:pt x="3405" y="2971"/>
                    </a:lnTo>
                    <a:lnTo>
                      <a:pt x="3397" y="2963"/>
                    </a:lnTo>
                    <a:lnTo>
                      <a:pt x="3383" y="2963"/>
                    </a:lnTo>
                    <a:lnTo>
                      <a:pt x="3376" y="2955"/>
                    </a:lnTo>
                    <a:lnTo>
                      <a:pt x="3368" y="2955"/>
                    </a:lnTo>
                    <a:lnTo>
                      <a:pt x="3360" y="2948"/>
                    </a:lnTo>
                    <a:lnTo>
                      <a:pt x="3345" y="2948"/>
                    </a:lnTo>
                    <a:lnTo>
                      <a:pt x="3330" y="2932"/>
                    </a:lnTo>
                    <a:lnTo>
                      <a:pt x="3309" y="2932"/>
                    </a:lnTo>
                    <a:lnTo>
                      <a:pt x="3301" y="2924"/>
                    </a:lnTo>
                    <a:lnTo>
                      <a:pt x="3278" y="2924"/>
                    </a:lnTo>
                    <a:lnTo>
                      <a:pt x="3262" y="2911"/>
                    </a:lnTo>
                    <a:lnTo>
                      <a:pt x="3239" y="2911"/>
                    </a:lnTo>
                    <a:lnTo>
                      <a:pt x="3234" y="2903"/>
                    </a:lnTo>
                    <a:lnTo>
                      <a:pt x="3211" y="2903"/>
                    </a:lnTo>
                    <a:lnTo>
                      <a:pt x="3195" y="2888"/>
                    </a:lnTo>
                    <a:lnTo>
                      <a:pt x="3188" y="2888"/>
                    </a:lnTo>
                    <a:lnTo>
                      <a:pt x="3180" y="2880"/>
                    </a:lnTo>
                    <a:lnTo>
                      <a:pt x="3172" y="2880"/>
                    </a:lnTo>
                    <a:lnTo>
                      <a:pt x="3157" y="2865"/>
                    </a:lnTo>
                    <a:lnTo>
                      <a:pt x="3165" y="2857"/>
                    </a:lnTo>
                    <a:lnTo>
                      <a:pt x="3165" y="2850"/>
                    </a:lnTo>
                    <a:lnTo>
                      <a:pt x="3172" y="2842"/>
                    </a:lnTo>
                    <a:lnTo>
                      <a:pt x="3180" y="2842"/>
                    </a:lnTo>
                    <a:lnTo>
                      <a:pt x="3188" y="2834"/>
                    </a:lnTo>
                    <a:lnTo>
                      <a:pt x="3180" y="2842"/>
                    </a:lnTo>
                    <a:lnTo>
                      <a:pt x="3172" y="2842"/>
                    </a:lnTo>
                    <a:lnTo>
                      <a:pt x="3165" y="2834"/>
                    </a:lnTo>
                    <a:lnTo>
                      <a:pt x="3157" y="2842"/>
                    </a:lnTo>
                    <a:lnTo>
                      <a:pt x="3151" y="2834"/>
                    </a:lnTo>
                    <a:lnTo>
                      <a:pt x="3143" y="2834"/>
                    </a:lnTo>
                    <a:lnTo>
                      <a:pt x="3136" y="2842"/>
                    </a:lnTo>
                    <a:lnTo>
                      <a:pt x="3128" y="2842"/>
                    </a:lnTo>
                    <a:lnTo>
                      <a:pt x="3120" y="2850"/>
                    </a:lnTo>
                    <a:lnTo>
                      <a:pt x="3097" y="2850"/>
                    </a:lnTo>
                    <a:lnTo>
                      <a:pt x="3090" y="2842"/>
                    </a:lnTo>
                    <a:lnTo>
                      <a:pt x="3069" y="2842"/>
                    </a:lnTo>
                    <a:lnTo>
                      <a:pt x="3061" y="2834"/>
                    </a:lnTo>
                    <a:lnTo>
                      <a:pt x="3053" y="2834"/>
                    </a:lnTo>
                    <a:lnTo>
                      <a:pt x="3045" y="2828"/>
                    </a:lnTo>
                    <a:lnTo>
                      <a:pt x="3030" y="2828"/>
                    </a:lnTo>
                    <a:lnTo>
                      <a:pt x="3022" y="2821"/>
                    </a:lnTo>
                    <a:lnTo>
                      <a:pt x="3007" y="2821"/>
                    </a:lnTo>
                    <a:lnTo>
                      <a:pt x="2999" y="2813"/>
                    </a:lnTo>
                    <a:lnTo>
                      <a:pt x="2994" y="2813"/>
                    </a:lnTo>
                    <a:lnTo>
                      <a:pt x="2986" y="2805"/>
                    </a:lnTo>
                    <a:lnTo>
                      <a:pt x="2963" y="2805"/>
                    </a:lnTo>
                    <a:lnTo>
                      <a:pt x="2955" y="2798"/>
                    </a:lnTo>
                    <a:lnTo>
                      <a:pt x="2940" y="2798"/>
                    </a:lnTo>
                    <a:lnTo>
                      <a:pt x="2932" y="2790"/>
                    </a:lnTo>
                    <a:lnTo>
                      <a:pt x="2925" y="2790"/>
                    </a:lnTo>
                    <a:lnTo>
                      <a:pt x="2917" y="2782"/>
                    </a:lnTo>
                    <a:lnTo>
                      <a:pt x="2911" y="2782"/>
                    </a:lnTo>
                    <a:lnTo>
                      <a:pt x="2896" y="2767"/>
                    </a:lnTo>
                    <a:lnTo>
                      <a:pt x="2911" y="2754"/>
                    </a:lnTo>
                    <a:lnTo>
                      <a:pt x="2903" y="2746"/>
                    </a:lnTo>
                    <a:lnTo>
                      <a:pt x="2880" y="2746"/>
                    </a:lnTo>
                    <a:lnTo>
                      <a:pt x="2865" y="2759"/>
                    </a:lnTo>
                    <a:lnTo>
                      <a:pt x="2857" y="2759"/>
                    </a:lnTo>
                    <a:lnTo>
                      <a:pt x="2850" y="2754"/>
                    </a:lnTo>
                    <a:lnTo>
                      <a:pt x="2829" y="2754"/>
                    </a:lnTo>
                    <a:lnTo>
                      <a:pt x="2821" y="2746"/>
                    </a:lnTo>
                    <a:lnTo>
                      <a:pt x="2798" y="2746"/>
                    </a:lnTo>
                    <a:lnTo>
                      <a:pt x="2790" y="2738"/>
                    </a:lnTo>
                    <a:lnTo>
                      <a:pt x="2782" y="2738"/>
                    </a:lnTo>
                    <a:lnTo>
                      <a:pt x="2775" y="2731"/>
                    </a:lnTo>
                    <a:lnTo>
                      <a:pt x="2767" y="2731"/>
                    </a:lnTo>
                    <a:lnTo>
                      <a:pt x="2759" y="2723"/>
                    </a:lnTo>
                    <a:lnTo>
                      <a:pt x="2752" y="2723"/>
                    </a:lnTo>
                    <a:lnTo>
                      <a:pt x="2746" y="2715"/>
                    </a:lnTo>
                    <a:lnTo>
                      <a:pt x="2731" y="2715"/>
                    </a:lnTo>
                    <a:lnTo>
                      <a:pt x="2723" y="2708"/>
                    </a:lnTo>
                    <a:lnTo>
                      <a:pt x="2708" y="2708"/>
                    </a:lnTo>
                    <a:lnTo>
                      <a:pt x="2692" y="2692"/>
                    </a:lnTo>
                    <a:lnTo>
                      <a:pt x="2677" y="2692"/>
                    </a:lnTo>
                    <a:lnTo>
                      <a:pt x="2671" y="2684"/>
                    </a:lnTo>
                    <a:lnTo>
                      <a:pt x="2648" y="2684"/>
                    </a:lnTo>
                    <a:lnTo>
                      <a:pt x="2625" y="2663"/>
                    </a:lnTo>
                    <a:lnTo>
                      <a:pt x="2648" y="2640"/>
                    </a:lnTo>
                    <a:lnTo>
                      <a:pt x="2656" y="2640"/>
                    </a:lnTo>
                    <a:lnTo>
                      <a:pt x="2715" y="2581"/>
                    </a:lnTo>
                    <a:lnTo>
                      <a:pt x="2715" y="2573"/>
                    </a:lnTo>
                    <a:lnTo>
                      <a:pt x="2767" y="2519"/>
                    </a:lnTo>
                    <a:lnTo>
                      <a:pt x="2767" y="2514"/>
                    </a:lnTo>
                    <a:lnTo>
                      <a:pt x="2775" y="2506"/>
                    </a:lnTo>
                    <a:lnTo>
                      <a:pt x="2782" y="2506"/>
                    </a:lnTo>
                    <a:lnTo>
                      <a:pt x="2805" y="2483"/>
                    </a:lnTo>
                    <a:lnTo>
                      <a:pt x="2813" y="2483"/>
                    </a:lnTo>
                    <a:lnTo>
                      <a:pt x="2829" y="2468"/>
                    </a:lnTo>
                    <a:lnTo>
                      <a:pt x="2829" y="2460"/>
                    </a:lnTo>
                    <a:lnTo>
                      <a:pt x="2890" y="2421"/>
                    </a:lnTo>
                    <a:lnTo>
                      <a:pt x="3203" y="2116"/>
                    </a:lnTo>
                    <a:lnTo>
                      <a:pt x="3203" y="2108"/>
                    </a:lnTo>
                    <a:lnTo>
                      <a:pt x="3218" y="2093"/>
                    </a:lnTo>
                    <a:lnTo>
                      <a:pt x="3226" y="2093"/>
                    </a:lnTo>
                    <a:lnTo>
                      <a:pt x="3285" y="2034"/>
                    </a:lnTo>
                    <a:lnTo>
                      <a:pt x="3293" y="2034"/>
                    </a:lnTo>
                    <a:lnTo>
                      <a:pt x="3428" y="1897"/>
                    </a:lnTo>
                    <a:lnTo>
                      <a:pt x="3428" y="1890"/>
                    </a:lnTo>
                    <a:lnTo>
                      <a:pt x="3443" y="1876"/>
                    </a:lnTo>
                    <a:lnTo>
                      <a:pt x="3451" y="1876"/>
                    </a:lnTo>
                    <a:lnTo>
                      <a:pt x="3495" y="1830"/>
                    </a:lnTo>
                    <a:lnTo>
                      <a:pt x="3495" y="1822"/>
                    </a:lnTo>
                    <a:lnTo>
                      <a:pt x="3510" y="1807"/>
                    </a:lnTo>
                    <a:lnTo>
                      <a:pt x="3510" y="1801"/>
                    </a:lnTo>
                    <a:lnTo>
                      <a:pt x="3549" y="1763"/>
                    </a:lnTo>
                    <a:lnTo>
                      <a:pt x="3549" y="1755"/>
                    </a:lnTo>
                    <a:lnTo>
                      <a:pt x="3570" y="1732"/>
                    </a:lnTo>
                    <a:lnTo>
                      <a:pt x="3570" y="1724"/>
                    </a:lnTo>
                    <a:lnTo>
                      <a:pt x="3623" y="1673"/>
                    </a:lnTo>
                    <a:lnTo>
                      <a:pt x="3623" y="1665"/>
                    </a:lnTo>
                    <a:lnTo>
                      <a:pt x="3631" y="1657"/>
                    </a:lnTo>
                    <a:lnTo>
                      <a:pt x="3631" y="1650"/>
                    </a:lnTo>
                    <a:lnTo>
                      <a:pt x="3645" y="1636"/>
                    </a:lnTo>
                    <a:lnTo>
                      <a:pt x="3645" y="1628"/>
                    </a:lnTo>
                    <a:lnTo>
                      <a:pt x="3675" y="1598"/>
                    </a:lnTo>
                    <a:lnTo>
                      <a:pt x="3675" y="1582"/>
                    </a:lnTo>
                    <a:lnTo>
                      <a:pt x="3698" y="1561"/>
                    </a:lnTo>
                    <a:lnTo>
                      <a:pt x="3698" y="1554"/>
                    </a:lnTo>
                    <a:lnTo>
                      <a:pt x="3706" y="1546"/>
                    </a:lnTo>
                    <a:lnTo>
                      <a:pt x="3706" y="1538"/>
                    </a:lnTo>
                    <a:lnTo>
                      <a:pt x="3719" y="1523"/>
                    </a:lnTo>
                    <a:lnTo>
                      <a:pt x="3719" y="1515"/>
                    </a:lnTo>
                    <a:lnTo>
                      <a:pt x="3727" y="1508"/>
                    </a:lnTo>
                    <a:lnTo>
                      <a:pt x="3727" y="1500"/>
                    </a:lnTo>
                    <a:lnTo>
                      <a:pt x="3742" y="1484"/>
                    </a:lnTo>
                    <a:lnTo>
                      <a:pt x="3742" y="1471"/>
                    </a:lnTo>
                    <a:lnTo>
                      <a:pt x="3758" y="1456"/>
                    </a:lnTo>
                    <a:lnTo>
                      <a:pt x="3758" y="1448"/>
                    </a:lnTo>
                    <a:lnTo>
                      <a:pt x="3781" y="1425"/>
                    </a:lnTo>
                    <a:lnTo>
                      <a:pt x="3781" y="1417"/>
                    </a:lnTo>
                    <a:lnTo>
                      <a:pt x="3789" y="1410"/>
                    </a:lnTo>
                    <a:lnTo>
                      <a:pt x="3789" y="1404"/>
                    </a:lnTo>
                    <a:lnTo>
                      <a:pt x="3796" y="1396"/>
                    </a:lnTo>
                    <a:lnTo>
                      <a:pt x="3796" y="1381"/>
                    </a:lnTo>
                    <a:lnTo>
                      <a:pt x="3802" y="1373"/>
                    </a:lnTo>
                    <a:lnTo>
                      <a:pt x="3802" y="1350"/>
                    </a:lnTo>
                    <a:lnTo>
                      <a:pt x="3825" y="1327"/>
                    </a:lnTo>
                    <a:lnTo>
                      <a:pt x="3825" y="1321"/>
                    </a:lnTo>
                    <a:lnTo>
                      <a:pt x="3833" y="1314"/>
                    </a:lnTo>
                    <a:lnTo>
                      <a:pt x="3833" y="1298"/>
                    </a:lnTo>
                    <a:lnTo>
                      <a:pt x="3840" y="1291"/>
                    </a:lnTo>
                    <a:lnTo>
                      <a:pt x="3840" y="1275"/>
                    </a:lnTo>
                    <a:lnTo>
                      <a:pt x="3848" y="1268"/>
                    </a:lnTo>
                    <a:lnTo>
                      <a:pt x="3848" y="1252"/>
                    </a:lnTo>
                    <a:lnTo>
                      <a:pt x="3856" y="1244"/>
                    </a:lnTo>
                    <a:lnTo>
                      <a:pt x="3856" y="1231"/>
                    </a:lnTo>
                    <a:lnTo>
                      <a:pt x="3863" y="1223"/>
                    </a:lnTo>
                    <a:lnTo>
                      <a:pt x="3863" y="1164"/>
                    </a:lnTo>
                    <a:lnTo>
                      <a:pt x="3856" y="1156"/>
                    </a:lnTo>
                    <a:lnTo>
                      <a:pt x="3789" y="1156"/>
                    </a:lnTo>
                    <a:lnTo>
                      <a:pt x="3781" y="1148"/>
                    </a:lnTo>
                    <a:lnTo>
                      <a:pt x="3773" y="1156"/>
                    </a:lnTo>
                    <a:lnTo>
                      <a:pt x="3706" y="1156"/>
                    </a:lnTo>
                    <a:lnTo>
                      <a:pt x="3698" y="1164"/>
                    </a:lnTo>
                    <a:lnTo>
                      <a:pt x="3683" y="1164"/>
                    </a:lnTo>
                    <a:lnTo>
                      <a:pt x="3668" y="1177"/>
                    </a:lnTo>
                    <a:lnTo>
                      <a:pt x="3660" y="1177"/>
                    </a:lnTo>
                    <a:lnTo>
                      <a:pt x="3652" y="1170"/>
                    </a:lnTo>
                    <a:lnTo>
                      <a:pt x="3623" y="1170"/>
                    </a:lnTo>
                    <a:lnTo>
                      <a:pt x="3616" y="1164"/>
                    </a:lnTo>
                    <a:lnTo>
                      <a:pt x="3616" y="1156"/>
                    </a:lnTo>
                    <a:lnTo>
                      <a:pt x="3623" y="1148"/>
                    </a:lnTo>
                    <a:lnTo>
                      <a:pt x="3623" y="1141"/>
                    </a:lnTo>
                    <a:lnTo>
                      <a:pt x="3631" y="1133"/>
                    </a:lnTo>
                    <a:lnTo>
                      <a:pt x="3631" y="1118"/>
                    </a:lnTo>
                    <a:lnTo>
                      <a:pt x="3637" y="1110"/>
                    </a:lnTo>
                    <a:lnTo>
                      <a:pt x="3637" y="1102"/>
                    </a:lnTo>
                    <a:lnTo>
                      <a:pt x="3645" y="1095"/>
                    </a:lnTo>
                    <a:lnTo>
                      <a:pt x="3645" y="1081"/>
                    </a:lnTo>
                    <a:lnTo>
                      <a:pt x="3652" y="1074"/>
                    </a:lnTo>
                    <a:lnTo>
                      <a:pt x="3652" y="1058"/>
                    </a:lnTo>
                    <a:lnTo>
                      <a:pt x="3660" y="1051"/>
                    </a:lnTo>
                    <a:lnTo>
                      <a:pt x="3660" y="1035"/>
                    </a:lnTo>
                    <a:lnTo>
                      <a:pt x="3668" y="1028"/>
                    </a:lnTo>
                    <a:lnTo>
                      <a:pt x="3668" y="1020"/>
                    </a:lnTo>
                    <a:lnTo>
                      <a:pt x="3675" y="1012"/>
                    </a:lnTo>
                    <a:lnTo>
                      <a:pt x="3675" y="1006"/>
                    </a:lnTo>
                    <a:lnTo>
                      <a:pt x="3683" y="999"/>
                    </a:lnTo>
                    <a:lnTo>
                      <a:pt x="3683" y="983"/>
                    </a:lnTo>
                    <a:lnTo>
                      <a:pt x="3691" y="976"/>
                    </a:lnTo>
                    <a:lnTo>
                      <a:pt x="3691" y="960"/>
                    </a:lnTo>
                    <a:lnTo>
                      <a:pt x="3698" y="953"/>
                    </a:lnTo>
                    <a:lnTo>
                      <a:pt x="3698" y="945"/>
                    </a:lnTo>
                    <a:lnTo>
                      <a:pt x="3706" y="937"/>
                    </a:lnTo>
                    <a:lnTo>
                      <a:pt x="3706" y="916"/>
                    </a:lnTo>
                    <a:lnTo>
                      <a:pt x="3714" y="908"/>
                    </a:lnTo>
                    <a:lnTo>
                      <a:pt x="3714" y="901"/>
                    </a:lnTo>
                    <a:lnTo>
                      <a:pt x="3719" y="893"/>
                    </a:lnTo>
                    <a:lnTo>
                      <a:pt x="3719" y="885"/>
                    </a:lnTo>
                    <a:lnTo>
                      <a:pt x="3727" y="878"/>
                    </a:lnTo>
                    <a:lnTo>
                      <a:pt x="3727" y="870"/>
                    </a:lnTo>
                    <a:lnTo>
                      <a:pt x="3735" y="862"/>
                    </a:lnTo>
                    <a:lnTo>
                      <a:pt x="3735" y="849"/>
                    </a:lnTo>
                    <a:lnTo>
                      <a:pt x="3742" y="841"/>
                    </a:lnTo>
                    <a:lnTo>
                      <a:pt x="3742" y="834"/>
                    </a:lnTo>
                    <a:lnTo>
                      <a:pt x="3750" y="826"/>
                    </a:lnTo>
                    <a:lnTo>
                      <a:pt x="3750" y="818"/>
                    </a:lnTo>
                    <a:lnTo>
                      <a:pt x="3765" y="803"/>
                    </a:lnTo>
                    <a:lnTo>
                      <a:pt x="3765" y="788"/>
                    </a:lnTo>
                    <a:lnTo>
                      <a:pt x="3773" y="780"/>
                    </a:lnTo>
                    <a:lnTo>
                      <a:pt x="3773" y="766"/>
                    </a:lnTo>
                    <a:lnTo>
                      <a:pt x="3781" y="759"/>
                    </a:lnTo>
                    <a:lnTo>
                      <a:pt x="3781" y="751"/>
                    </a:lnTo>
                    <a:lnTo>
                      <a:pt x="3796" y="736"/>
                    </a:lnTo>
                    <a:lnTo>
                      <a:pt x="3817" y="736"/>
                    </a:lnTo>
                    <a:lnTo>
                      <a:pt x="3825" y="743"/>
                    </a:lnTo>
                    <a:lnTo>
                      <a:pt x="3885" y="743"/>
                    </a:lnTo>
                    <a:lnTo>
                      <a:pt x="3900" y="759"/>
                    </a:lnTo>
                    <a:lnTo>
                      <a:pt x="3938" y="759"/>
                    </a:lnTo>
                    <a:lnTo>
                      <a:pt x="3946" y="766"/>
                    </a:lnTo>
                    <a:lnTo>
                      <a:pt x="3975" y="766"/>
                    </a:lnTo>
                    <a:lnTo>
                      <a:pt x="3982" y="772"/>
                    </a:lnTo>
                    <a:lnTo>
                      <a:pt x="4021" y="772"/>
                    </a:lnTo>
                    <a:lnTo>
                      <a:pt x="4029" y="780"/>
                    </a:lnTo>
                    <a:lnTo>
                      <a:pt x="4050" y="780"/>
                    </a:lnTo>
                    <a:lnTo>
                      <a:pt x="4057" y="788"/>
                    </a:lnTo>
                    <a:lnTo>
                      <a:pt x="4088" y="788"/>
                    </a:lnTo>
                    <a:lnTo>
                      <a:pt x="4096" y="795"/>
                    </a:lnTo>
                    <a:lnTo>
                      <a:pt x="4140" y="795"/>
                    </a:lnTo>
                    <a:lnTo>
                      <a:pt x="4148" y="803"/>
                    </a:lnTo>
                    <a:lnTo>
                      <a:pt x="4171" y="803"/>
                    </a:lnTo>
                    <a:lnTo>
                      <a:pt x="4178" y="811"/>
                    </a:lnTo>
                    <a:lnTo>
                      <a:pt x="4222" y="811"/>
                    </a:lnTo>
                    <a:lnTo>
                      <a:pt x="4230" y="818"/>
                    </a:lnTo>
                    <a:lnTo>
                      <a:pt x="4276" y="818"/>
                    </a:lnTo>
                    <a:lnTo>
                      <a:pt x="4282" y="826"/>
                    </a:lnTo>
                    <a:lnTo>
                      <a:pt x="4328" y="826"/>
                    </a:lnTo>
                    <a:lnTo>
                      <a:pt x="4336" y="834"/>
                    </a:lnTo>
                    <a:lnTo>
                      <a:pt x="4359" y="834"/>
                    </a:lnTo>
                    <a:lnTo>
                      <a:pt x="4364" y="841"/>
                    </a:lnTo>
                    <a:lnTo>
                      <a:pt x="4403" y="841"/>
                    </a:lnTo>
                    <a:lnTo>
                      <a:pt x="4411" y="849"/>
                    </a:lnTo>
                    <a:lnTo>
                      <a:pt x="4447" y="849"/>
                    </a:lnTo>
                    <a:lnTo>
                      <a:pt x="4455" y="855"/>
                    </a:lnTo>
                    <a:lnTo>
                      <a:pt x="4478" y="855"/>
                    </a:lnTo>
                    <a:lnTo>
                      <a:pt x="4485" y="849"/>
                    </a:lnTo>
                    <a:lnTo>
                      <a:pt x="4501" y="862"/>
                    </a:lnTo>
                    <a:lnTo>
                      <a:pt x="4560" y="862"/>
                    </a:lnTo>
                    <a:lnTo>
                      <a:pt x="4568" y="855"/>
                    </a:lnTo>
                    <a:lnTo>
                      <a:pt x="4583" y="855"/>
                    </a:lnTo>
                    <a:lnTo>
                      <a:pt x="4591" y="849"/>
                    </a:lnTo>
                    <a:lnTo>
                      <a:pt x="4604" y="849"/>
                    </a:lnTo>
                    <a:lnTo>
                      <a:pt x="4612" y="841"/>
                    </a:lnTo>
                    <a:lnTo>
                      <a:pt x="4635" y="841"/>
                    </a:lnTo>
                    <a:lnTo>
                      <a:pt x="4643" y="834"/>
                    </a:lnTo>
                    <a:lnTo>
                      <a:pt x="4643" y="826"/>
                    </a:lnTo>
                    <a:lnTo>
                      <a:pt x="4651" y="818"/>
                    </a:lnTo>
                    <a:lnTo>
                      <a:pt x="4658" y="818"/>
                    </a:lnTo>
                    <a:lnTo>
                      <a:pt x="4666" y="811"/>
                    </a:lnTo>
                    <a:lnTo>
                      <a:pt x="4674" y="811"/>
                    </a:lnTo>
                    <a:lnTo>
                      <a:pt x="4687" y="795"/>
                    </a:lnTo>
                    <a:lnTo>
                      <a:pt x="4666" y="772"/>
                    </a:lnTo>
                    <a:lnTo>
                      <a:pt x="4658" y="772"/>
                    </a:lnTo>
                    <a:lnTo>
                      <a:pt x="4651" y="766"/>
                    </a:lnTo>
                    <a:lnTo>
                      <a:pt x="4643" y="766"/>
                    </a:lnTo>
                    <a:lnTo>
                      <a:pt x="4635" y="759"/>
                    </a:lnTo>
                    <a:lnTo>
                      <a:pt x="4628" y="759"/>
                    </a:lnTo>
                    <a:lnTo>
                      <a:pt x="4620" y="751"/>
                    </a:lnTo>
                    <a:lnTo>
                      <a:pt x="4612" y="751"/>
                    </a:lnTo>
                    <a:lnTo>
                      <a:pt x="4604" y="743"/>
                    </a:lnTo>
                    <a:lnTo>
                      <a:pt x="4599" y="743"/>
                    </a:lnTo>
                    <a:lnTo>
                      <a:pt x="4591" y="736"/>
                    </a:lnTo>
                    <a:lnTo>
                      <a:pt x="4568" y="736"/>
                    </a:lnTo>
                    <a:lnTo>
                      <a:pt x="4560" y="728"/>
                    </a:lnTo>
                    <a:lnTo>
                      <a:pt x="4545" y="728"/>
                    </a:lnTo>
                    <a:lnTo>
                      <a:pt x="4537" y="720"/>
                    </a:lnTo>
                    <a:lnTo>
                      <a:pt x="4530" y="720"/>
                    </a:lnTo>
                    <a:lnTo>
                      <a:pt x="4522" y="713"/>
                    </a:lnTo>
                    <a:lnTo>
                      <a:pt x="4516" y="713"/>
                    </a:lnTo>
                    <a:lnTo>
                      <a:pt x="4508" y="705"/>
                    </a:lnTo>
                    <a:lnTo>
                      <a:pt x="4485" y="705"/>
                    </a:lnTo>
                    <a:lnTo>
                      <a:pt x="4478" y="697"/>
                    </a:lnTo>
                    <a:lnTo>
                      <a:pt x="4470" y="697"/>
                    </a:lnTo>
                    <a:lnTo>
                      <a:pt x="4462" y="690"/>
                    </a:lnTo>
                    <a:lnTo>
                      <a:pt x="4455" y="690"/>
                    </a:lnTo>
                    <a:lnTo>
                      <a:pt x="4447" y="684"/>
                    </a:lnTo>
                    <a:lnTo>
                      <a:pt x="4439" y="684"/>
                    </a:lnTo>
                    <a:lnTo>
                      <a:pt x="4434" y="676"/>
                    </a:lnTo>
                    <a:lnTo>
                      <a:pt x="4426" y="676"/>
                    </a:lnTo>
                    <a:lnTo>
                      <a:pt x="4418" y="668"/>
                    </a:lnTo>
                    <a:lnTo>
                      <a:pt x="4395" y="668"/>
                    </a:lnTo>
                    <a:lnTo>
                      <a:pt x="4388" y="661"/>
                    </a:lnTo>
                    <a:lnTo>
                      <a:pt x="4380" y="661"/>
                    </a:lnTo>
                    <a:lnTo>
                      <a:pt x="4372" y="653"/>
                    </a:lnTo>
                    <a:lnTo>
                      <a:pt x="4359" y="653"/>
                    </a:lnTo>
                    <a:lnTo>
                      <a:pt x="4343" y="638"/>
                    </a:lnTo>
                    <a:lnTo>
                      <a:pt x="4320" y="638"/>
                    </a:lnTo>
                    <a:lnTo>
                      <a:pt x="4297" y="615"/>
                    </a:lnTo>
                    <a:lnTo>
                      <a:pt x="4290" y="615"/>
                    </a:lnTo>
                    <a:lnTo>
                      <a:pt x="4282" y="609"/>
                    </a:lnTo>
                    <a:lnTo>
                      <a:pt x="4276" y="609"/>
                    </a:lnTo>
                    <a:lnTo>
                      <a:pt x="4268" y="601"/>
                    </a:lnTo>
                    <a:lnTo>
                      <a:pt x="4261" y="601"/>
                    </a:lnTo>
                    <a:lnTo>
                      <a:pt x="4253" y="594"/>
                    </a:lnTo>
                    <a:lnTo>
                      <a:pt x="4230" y="594"/>
                    </a:lnTo>
                    <a:lnTo>
                      <a:pt x="4222" y="586"/>
                    </a:lnTo>
                    <a:lnTo>
                      <a:pt x="4215" y="586"/>
                    </a:lnTo>
                    <a:lnTo>
                      <a:pt x="4207" y="578"/>
                    </a:lnTo>
                    <a:lnTo>
                      <a:pt x="4199" y="578"/>
                    </a:lnTo>
                    <a:lnTo>
                      <a:pt x="4194" y="571"/>
                    </a:lnTo>
                    <a:lnTo>
                      <a:pt x="4178" y="571"/>
                    </a:lnTo>
                    <a:lnTo>
                      <a:pt x="4171" y="563"/>
                    </a:lnTo>
                    <a:lnTo>
                      <a:pt x="4155" y="563"/>
                    </a:lnTo>
                    <a:lnTo>
                      <a:pt x="4140" y="547"/>
                    </a:lnTo>
                    <a:lnTo>
                      <a:pt x="4125" y="547"/>
                    </a:lnTo>
                    <a:lnTo>
                      <a:pt x="4111" y="532"/>
                    </a:lnTo>
                    <a:lnTo>
                      <a:pt x="4096" y="532"/>
                    </a:lnTo>
                    <a:lnTo>
                      <a:pt x="4088" y="526"/>
                    </a:lnTo>
                    <a:lnTo>
                      <a:pt x="4073" y="526"/>
                    </a:lnTo>
                    <a:lnTo>
                      <a:pt x="4065" y="519"/>
                    </a:lnTo>
                    <a:lnTo>
                      <a:pt x="4050" y="519"/>
                    </a:lnTo>
                    <a:lnTo>
                      <a:pt x="4042" y="511"/>
                    </a:lnTo>
                    <a:lnTo>
                      <a:pt x="4036" y="511"/>
                    </a:lnTo>
                    <a:lnTo>
                      <a:pt x="4029" y="503"/>
                    </a:lnTo>
                    <a:lnTo>
                      <a:pt x="4013" y="503"/>
                    </a:lnTo>
                    <a:lnTo>
                      <a:pt x="4005" y="496"/>
                    </a:lnTo>
                    <a:lnTo>
                      <a:pt x="3990" y="496"/>
                    </a:lnTo>
                    <a:lnTo>
                      <a:pt x="3967" y="473"/>
                    </a:lnTo>
                    <a:lnTo>
                      <a:pt x="3954" y="473"/>
                    </a:lnTo>
                    <a:lnTo>
                      <a:pt x="3938" y="457"/>
                    </a:lnTo>
                    <a:lnTo>
                      <a:pt x="3938" y="451"/>
                    </a:lnTo>
                    <a:lnTo>
                      <a:pt x="3946" y="444"/>
                    </a:lnTo>
                    <a:lnTo>
                      <a:pt x="3946" y="436"/>
                    </a:lnTo>
                    <a:lnTo>
                      <a:pt x="3954" y="428"/>
                    </a:lnTo>
                    <a:lnTo>
                      <a:pt x="3959" y="428"/>
                    </a:lnTo>
                    <a:lnTo>
                      <a:pt x="4005" y="382"/>
                    </a:lnTo>
                    <a:lnTo>
                      <a:pt x="4005" y="369"/>
                    </a:lnTo>
                    <a:lnTo>
                      <a:pt x="4013" y="361"/>
                    </a:lnTo>
                    <a:lnTo>
                      <a:pt x="4013" y="346"/>
                    </a:lnTo>
                    <a:lnTo>
                      <a:pt x="4021" y="338"/>
                    </a:lnTo>
                    <a:lnTo>
                      <a:pt x="4005" y="323"/>
                    </a:lnTo>
                    <a:lnTo>
                      <a:pt x="3998" y="323"/>
                    </a:lnTo>
                    <a:lnTo>
                      <a:pt x="3990" y="331"/>
                    </a:lnTo>
                    <a:lnTo>
                      <a:pt x="3982" y="331"/>
                    </a:lnTo>
                    <a:lnTo>
                      <a:pt x="3975" y="338"/>
                    </a:lnTo>
                    <a:lnTo>
                      <a:pt x="3954" y="338"/>
                    </a:lnTo>
                    <a:lnTo>
                      <a:pt x="3938" y="354"/>
                    </a:lnTo>
                    <a:lnTo>
                      <a:pt x="3908" y="354"/>
                    </a:lnTo>
                    <a:lnTo>
                      <a:pt x="3900" y="361"/>
                    </a:lnTo>
                    <a:lnTo>
                      <a:pt x="3892" y="361"/>
                    </a:lnTo>
                    <a:lnTo>
                      <a:pt x="3885" y="369"/>
                    </a:lnTo>
                    <a:lnTo>
                      <a:pt x="3877" y="369"/>
                    </a:lnTo>
                    <a:lnTo>
                      <a:pt x="3871" y="375"/>
                    </a:lnTo>
                    <a:lnTo>
                      <a:pt x="3863" y="375"/>
                    </a:lnTo>
                    <a:lnTo>
                      <a:pt x="3856" y="382"/>
                    </a:lnTo>
                    <a:lnTo>
                      <a:pt x="3848" y="382"/>
                    </a:lnTo>
                    <a:lnTo>
                      <a:pt x="3840" y="390"/>
                    </a:lnTo>
                    <a:lnTo>
                      <a:pt x="3825" y="390"/>
                    </a:lnTo>
                    <a:lnTo>
                      <a:pt x="3817" y="398"/>
                    </a:lnTo>
                    <a:lnTo>
                      <a:pt x="3765" y="346"/>
                    </a:lnTo>
                    <a:lnTo>
                      <a:pt x="3750" y="346"/>
                    </a:lnTo>
                    <a:lnTo>
                      <a:pt x="3683" y="279"/>
                    </a:lnTo>
                    <a:lnTo>
                      <a:pt x="3675" y="279"/>
                    </a:lnTo>
                    <a:lnTo>
                      <a:pt x="3668" y="271"/>
                    </a:lnTo>
                    <a:lnTo>
                      <a:pt x="3668" y="263"/>
                    </a:lnTo>
                    <a:lnTo>
                      <a:pt x="3660" y="256"/>
                    </a:lnTo>
                    <a:lnTo>
                      <a:pt x="3652" y="256"/>
                    </a:lnTo>
                    <a:lnTo>
                      <a:pt x="3631" y="233"/>
                    </a:lnTo>
                    <a:lnTo>
                      <a:pt x="3623" y="233"/>
                    </a:lnTo>
                    <a:lnTo>
                      <a:pt x="3608" y="217"/>
                    </a:lnTo>
                    <a:lnTo>
                      <a:pt x="3600" y="217"/>
                    </a:lnTo>
                    <a:lnTo>
                      <a:pt x="3562" y="181"/>
                    </a:lnTo>
                    <a:lnTo>
                      <a:pt x="3556" y="181"/>
                    </a:lnTo>
                    <a:lnTo>
                      <a:pt x="3533" y="158"/>
                    </a:lnTo>
                    <a:lnTo>
                      <a:pt x="3533" y="150"/>
                    </a:lnTo>
                    <a:lnTo>
                      <a:pt x="3525" y="142"/>
                    </a:lnTo>
                    <a:lnTo>
                      <a:pt x="3518" y="142"/>
                    </a:lnTo>
                    <a:lnTo>
                      <a:pt x="3487" y="114"/>
                    </a:lnTo>
                    <a:lnTo>
                      <a:pt x="3479" y="114"/>
                    </a:lnTo>
                    <a:lnTo>
                      <a:pt x="3451" y="83"/>
                    </a:lnTo>
                    <a:lnTo>
                      <a:pt x="3435" y="83"/>
                    </a:lnTo>
                    <a:lnTo>
                      <a:pt x="3405" y="54"/>
                    </a:lnTo>
                    <a:lnTo>
                      <a:pt x="3397" y="54"/>
                    </a:lnTo>
                    <a:lnTo>
                      <a:pt x="3345" y="0"/>
                    </a:lnTo>
                    <a:lnTo>
                      <a:pt x="3337"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5" name="Freeform 59"/>
              <p:cNvSpPr>
                <a:spLocks noChangeAspect="1"/>
              </p:cNvSpPr>
              <p:nvPr/>
            </p:nvSpPr>
            <p:spPr bwMode="auto">
              <a:xfrm>
                <a:off x="1972" y="2722"/>
                <a:ext cx="207" cy="214"/>
              </a:xfrm>
              <a:custGeom>
                <a:avLst/>
                <a:gdLst>
                  <a:gd name="T0" fmla="*/ 0 w 584"/>
                  <a:gd name="T1" fmla="*/ 0 h 601"/>
                  <a:gd name="T2" fmla="*/ 0 w 584"/>
                  <a:gd name="T3" fmla="*/ 0 h 601"/>
                  <a:gd name="T4" fmla="*/ 0 w 584"/>
                  <a:gd name="T5" fmla="*/ 0 h 601"/>
                  <a:gd name="T6" fmla="*/ 0 w 584"/>
                  <a:gd name="T7" fmla="*/ 0 h 601"/>
                  <a:gd name="T8" fmla="*/ 0 w 584"/>
                  <a:gd name="T9" fmla="*/ 0 h 601"/>
                  <a:gd name="T10" fmla="*/ 0 w 584"/>
                  <a:gd name="T11" fmla="*/ 0 h 601"/>
                  <a:gd name="T12" fmla="*/ 0 w 584"/>
                  <a:gd name="T13" fmla="*/ 0 h 601"/>
                  <a:gd name="T14" fmla="*/ 0 w 584"/>
                  <a:gd name="T15" fmla="*/ 0 h 601"/>
                  <a:gd name="T16" fmla="*/ 0 w 584"/>
                  <a:gd name="T17" fmla="*/ 0 h 601"/>
                  <a:gd name="T18" fmla="*/ 0 w 584"/>
                  <a:gd name="T19" fmla="*/ 0 h 601"/>
                  <a:gd name="T20" fmla="*/ 0 w 584"/>
                  <a:gd name="T21" fmla="*/ 0 h 601"/>
                  <a:gd name="T22" fmla="*/ 0 w 584"/>
                  <a:gd name="T23" fmla="*/ 0 h 601"/>
                  <a:gd name="T24" fmla="*/ 0 w 584"/>
                  <a:gd name="T25" fmla="*/ 0 h 601"/>
                  <a:gd name="T26" fmla="*/ 0 w 584"/>
                  <a:gd name="T27" fmla="*/ 0 h 601"/>
                  <a:gd name="T28" fmla="*/ 0 w 584"/>
                  <a:gd name="T29" fmla="*/ 0 h 601"/>
                  <a:gd name="T30" fmla="*/ 0 w 584"/>
                  <a:gd name="T31" fmla="*/ 0 h 601"/>
                  <a:gd name="T32" fmla="*/ 0 w 584"/>
                  <a:gd name="T33" fmla="*/ 0 h 601"/>
                  <a:gd name="T34" fmla="*/ 0 w 584"/>
                  <a:gd name="T35" fmla="*/ 0 h 601"/>
                  <a:gd name="T36" fmla="*/ 0 w 584"/>
                  <a:gd name="T37" fmla="*/ 0 h 601"/>
                  <a:gd name="T38" fmla="*/ 0 w 584"/>
                  <a:gd name="T39" fmla="*/ 0 h 601"/>
                  <a:gd name="T40" fmla="*/ 0 w 584"/>
                  <a:gd name="T41" fmla="*/ 0 h 601"/>
                  <a:gd name="T42" fmla="*/ 0 w 584"/>
                  <a:gd name="T43" fmla="*/ 0 h 601"/>
                  <a:gd name="T44" fmla="*/ 0 w 584"/>
                  <a:gd name="T45" fmla="*/ 0 h 601"/>
                  <a:gd name="T46" fmla="*/ 0 w 584"/>
                  <a:gd name="T47" fmla="*/ 0 h 601"/>
                  <a:gd name="T48" fmla="*/ 0 w 584"/>
                  <a:gd name="T49" fmla="*/ 0 h 601"/>
                  <a:gd name="T50" fmla="*/ 0 w 584"/>
                  <a:gd name="T51" fmla="*/ 0 h 601"/>
                  <a:gd name="T52" fmla="*/ 0 w 584"/>
                  <a:gd name="T53" fmla="*/ 0 h 601"/>
                  <a:gd name="T54" fmla="*/ 0 w 584"/>
                  <a:gd name="T55" fmla="*/ 0 h 601"/>
                  <a:gd name="T56" fmla="*/ 0 w 584"/>
                  <a:gd name="T57" fmla="*/ 0 h 601"/>
                  <a:gd name="T58" fmla="*/ 0 w 584"/>
                  <a:gd name="T59" fmla="*/ 0 h 601"/>
                  <a:gd name="T60" fmla="*/ 0 w 584"/>
                  <a:gd name="T61" fmla="*/ 0 h 601"/>
                  <a:gd name="T62" fmla="*/ 0 w 584"/>
                  <a:gd name="T63" fmla="*/ 0 h 601"/>
                  <a:gd name="T64" fmla="*/ 0 w 584"/>
                  <a:gd name="T65" fmla="*/ 0 h 601"/>
                  <a:gd name="T66" fmla="*/ 0 w 584"/>
                  <a:gd name="T67" fmla="*/ 0 h 601"/>
                  <a:gd name="T68" fmla="*/ 0 w 584"/>
                  <a:gd name="T69" fmla="*/ 0 h 601"/>
                  <a:gd name="T70" fmla="*/ 0 w 584"/>
                  <a:gd name="T71" fmla="*/ 0 h 601"/>
                  <a:gd name="T72" fmla="*/ 0 w 584"/>
                  <a:gd name="T73" fmla="*/ 0 h 6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4"/>
                  <a:gd name="T112" fmla="*/ 0 h 601"/>
                  <a:gd name="T113" fmla="*/ 584 w 584"/>
                  <a:gd name="T114" fmla="*/ 601 h 6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4" h="601">
                    <a:moveTo>
                      <a:pt x="73" y="0"/>
                    </a:moveTo>
                    <a:lnTo>
                      <a:pt x="90" y="17"/>
                    </a:lnTo>
                    <a:lnTo>
                      <a:pt x="0" y="77"/>
                    </a:lnTo>
                    <a:lnTo>
                      <a:pt x="90" y="19"/>
                    </a:lnTo>
                    <a:lnTo>
                      <a:pt x="276" y="227"/>
                    </a:lnTo>
                    <a:lnTo>
                      <a:pt x="419" y="384"/>
                    </a:lnTo>
                    <a:lnTo>
                      <a:pt x="434" y="399"/>
                    </a:lnTo>
                    <a:lnTo>
                      <a:pt x="434" y="407"/>
                    </a:lnTo>
                    <a:lnTo>
                      <a:pt x="457" y="428"/>
                    </a:lnTo>
                    <a:lnTo>
                      <a:pt x="457" y="436"/>
                    </a:lnTo>
                    <a:lnTo>
                      <a:pt x="434" y="459"/>
                    </a:lnTo>
                    <a:lnTo>
                      <a:pt x="426" y="459"/>
                    </a:lnTo>
                    <a:lnTo>
                      <a:pt x="419" y="467"/>
                    </a:lnTo>
                    <a:lnTo>
                      <a:pt x="413" y="467"/>
                    </a:lnTo>
                    <a:lnTo>
                      <a:pt x="405" y="474"/>
                    </a:lnTo>
                    <a:lnTo>
                      <a:pt x="397" y="474"/>
                    </a:lnTo>
                    <a:lnTo>
                      <a:pt x="382" y="490"/>
                    </a:lnTo>
                    <a:lnTo>
                      <a:pt x="367" y="490"/>
                    </a:lnTo>
                    <a:lnTo>
                      <a:pt x="359" y="495"/>
                    </a:lnTo>
                    <a:lnTo>
                      <a:pt x="344" y="495"/>
                    </a:lnTo>
                    <a:lnTo>
                      <a:pt x="330" y="511"/>
                    </a:lnTo>
                    <a:lnTo>
                      <a:pt x="323" y="511"/>
                    </a:lnTo>
                    <a:lnTo>
                      <a:pt x="299" y="534"/>
                    </a:lnTo>
                    <a:lnTo>
                      <a:pt x="292" y="534"/>
                    </a:lnTo>
                    <a:lnTo>
                      <a:pt x="276" y="549"/>
                    </a:lnTo>
                    <a:lnTo>
                      <a:pt x="269" y="549"/>
                    </a:lnTo>
                    <a:lnTo>
                      <a:pt x="225" y="593"/>
                    </a:lnTo>
                    <a:lnTo>
                      <a:pt x="217" y="593"/>
                    </a:lnTo>
                    <a:lnTo>
                      <a:pt x="209" y="601"/>
                    </a:lnTo>
                    <a:lnTo>
                      <a:pt x="217" y="593"/>
                    </a:lnTo>
                    <a:lnTo>
                      <a:pt x="225" y="593"/>
                    </a:lnTo>
                    <a:lnTo>
                      <a:pt x="269" y="549"/>
                    </a:lnTo>
                    <a:lnTo>
                      <a:pt x="276" y="549"/>
                    </a:lnTo>
                    <a:lnTo>
                      <a:pt x="292" y="534"/>
                    </a:lnTo>
                    <a:lnTo>
                      <a:pt x="299" y="534"/>
                    </a:lnTo>
                    <a:lnTo>
                      <a:pt x="323" y="511"/>
                    </a:lnTo>
                    <a:lnTo>
                      <a:pt x="330" y="511"/>
                    </a:lnTo>
                    <a:lnTo>
                      <a:pt x="344" y="495"/>
                    </a:lnTo>
                    <a:lnTo>
                      <a:pt x="359" y="495"/>
                    </a:lnTo>
                    <a:lnTo>
                      <a:pt x="367" y="490"/>
                    </a:lnTo>
                    <a:lnTo>
                      <a:pt x="382" y="490"/>
                    </a:lnTo>
                    <a:lnTo>
                      <a:pt x="397" y="474"/>
                    </a:lnTo>
                    <a:lnTo>
                      <a:pt x="405" y="474"/>
                    </a:lnTo>
                    <a:lnTo>
                      <a:pt x="413" y="467"/>
                    </a:lnTo>
                    <a:lnTo>
                      <a:pt x="419" y="467"/>
                    </a:lnTo>
                    <a:lnTo>
                      <a:pt x="426" y="459"/>
                    </a:lnTo>
                    <a:lnTo>
                      <a:pt x="434" y="459"/>
                    </a:lnTo>
                    <a:lnTo>
                      <a:pt x="457" y="436"/>
                    </a:lnTo>
                    <a:lnTo>
                      <a:pt x="465" y="436"/>
                    </a:lnTo>
                    <a:lnTo>
                      <a:pt x="480" y="421"/>
                    </a:lnTo>
                    <a:lnTo>
                      <a:pt x="488" y="421"/>
                    </a:lnTo>
                    <a:lnTo>
                      <a:pt x="493" y="415"/>
                    </a:lnTo>
                    <a:lnTo>
                      <a:pt x="501" y="415"/>
                    </a:lnTo>
                    <a:lnTo>
                      <a:pt x="516" y="399"/>
                    </a:lnTo>
                    <a:lnTo>
                      <a:pt x="524" y="399"/>
                    </a:lnTo>
                    <a:lnTo>
                      <a:pt x="532" y="392"/>
                    </a:lnTo>
                    <a:lnTo>
                      <a:pt x="547" y="392"/>
                    </a:lnTo>
                    <a:lnTo>
                      <a:pt x="555" y="384"/>
                    </a:lnTo>
                    <a:lnTo>
                      <a:pt x="570" y="384"/>
                    </a:lnTo>
                    <a:lnTo>
                      <a:pt x="584" y="369"/>
                    </a:lnTo>
                    <a:lnTo>
                      <a:pt x="570" y="384"/>
                    </a:lnTo>
                    <a:lnTo>
                      <a:pt x="555" y="384"/>
                    </a:lnTo>
                    <a:lnTo>
                      <a:pt x="547" y="392"/>
                    </a:lnTo>
                    <a:lnTo>
                      <a:pt x="532" y="392"/>
                    </a:lnTo>
                    <a:lnTo>
                      <a:pt x="524" y="399"/>
                    </a:lnTo>
                    <a:lnTo>
                      <a:pt x="516" y="399"/>
                    </a:lnTo>
                    <a:lnTo>
                      <a:pt x="501" y="415"/>
                    </a:lnTo>
                    <a:lnTo>
                      <a:pt x="493" y="415"/>
                    </a:lnTo>
                    <a:lnTo>
                      <a:pt x="488" y="421"/>
                    </a:lnTo>
                    <a:lnTo>
                      <a:pt x="480" y="421"/>
                    </a:lnTo>
                    <a:lnTo>
                      <a:pt x="465" y="436"/>
                    </a:lnTo>
                    <a:lnTo>
                      <a:pt x="434" y="407"/>
                    </a:lnTo>
                    <a:lnTo>
                      <a:pt x="434" y="399"/>
                    </a:lnTo>
                    <a:lnTo>
                      <a:pt x="419" y="384"/>
                    </a:lnTo>
                    <a:lnTo>
                      <a:pt x="276" y="227"/>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6" name="Freeform 60"/>
              <p:cNvSpPr>
                <a:spLocks noChangeAspect="1"/>
              </p:cNvSpPr>
              <p:nvPr/>
            </p:nvSpPr>
            <p:spPr bwMode="auto">
              <a:xfrm>
                <a:off x="2153" y="2871"/>
                <a:ext cx="322" cy="139"/>
              </a:xfrm>
              <a:custGeom>
                <a:avLst/>
                <a:gdLst>
                  <a:gd name="T0" fmla="*/ 0 w 906"/>
                  <a:gd name="T1" fmla="*/ 0 h 391"/>
                  <a:gd name="T2" fmla="*/ 0 w 906"/>
                  <a:gd name="T3" fmla="*/ 0 h 391"/>
                  <a:gd name="T4" fmla="*/ 0 w 906"/>
                  <a:gd name="T5" fmla="*/ 0 h 391"/>
                  <a:gd name="T6" fmla="*/ 0 w 906"/>
                  <a:gd name="T7" fmla="*/ 0 h 391"/>
                  <a:gd name="T8" fmla="*/ 0 w 906"/>
                  <a:gd name="T9" fmla="*/ 0 h 391"/>
                  <a:gd name="T10" fmla="*/ 0 w 906"/>
                  <a:gd name="T11" fmla="*/ 0 h 391"/>
                  <a:gd name="T12" fmla="*/ 0 w 906"/>
                  <a:gd name="T13" fmla="*/ 0 h 391"/>
                  <a:gd name="T14" fmla="*/ 0 w 906"/>
                  <a:gd name="T15" fmla="*/ 0 h 391"/>
                  <a:gd name="T16" fmla="*/ 0 w 906"/>
                  <a:gd name="T17" fmla="*/ 0 h 391"/>
                  <a:gd name="T18" fmla="*/ 0 w 906"/>
                  <a:gd name="T19" fmla="*/ 0 h 391"/>
                  <a:gd name="T20" fmla="*/ 0 w 906"/>
                  <a:gd name="T21" fmla="*/ 0 h 391"/>
                  <a:gd name="T22" fmla="*/ 0 w 906"/>
                  <a:gd name="T23" fmla="*/ 0 h 391"/>
                  <a:gd name="T24" fmla="*/ 0 w 906"/>
                  <a:gd name="T25" fmla="*/ 0 h 391"/>
                  <a:gd name="T26" fmla="*/ 0 w 906"/>
                  <a:gd name="T27" fmla="*/ 0 h 391"/>
                  <a:gd name="T28" fmla="*/ 0 w 906"/>
                  <a:gd name="T29" fmla="*/ 0 h 391"/>
                  <a:gd name="T30" fmla="*/ 0 w 906"/>
                  <a:gd name="T31" fmla="*/ 0 h 391"/>
                  <a:gd name="T32" fmla="*/ 0 w 906"/>
                  <a:gd name="T33" fmla="*/ 0 h 391"/>
                  <a:gd name="T34" fmla="*/ 0 w 906"/>
                  <a:gd name="T35" fmla="*/ 0 h 391"/>
                  <a:gd name="T36" fmla="*/ 0 w 906"/>
                  <a:gd name="T37" fmla="*/ 0 h 391"/>
                  <a:gd name="T38" fmla="*/ 0 w 906"/>
                  <a:gd name="T39" fmla="*/ 0 h 391"/>
                  <a:gd name="T40" fmla="*/ 0 w 906"/>
                  <a:gd name="T41" fmla="*/ 0 h 391"/>
                  <a:gd name="T42" fmla="*/ 0 w 906"/>
                  <a:gd name="T43" fmla="*/ 0 h 391"/>
                  <a:gd name="T44" fmla="*/ 0 w 906"/>
                  <a:gd name="T45" fmla="*/ 0 h 391"/>
                  <a:gd name="T46" fmla="*/ 0 w 906"/>
                  <a:gd name="T47" fmla="*/ 0 h 391"/>
                  <a:gd name="T48" fmla="*/ 0 w 906"/>
                  <a:gd name="T49" fmla="*/ 0 h 391"/>
                  <a:gd name="T50" fmla="*/ 0 w 906"/>
                  <a:gd name="T51" fmla="*/ 0 h 391"/>
                  <a:gd name="T52" fmla="*/ 0 w 906"/>
                  <a:gd name="T53" fmla="*/ 0 h 391"/>
                  <a:gd name="T54" fmla="*/ 0 w 906"/>
                  <a:gd name="T55" fmla="*/ 0 h 391"/>
                  <a:gd name="T56" fmla="*/ 0 w 906"/>
                  <a:gd name="T57" fmla="*/ 0 h 391"/>
                  <a:gd name="T58" fmla="*/ 0 w 906"/>
                  <a:gd name="T59" fmla="*/ 0 h 391"/>
                  <a:gd name="T60" fmla="*/ 0 w 906"/>
                  <a:gd name="T61" fmla="*/ 0 h 391"/>
                  <a:gd name="T62" fmla="*/ 0 w 906"/>
                  <a:gd name="T63" fmla="*/ 0 h 391"/>
                  <a:gd name="T64" fmla="*/ 0 w 906"/>
                  <a:gd name="T65" fmla="*/ 0 h 391"/>
                  <a:gd name="T66" fmla="*/ 0 w 906"/>
                  <a:gd name="T67" fmla="*/ 0 h 391"/>
                  <a:gd name="T68" fmla="*/ 0 w 906"/>
                  <a:gd name="T69" fmla="*/ 0 h 391"/>
                  <a:gd name="T70" fmla="*/ 0 w 906"/>
                  <a:gd name="T71" fmla="*/ 0 h 391"/>
                  <a:gd name="T72" fmla="*/ 0 w 906"/>
                  <a:gd name="T73" fmla="*/ 0 h 391"/>
                  <a:gd name="T74" fmla="*/ 0 w 906"/>
                  <a:gd name="T75" fmla="*/ 0 h 391"/>
                  <a:gd name="T76" fmla="*/ 0 w 906"/>
                  <a:gd name="T77" fmla="*/ 0 h 391"/>
                  <a:gd name="T78" fmla="*/ 0 w 906"/>
                  <a:gd name="T79" fmla="*/ 0 h 391"/>
                  <a:gd name="T80" fmla="*/ 0 w 906"/>
                  <a:gd name="T81" fmla="*/ 0 h 391"/>
                  <a:gd name="T82" fmla="*/ 0 w 906"/>
                  <a:gd name="T83" fmla="*/ 0 h 391"/>
                  <a:gd name="T84" fmla="*/ 0 w 906"/>
                  <a:gd name="T85" fmla="*/ 0 h 391"/>
                  <a:gd name="T86" fmla="*/ 0 w 906"/>
                  <a:gd name="T87" fmla="*/ 0 h 391"/>
                  <a:gd name="T88" fmla="*/ 0 w 906"/>
                  <a:gd name="T89" fmla="*/ 0 h 391"/>
                  <a:gd name="T90" fmla="*/ 0 w 906"/>
                  <a:gd name="T91" fmla="*/ 0 h 391"/>
                  <a:gd name="T92" fmla="*/ 0 w 906"/>
                  <a:gd name="T93" fmla="*/ 0 h 391"/>
                  <a:gd name="T94" fmla="*/ 0 w 906"/>
                  <a:gd name="T95" fmla="*/ 0 h 391"/>
                  <a:gd name="T96" fmla="*/ 0 w 906"/>
                  <a:gd name="T97" fmla="*/ 0 h 391"/>
                  <a:gd name="T98" fmla="*/ 0 w 906"/>
                  <a:gd name="T99" fmla="*/ 0 h 391"/>
                  <a:gd name="T100" fmla="*/ 0 w 906"/>
                  <a:gd name="T101" fmla="*/ 0 h 391"/>
                  <a:gd name="T102" fmla="*/ 0 w 906"/>
                  <a:gd name="T103" fmla="*/ 0 h 391"/>
                  <a:gd name="T104" fmla="*/ 0 w 906"/>
                  <a:gd name="T105" fmla="*/ 0 h 391"/>
                  <a:gd name="T106" fmla="*/ 0 w 906"/>
                  <a:gd name="T107" fmla="*/ 0 h 391"/>
                  <a:gd name="T108" fmla="*/ 0 w 906"/>
                  <a:gd name="T109" fmla="*/ 0 h 391"/>
                  <a:gd name="T110" fmla="*/ 0 w 906"/>
                  <a:gd name="T111" fmla="*/ 0 h 391"/>
                  <a:gd name="T112" fmla="*/ 0 w 906"/>
                  <a:gd name="T113" fmla="*/ 0 h 391"/>
                  <a:gd name="T114" fmla="*/ 0 w 906"/>
                  <a:gd name="T115" fmla="*/ 0 h 391"/>
                  <a:gd name="T116" fmla="*/ 0 w 906"/>
                  <a:gd name="T117" fmla="*/ 0 h 3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06"/>
                  <a:gd name="T178" fmla="*/ 0 h 391"/>
                  <a:gd name="T179" fmla="*/ 906 w 906"/>
                  <a:gd name="T180" fmla="*/ 391 h 3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06" h="391">
                    <a:moveTo>
                      <a:pt x="148" y="0"/>
                    </a:moveTo>
                    <a:lnTo>
                      <a:pt x="140" y="7"/>
                    </a:lnTo>
                    <a:lnTo>
                      <a:pt x="132" y="7"/>
                    </a:lnTo>
                    <a:lnTo>
                      <a:pt x="126" y="15"/>
                    </a:lnTo>
                    <a:lnTo>
                      <a:pt x="119" y="15"/>
                    </a:lnTo>
                    <a:lnTo>
                      <a:pt x="103" y="30"/>
                    </a:lnTo>
                    <a:lnTo>
                      <a:pt x="88" y="30"/>
                    </a:lnTo>
                    <a:lnTo>
                      <a:pt x="80" y="38"/>
                    </a:lnTo>
                    <a:lnTo>
                      <a:pt x="73" y="38"/>
                    </a:lnTo>
                    <a:lnTo>
                      <a:pt x="65" y="46"/>
                    </a:lnTo>
                    <a:lnTo>
                      <a:pt x="57" y="46"/>
                    </a:lnTo>
                    <a:lnTo>
                      <a:pt x="44" y="61"/>
                    </a:lnTo>
                    <a:lnTo>
                      <a:pt x="0" y="74"/>
                    </a:lnTo>
                    <a:lnTo>
                      <a:pt x="44" y="61"/>
                    </a:lnTo>
                    <a:lnTo>
                      <a:pt x="57" y="74"/>
                    </a:lnTo>
                    <a:lnTo>
                      <a:pt x="73" y="74"/>
                    </a:lnTo>
                    <a:lnTo>
                      <a:pt x="80" y="82"/>
                    </a:lnTo>
                    <a:lnTo>
                      <a:pt x="96" y="82"/>
                    </a:lnTo>
                    <a:lnTo>
                      <a:pt x="111" y="97"/>
                    </a:lnTo>
                    <a:lnTo>
                      <a:pt x="132" y="97"/>
                    </a:lnTo>
                    <a:lnTo>
                      <a:pt x="140" y="105"/>
                    </a:lnTo>
                    <a:lnTo>
                      <a:pt x="148" y="105"/>
                    </a:lnTo>
                    <a:lnTo>
                      <a:pt x="155" y="113"/>
                    </a:lnTo>
                    <a:lnTo>
                      <a:pt x="178" y="113"/>
                    </a:lnTo>
                    <a:lnTo>
                      <a:pt x="186" y="121"/>
                    </a:lnTo>
                    <a:lnTo>
                      <a:pt x="209" y="121"/>
                    </a:lnTo>
                    <a:lnTo>
                      <a:pt x="215" y="128"/>
                    </a:lnTo>
                    <a:lnTo>
                      <a:pt x="230" y="128"/>
                    </a:lnTo>
                    <a:lnTo>
                      <a:pt x="238" y="136"/>
                    </a:lnTo>
                    <a:lnTo>
                      <a:pt x="253" y="136"/>
                    </a:lnTo>
                    <a:lnTo>
                      <a:pt x="261" y="144"/>
                    </a:lnTo>
                    <a:lnTo>
                      <a:pt x="284" y="144"/>
                    </a:lnTo>
                    <a:lnTo>
                      <a:pt x="292" y="151"/>
                    </a:lnTo>
                    <a:lnTo>
                      <a:pt x="297" y="151"/>
                    </a:lnTo>
                    <a:lnTo>
                      <a:pt x="305" y="157"/>
                    </a:lnTo>
                    <a:lnTo>
                      <a:pt x="313" y="157"/>
                    </a:lnTo>
                    <a:lnTo>
                      <a:pt x="320" y="165"/>
                    </a:lnTo>
                    <a:lnTo>
                      <a:pt x="336" y="165"/>
                    </a:lnTo>
                    <a:lnTo>
                      <a:pt x="343" y="172"/>
                    </a:lnTo>
                    <a:lnTo>
                      <a:pt x="366" y="172"/>
                    </a:lnTo>
                    <a:lnTo>
                      <a:pt x="380" y="188"/>
                    </a:lnTo>
                    <a:lnTo>
                      <a:pt x="403" y="188"/>
                    </a:lnTo>
                    <a:lnTo>
                      <a:pt x="411" y="195"/>
                    </a:lnTo>
                    <a:lnTo>
                      <a:pt x="418" y="195"/>
                    </a:lnTo>
                    <a:lnTo>
                      <a:pt x="426" y="203"/>
                    </a:lnTo>
                    <a:lnTo>
                      <a:pt x="441" y="203"/>
                    </a:lnTo>
                    <a:lnTo>
                      <a:pt x="449" y="211"/>
                    </a:lnTo>
                    <a:lnTo>
                      <a:pt x="457" y="211"/>
                    </a:lnTo>
                    <a:lnTo>
                      <a:pt x="462" y="218"/>
                    </a:lnTo>
                    <a:lnTo>
                      <a:pt x="485" y="218"/>
                    </a:lnTo>
                    <a:lnTo>
                      <a:pt x="493" y="226"/>
                    </a:lnTo>
                    <a:lnTo>
                      <a:pt x="508" y="226"/>
                    </a:lnTo>
                    <a:lnTo>
                      <a:pt x="516" y="234"/>
                    </a:lnTo>
                    <a:lnTo>
                      <a:pt x="531" y="234"/>
                    </a:lnTo>
                    <a:lnTo>
                      <a:pt x="539" y="240"/>
                    </a:lnTo>
                    <a:lnTo>
                      <a:pt x="560" y="240"/>
                    </a:lnTo>
                    <a:lnTo>
                      <a:pt x="576" y="255"/>
                    </a:lnTo>
                    <a:lnTo>
                      <a:pt x="606" y="255"/>
                    </a:lnTo>
                    <a:lnTo>
                      <a:pt x="614" y="263"/>
                    </a:lnTo>
                    <a:lnTo>
                      <a:pt x="622" y="263"/>
                    </a:lnTo>
                    <a:lnTo>
                      <a:pt x="627" y="270"/>
                    </a:lnTo>
                    <a:lnTo>
                      <a:pt x="643" y="270"/>
                    </a:lnTo>
                    <a:lnTo>
                      <a:pt x="651" y="278"/>
                    </a:lnTo>
                    <a:lnTo>
                      <a:pt x="674" y="278"/>
                    </a:lnTo>
                    <a:lnTo>
                      <a:pt x="681" y="286"/>
                    </a:lnTo>
                    <a:lnTo>
                      <a:pt x="697" y="286"/>
                    </a:lnTo>
                    <a:lnTo>
                      <a:pt x="704" y="293"/>
                    </a:lnTo>
                    <a:lnTo>
                      <a:pt x="718" y="293"/>
                    </a:lnTo>
                    <a:lnTo>
                      <a:pt x="725" y="301"/>
                    </a:lnTo>
                    <a:lnTo>
                      <a:pt x="741" y="301"/>
                    </a:lnTo>
                    <a:lnTo>
                      <a:pt x="748" y="309"/>
                    </a:lnTo>
                    <a:lnTo>
                      <a:pt x="764" y="309"/>
                    </a:lnTo>
                    <a:lnTo>
                      <a:pt x="771" y="316"/>
                    </a:lnTo>
                    <a:lnTo>
                      <a:pt x="779" y="316"/>
                    </a:lnTo>
                    <a:lnTo>
                      <a:pt x="787" y="322"/>
                    </a:lnTo>
                    <a:lnTo>
                      <a:pt x="800" y="322"/>
                    </a:lnTo>
                    <a:lnTo>
                      <a:pt x="816" y="338"/>
                    </a:lnTo>
                    <a:lnTo>
                      <a:pt x="831" y="338"/>
                    </a:lnTo>
                    <a:lnTo>
                      <a:pt x="839" y="345"/>
                    </a:lnTo>
                    <a:lnTo>
                      <a:pt x="823" y="361"/>
                    </a:lnTo>
                    <a:lnTo>
                      <a:pt x="808" y="361"/>
                    </a:lnTo>
                    <a:lnTo>
                      <a:pt x="793" y="376"/>
                    </a:lnTo>
                    <a:lnTo>
                      <a:pt x="779" y="376"/>
                    </a:lnTo>
                    <a:lnTo>
                      <a:pt x="764" y="391"/>
                    </a:lnTo>
                    <a:lnTo>
                      <a:pt x="756" y="391"/>
                    </a:lnTo>
                    <a:lnTo>
                      <a:pt x="764" y="391"/>
                    </a:lnTo>
                    <a:lnTo>
                      <a:pt x="779" y="376"/>
                    </a:lnTo>
                    <a:lnTo>
                      <a:pt x="793" y="376"/>
                    </a:lnTo>
                    <a:lnTo>
                      <a:pt x="808" y="361"/>
                    </a:lnTo>
                    <a:lnTo>
                      <a:pt x="823" y="361"/>
                    </a:lnTo>
                    <a:lnTo>
                      <a:pt x="839" y="345"/>
                    </a:lnTo>
                    <a:lnTo>
                      <a:pt x="875" y="345"/>
                    </a:lnTo>
                    <a:lnTo>
                      <a:pt x="891" y="361"/>
                    </a:lnTo>
                    <a:lnTo>
                      <a:pt x="906" y="361"/>
                    </a:lnTo>
                    <a:lnTo>
                      <a:pt x="891" y="361"/>
                    </a:lnTo>
                    <a:lnTo>
                      <a:pt x="875" y="345"/>
                    </a:lnTo>
                    <a:lnTo>
                      <a:pt x="839" y="345"/>
                    </a:lnTo>
                    <a:lnTo>
                      <a:pt x="831" y="338"/>
                    </a:lnTo>
                    <a:lnTo>
                      <a:pt x="816" y="338"/>
                    </a:lnTo>
                    <a:lnTo>
                      <a:pt x="800" y="322"/>
                    </a:lnTo>
                    <a:lnTo>
                      <a:pt x="787" y="322"/>
                    </a:lnTo>
                    <a:lnTo>
                      <a:pt x="779" y="316"/>
                    </a:lnTo>
                    <a:lnTo>
                      <a:pt x="771" y="316"/>
                    </a:lnTo>
                    <a:lnTo>
                      <a:pt x="764" y="309"/>
                    </a:lnTo>
                    <a:lnTo>
                      <a:pt x="748" y="309"/>
                    </a:lnTo>
                    <a:lnTo>
                      <a:pt x="741" y="301"/>
                    </a:lnTo>
                    <a:lnTo>
                      <a:pt x="725" y="301"/>
                    </a:lnTo>
                    <a:lnTo>
                      <a:pt x="718" y="293"/>
                    </a:lnTo>
                    <a:lnTo>
                      <a:pt x="704" y="293"/>
                    </a:lnTo>
                    <a:lnTo>
                      <a:pt x="697" y="286"/>
                    </a:lnTo>
                    <a:lnTo>
                      <a:pt x="681" y="286"/>
                    </a:lnTo>
                    <a:lnTo>
                      <a:pt x="674" y="278"/>
                    </a:lnTo>
                    <a:lnTo>
                      <a:pt x="651" y="278"/>
                    </a:lnTo>
                    <a:lnTo>
                      <a:pt x="643" y="270"/>
                    </a:lnTo>
                    <a:lnTo>
                      <a:pt x="627" y="270"/>
                    </a:lnTo>
                    <a:lnTo>
                      <a:pt x="622" y="263"/>
                    </a:lnTo>
                    <a:lnTo>
                      <a:pt x="614" y="263"/>
                    </a:lnTo>
                    <a:lnTo>
                      <a:pt x="606" y="255"/>
                    </a:lnTo>
                    <a:lnTo>
                      <a:pt x="576" y="255"/>
                    </a:lnTo>
                    <a:lnTo>
                      <a:pt x="560" y="240"/>
                    </a:lnTo>
                    <a:lnTo>
                      <a:pt x="539" y="240"/>
                    </a:lnTo>
                    <a:lnTo>
                      <a:pt x="531" y="234"/>
                    </a:lnTo>
                    <a:lnTo>
                      <a:pt x="516" y="234"/>
                    </a:lnTo>
                    <a:lnTo>
                      <a:pt x="508" y="226"/>
                    </a:lnTo>
                    <a:lnTo>
                      <a:pt x="493" y="226"/>
                    </a:lnTo>
                    <a:lnTo>
                      <a:pt x="485" y="218"/>
                    </a:lnTo>
                    <a:lnTo>
                      <a:pt x="462" y="218"/>
                    </a:lnTo>
                    <a:lnTo>
                      <a:pt x="457" y="211"/>
                    </a:lnTo>
                    <a:lnTo>
                      <a:pt x="449" y="211"/>
                    </a:lnTo>
                    <a:lnTo>
                      <a:pt x="441" y="203"/>
                    </a:lnTo>
                    <a:lnTo>
                      <a:pt x="426" y="203"/>
                    </a:lnTo>
                    <a:lnTo>
                      <a:pt x="418" y="195"/>
                    </a:lnTo>
                    <a:lnTo>
                      <a:pt x="411" y="195"/>
                    </a:lnTo>
                    <a:lnTo>
                      <a:pt x="403" y="188"/>
                    </a:lnTo>
                    <a:lnTo>
                      <a:pt x="380" y="188"/>
                    </a:lnTo>
                    <a:lnTo>
                      <a:pt x="366" y="172"/>
                    </a:lnTo>
                    <a:lnTo>
                      <a:pt x="343" y="172"/>
                    </a:lnTo>
                    <a:lnTo>
                      <a:pt x="336" y="165"/>
                    </a:lnTo>
                    <a:lnTo>
                      <a:pt x="320" y="165"/>
                    </a:lnTo>
                    <a:lnTo>
                      <a:pt x="313" y="157"/>
                    </a:lnTo>
                    <a:lnTo>
                      <a:pt x="305" y="157"/>
                    </a:lnTo>
                    <a:lnTo>
                      <a:pt x="297" y="151"/>
                    </a:lnTo>
                    <a:lnTo>
                      <a:pt x="292" y="151"/>
                    </a:lnTo>
                    <a:lnTo>
                      <a:pt x="284" y="144"/>
                    </a:lnTo>
                    <a:lnTo>
                      <a:pt x="261" y="144"/>
                    </a:lnTo>
                    <a:lnTo>
                      <a:pt x="253" y="136"/>
                    </a:lnTo>
                    <a:lnTo>
                      <a:pt x="238" y="136"/>
                    </a:lnTo>
                    <a:lnTo>
                      <a:pt x="230" y="128"/>
                    </a:lnTo>
                    <a:lnTo>
                      <a:pt x="215" y="128"/>
                    </a:lnTo>
                    <a:lnTo>
                      <a:pt x="209" y="121"/>
                    </a:lnTo>
                    <a:lnTo>
                      <a:pt x="186" y="121"/>
                    </a:lnTo>
                    <a:lnTo>
                      <a:pt x="178" y="113"/>
                    </a:lnTo>
                    <a:lnTo>
                      <a:pt x="155" y="113"/>
                    </a:lnTo>
                    <a:lnTo>
                      <a:pt x="148" y="105"/>
                    </a:lnTo>
                    <a:lnTo>
                      <a:pt x="140" y="105"/>
                    </a:lnTo>
                    <a:lnTo>
                      <a:pt x="132" y="97"/>
                    </a:lnTo>
                    <a:lnTo>
                      <a:pt x="111" y="97"/>
                    </a:lnTo>
                    <a:lnTo>
                      <a:pt x="96" y="82"/>
                    </a:lnTo>
                    <a:lnTo>
                      <a:pt x="80" y="82"/>
                    </a:lnTo>
                    <a:lnTo>
                      <a:pt x="73" y="74"/>
                    </a:lnTo>
                    <a:lnTo>
                      <a:pt x="57" y="74"/>
                    </a:lnTo>
                    <a:lnTo>
                      <a:pt x="44" y="61"/>
                    </a:lnTo>
                    <a:lnTo>
                      <a:pt x="57" y="46"/>
                    </a:lnTo>
                    <a:lnTo>
                      <a:pt x="65" y="46"/>
                    </a:lnTo>
                    <a:lnTo>
                      <a:pt x="73" y="38"/>
                    </a:lnTo>
                    <a:lnTo>
                      <a:pt x="80" y="38"/>
                    </a:lnTo>
                    <a:lnTo>
                      <a:pt x="88" y="30"/>
                    </a:lnTo>
                    <a:lnTo>
                      <a:pt x="103" y="30"/>
                    </a:lnTo>
                    <a:lnTo>
                      <a:pt x="119" y="15"/>
                    </a:lnTo>
                    <a:lnTo>
                      <a:pt x="126" y="15"/>
                    </a:lnTo>
                    <a:lnTo>
                      <a:pt x="132" y="7"/>
                    </a:lnTo>
                    <a:lnTo>
                      <a:pt x="140" y="7"/>
                    </a:lnTo>
                    <a:lnTo>
                      <a:pt x="148" y="0"/>
                    </a:lnTo>
                    <a:lnTo>
                      <a:pt x="163" y="0"/>
                    </a:lnTo>
                    <a:lnTo>
                      <a:pt x="171" y="7"/>
                    </a:lnTo>
                    <a:lnTo>
                      <a:pt x="194" y="7"/>
                    </a:lnTo>
                    <a:lnTo>
                      <a:pt x="171" y="7"/>
                    </a:lnTo>
                    <a:lnTo>
                      <a:pt x="163" y="0"/>
                    </a:lnTo>
                    <a:lnTo>
                      <a:pt x="14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7" name="Freeform 61"/>
              <p:cNvSpPr>
                <a:spLocks noChangeAspect="1"/>
              </p:cNvSpPr>
              <p:nvPr/>
            </p:nvSpPr>
            <p:spPr bwMode="auto">
              <a:xfrm>
                <a:off x="2051" y="2898"/>
                <a:ext cx="118" cy="279"/>
              </a:xfrm>
              <a:custGeom>
                <a:avLst/>
                <a:gdLst>
                  <a:gd name="T0" fmla="*/ 0 w 330"/>
                  <a:gd name="T1" fmla="*/ 0 h 788"/>
                  <a:gd name="T2" fmla="*/ 0 w 330"/>
                  <a:gd name="T3" fmla="*/ 0 h 788"/>
                  <a:gd name="T4" fmla="*/ 0 w 330"/>
                  <a:gd name="T5" fmla="*/ 0 h 788"/>
                  <a:gd name="T6" fmla="*/ 0 w 330"/>
                  <a:gd name="T7" fmla="*/ 0 h 788"/>
                  <a:gd name="T8" fmla="*/ 0 w 330"/>
                  <a:gd name="T9" fmla="*/ 0 h 788"/>
                  <a:gd name="T10" fmla="*/ 0 w 330"/>
                  <a:gd name="T11" fmla="*/ 0 h 788"/>
                  <a:gd name="T12" fmla="*/ 0 w 330"/>
                  <a:gd name="T13" fmla="*/ 0 h 788"/>
                  <a:gd name="T14" fmla="*/ 0 w 330"/>
                  <a:gd name="T15" fmla="*/ 0 h 788"/>
                  <a:gd name="T16" fmla="*/ 0 w 330"/>
                  <a:gd name="T17" fmla="*/ 0 h 788"/>
                  <a:gd name="T18" fmla="*/ 0 w 330"/>
                  <a:gd name="T19" fmla="*/ 0 h 788"/>
                  <a:gd name="T20" fmla="*/ 0 w 330"/>
                  <a:gd name="T21" fmla="*/ 0 h 788"/>
                  <a:gd name="T22" fmla="*/ 0 w 330"/>
                  <a:gd name="T23" fmla="*/ 0 h 788"/>
                  <a:gd name="T24" fmla="*/ 0 w 330"/>
                  <a:gd name="T25" fmla="*/ 0 h 788"/>
                  <a:gd name="T26" fmla="*/ 0 w 330"/>
                  <a:gd name="T27" fmla="*/ 0 h 788"/>
                  <a:gd name="T28" fmla="*/ 0 w 330"/>
                  <a:gd name="T29" fmla="*/ 0 h 788"/>
                  <a:gd name="T30" fmla="*/ 0 w 330"/>
                  <a:gd name="T31" fmla="*/ 0 h 788"/>
                  <a:gd name="T32" fmla="*/ 0 w 330"/>
                  <a:gd name="T33" fmla="*/ 0 h 788"/>
                  <a:gd name="T34" fmla="*/ 0 w 330"/>
                  <a:gd name="T35" fmla="*/ 0 h 788"/>
                  <a:gd name="T36" fmla="*/ 0 w 330"/>
                  <a:gd name="T37" fmla="*/ 0 h 788"/>
                  <a:gd name="T38" fmla="*/ 0 w 330"/>
                  <a:gd name="T39" fmla="*/ 0 h 788"/>
                  <a:gd name="T40" fmla="*/ 0 w 330"/>
                  <a:gd name="T41" fmla="*/ 0 h 788"/>
                  <a:gd name="T42" fmla="*/ 0 w 330"/>
                  <a:gd name="T43" fmla="*/ 0 h 788"/>
                  <a:gd name="T44" fmla="*/ 0 w 330"/>
                  <a:gd name="T45" fmla="*/ 0 h 788"/>
                  <a:gd name="T46" fmla="*/ 0 w 330"/>
                  <a:gd name="T47" fmla="*/ 0 h 788"/>
                  <a:gd name="T48" fmla="*/ 0 w 330"/>
                  <a:gd name="T49" fmla="*/ 0 h 788"/>
                  <a:gd name="T50" fmla="*/ 0 w 330"/>
                  <a:gd name="T51" fmla="*/ 0 h 788"/>
                  <a:gd name="T52" fmla="*/ 0 w 330"/>
                  <a:gd name="T53" fmla="*/ 0 h 788"/>
                  <a:gd name="T54" fmla="*/ 0 w 330"/>
                  <a:gd name="T55" fmla="*/ 0 h 788"/>
                  <a:gd name="T56" fmla="*/ 0 w 330"/>
                  <a:gd name="T57" fmla="*/ 0 h 788"/>
                  <a:gd name="T58" fmla="*/ 0 w 330"/>
                  <a:gd name="T59" fmla="*/ 0 h 788"/>
                  <a:gd name="T60" fmla="*/ 0 w 330"/>
                  <a:gd name="T61" fmla="*/ 0 h 788"/>
                  <a:gd name="T62" fmla="*/ 0 w 330"/>
                  <a:gd name="T63" fmla="*/ 0 h 788"/>
                  <a:gd name="T64" fmla="*/ 0 w 330"/>
                  <a:gd name="T65" fmla="*/ 0 h 788"/>
                  <a:gd name="T66" fmla="*/ 0 w 330"/>
                  <a:gd name="T67" fmla="*/ 0 h 788"/>
                  <a:gd name="T68" fmla="*/ 0 w 330"/>
                  <a:gd name="T69" fmla="*/ 0 h 788"/>
                  <a:gd name="T70" fmla="*/ 0 w 330"/>
                  <a:gd name="T71" fmla="*/ 0 h 788"/>
                  <a:gd name="T72" fmla="*/ 0 w 330"/>
                  <a:gd name="T73" fmla="*/ 0 h 788"/>
                  <a:gd name="T74" fmla="*/ 0 w 330"/>
                  <a:gd name="T75" fmla="*/ 0 h 788"/>
                  <a:gd name="T76" fmla="*/ 0 w 330"/>
                  <a:gd name="T77" fmla="*/ 0 h 788"/>
                  <a:gd name="T78" fmla="*/ 0 w 330"/>
                  <a:gd name="T79" fmla="*/ 0 h 788"/>
                  <a:gd name="T80" fmla="*/ 0 w 330"/>
                  <a:gd name="T81" fmla="*/ 0 h 788"/>
                  <a:gd name="T82" fmla="*/ 0 w 330"/>
                  <a:gd name="T83" fmla="*/ 0 h 788"/>
                  <a:gd name="T84" fmla="*/ 0 w 330"/>
                  <a:gd name="T85" fmla="*/ 0 h 788"/>
                  <a:gd name="T86" fmla="*/ 0 w 330"/>
                  <a:gd name="T87" fmla="*/ 0 h 788"/>
                  <a:gd name="T88" fmla="*/ 0 w 330"/>
                  <a:gd name="T89" fmla="*/ 0 h 788"/>
                  <a:gd name="T90" fmla="*/ 0 w 330"/>
                  <a:gd name="T91" fmla="*/ 0 h 788"/>
                  <a:gd name="T92" fmla="*/ 0 w 330"/>
                  <a:gd name="T93" fmla="*/ 0 h 788"/>
                  <a:gd name="T94" fmla="*/ 0 w 330"/>
                  <a:gd name="T95" fmla="*/ 0 h 788"/>
                  <a:gd name="T96" fmla="*/ 0 w 330"/>
                  <a:gd name="T97" fmla="*/ 0 h 788"/>
                  <a:gd name="T98" fmla="*/ 0 w 330"/>
                  <a:gd name="T99" fmla="*/ 0 h 788"/>
                  <a:gd name="T100" fmla="*/ 0 w 330"/>
                  <a:gd name="T101" fmla="*/ 0 h 788"/>
                  <a:gd name="T102" fmla="*/ 0 w 330"/>
                  <a:gd name="T103" fmla="*/ 0 h 788"/>
                  <a:gd name="T104" fmla="*/ 0 w 330"/>
                  <a:gd name="T105" fmla="*/ 0 h 7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0"/>
                  <a:gd name="T160" fmla="*/ 0 h 788"/>
                  <a:gd name="T161" fmla="*/ 330 w 330"/>
                  <a:gd name="T162" fmla="*/ 788 h 7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0" h="788">
                    <a:moveTo>
                      <a:pt x="278" y="0"/>
                    </a:moveTo>
                    <a:lnTo>
                      <a:pt x="270" y="0"/>
                    </a:lnTo>
                    <a:lnTo>
                      <a:pt x="255" y="16"/>
                    </a:lnTo>
                    <a:lnTo>
                      <a:pt x="247" y="16"/>
                    </a:lnTo>
                    <a:lnTo>
                      <a:pt x="240" y="23"/>
                    </a:lnTo>
                    <a:lnTo>
                      <a:pt x="224" y="23"/>
                    </a:lnTo>
                    <a:lnTo>
                      <a:pt x="209" y="39"/>
                    </a:lnTo>
                    <a:lnTo>
                      <a:pt x="201" y="39"/>
                    </a:lnTo>
                    <a:lnTo>
                      <a:pt x="188" y="54"/>
                    </a:lnTo>
                    <a:lnTo>
                      <a:pt x="172" y="54"/>
                    </a:lnTo>
                    <a:lnTo>
                      <a:pt x="157" y="70"/>
                    </a:lnTo>
                    <a:lnTo>
                      <a:pt x="142" y="70"/>
                    </a:lnTo>
                    <a:lnTo>
                      <a:pt x="134" y="77"/>
                    </a:lnTo>
                    <a:lnTo>
                      <a:pt x="126" y="77"/>
                    </a:lnTo>
                    <a:lnTo>
                      <a:pt x="105" y="98"/>
                    </a:lnTo>
                    <a:lnTo>
                      <a:pt x="98" y="98"/>
                    </a:lnTo>
                    <a:lnTo>
                      <a:pt x="67" y="129"/>
                    </a:lnTo>
                    <a:lnTo>
                      <a:pt x="59" y="129"/>
                    </a:lnTo>
                    <a:lnTo>
                      <a:pt x="44" y="144"/>
                    </a:lnTo>
                    <a:lnTo>
                      <a:pt x="44" y="152"/>
                    </a:lnTo>
                    <a:lnTo>
                      <a:pt x="36" y="158"/>
                    </a:lnTo>
                    <a:lnTo>
                      <a:pt x="44" y="152"/>
                    </a:lnTo>
                    <a:lnTo>
                      <a:pt x="51" y="158"/>
                    </a:lnTo>
                    <a:lnTo>
                      <a:pt x="74" y="158"/>
                    </a:lnTo>
                    <a:lnTo>
                      <a:pt x="82" y="166"/>
                    </a:lnTo>
                    <a:lnTo>
                      <a:pt x="98" y="166"/>
                    </a:lnTo>
                    <a:lnTo>
                      <a:pt x="111" y="181"/>
                    </a:lnTo>
                    <a:lnTo>
                      <a:pt x="111" y="189"/>
                    </a:lnTo>
                    <a:lnTo>
                      <a:pt x="105" y="196"/>
                    </a:lnTo>
                    <a:lnTo>
                      <a:pt x="98" y="196"/>
                    </a:lnTo>
                    <a:lnTo>
                      <a:pt x="105" y="196"/>
                    </a:lnTo>
                    <a:lnTo>
                      <a:pt x="126" y="173"/>
                    </a:lnTo>
                    <a:lnTo>
                      <a:pt x="134" y="181"/>
                    </a:lnTo>
                    <a:lnTo>
                      <a:pt x="188" y="181"/>
                    </a:lnTo>
                    <a:lnTo>
                      <a:pt x="195" y="189"/>
                    </a:lnTo>
                    <a:lnTo>
                      <a:pt x="217" y="189"/>
                    </a:lnTo>
                    <a:lnTo>
                      <a:pt x="232" y="204"/>
                    </a:lnTo>
                    <a:lnTo>
                      <a:pt x="232" y="212"/>
                    </a:lnTo>
                    <a:lnTo>
                      <a:pt x="224" y="219"/>
                    </a:lnTo>
                    <a:lnTo>
                      <a:pt x="224" y="235"/>
                    </a:lnTo>
                    <a:lnTo>
                      <a:pt x="217" y="240"/>
                    </a:lnTo>
                    <a:lnTo>
                      <a:pt x="217" y="248"/>
                    </a:lnTo>
                    <a:lnTo>
                      <a:pt x="209" y="256"/>
                    </a:lnTo>
                    <a:lnTo>
                      <a:pt x="209" y="271"/>
                    </a:lnTo>
                    <a:lnTo>
                      <a:pt x="201" y="279"/>
                    </a:lnTo>
                    <a:lnTo>
                      <a:pt x="201" y="294"/>
                    </a:lnTo>
                    <a:lnTo>
                      <a:pt x="195" y="302"/>
                    </a:lnTo>
                    <a:lnTo>
                      <a:pt x="195" y="310"/>
                    </a:lnTo>
                    <a:lnTo>
                      <a:pt x="188" y="315"/>
                    </a:lnTo>
                    <a:lnTo>
                      <a:pt x="188" y="323"/>
                    </a:lnTo>
                    <a:lnTo>
                      <a:pt x="180" y="331"/>
                    </a:lnTo>
                    <a:lnTo>
                      <a:pt x="180" y="354"/>
                    </a:lnTo>
                    <a:lnTo>
                      <a:pt x="165" y="369"/>
                    </a:lnTo>
                    <a:lnTo>
                      <a:pt x="165" y="384"/>
                    </a:lnTo>
                    <a:lnTo>
                      <a:pt x="157" y="392"/>
                    </a:lnTo>
                    <a:lnTo>
                      <a:pt x="157" y="406"/>
                    </a:lnTo>
                    <a:lnTo>
                      <a:pt x="149" y="413"/>
                    </a:lnTo>
                    <a:lnTo>
                      <a:pt x="149" y="421"/>
                    </a:lnTo>
                    <a:lnTo>
                      <a:pt x="142" y="429"/>
                    </a:lnTo>
                    <a:lnTo>
                      <a:pt x="142" y="436"/>
                    </a:lnTo>
                    <a:lnTo>
                      <a:pt x="126" y="452"/>
                    </a:lnTo>
                    <a:lnTo>
                      <a:pt x="126" y="459"/>
                    </a:lnTo>
                    <a:lnTo>
                      <a:pt x="119" y="467"/>
                    </a:lnTo>
                    <a:lnTo>
                      <a:pt x="119" y="480"/>
                    </a:lnTo>
                    <a:lnTo>
                      <a:pt x="111" y="488"/>
                    </a:lnTo>
                    <a:lnTo>
                      <a:pt x="111" y="496"/>
                    </a:lnTo>
                    <a:lnTo>
                      <a:pt x="105" y="504"/>
                    </a:lnTo>
                    <a:lnTo>
                      <a:pt x="105" y="519"/>
                    </a:lnTo>
                    <a:lnTo>
                      <a:pt x="98" y="527"/>
                    </a:lnTo>
                    <a:lnTo>
                      <a:pt x="98" y="550"/>
                    </a:lnTo>
                    <a:lnTo>
                      <a:pt x="90" y="555"/>
                    </a:lnTo>
                    <a:lnTo>
                      <a:pt x="90" y="563"/>
                    </a:lnTo>
                    <a:lnTo>
                      <a:pt x="82" y="571"/>
                    </a:lnTo>
                    <a:lnTo>
                      <a:pt x="82" y="578"/>
                    </a:lnTo>
                    <a:lnTo>
                      <a:pt x="74" y="586"/>
                    </a:lnTo>
                    <a:lnTo>
                      <a:pt x="74" y="601"/>
                    </a:lnTo>
                    <a:lnTo>
                      <a:pt x="67" y="609"/>
                    </a:lnTo>
                    <a:lnTo>
                      <a:pt x="67" y="617"/>
                    </a:lnTo>
                    <a:lnTo>
                      <a:pt x="59" y="624"/>
                    </a:lnTo>
                    <a:lnTo>
                      <a:pt x="59" y="638"/>
                    </a:lnTo>
                    <a:lnTo>
                      <a:pt x="51" y="646"/>
                    </a:lnTo>
                    <a:lnTo>
                      <a:pt x="51" y="653"/>
                    </a:lnTo>
                    <a:lnTo>
                      <a:pt x="44" y="661"/>
                    </a:lnTo>
                    <a:lnTo>
                      <a:pt x="44" y="676"/>
                    </a:lnTo>
                    <a:lnTo>
                      <a:pt x="36" y="684"/>
                    </a:lnTo>
                    <a:lnTo>
                      <a:pt x="36" y="699"/>
                    </a:lnTo>
                    <a:lnTo>
                      <a:pt x="28" y="707"/>
                    </a:lnTo>
                    <a:lnTo>
                      <a:pt x="28" y="720"/>
                    </a:lnTo>
                    <a:lnTo>
                      <a:pt x="23" y="728"/>
                    </a:lnTo>
                    <a:lnTo>
                      <a:pt x="23" y="736"/>
                    </a:lnTo>
                    <a:lnTo>
                      <a:pt x="15" y="744"/>
                    </a:lnTo>
                    <a:lnTo>
                      <a:pt x="15" y="751"/>
                    </a:lnTo>
                    <a:lnTo>
                      <a:pt x="7" y="759"/>
                    </a:lnTo>
                    <a:lnTo>
                      <a:pt x="7" y="782"/>
                    </a:lnTo>
                    <a:lnTo>
                      <a:pt x="0" y="788"/>
                    </a:lnTo>
                    <a:lnTo>
                      <a:pt x="7" y="782"/>
                    </a:lnTo>
                    <a:lnTo>
                      <a:pt x="28" y="782"/>
                    </a:lnTo>
                    <a:lnTo>
                      <a:pt x="36" y="774"/>
                    </a:lnTo>
                    <a:lnTo>
                      <a:pt x="44" y="774"/>
                    </a:lnTo>
                    <a:lnTo>
                      <a:pt x="67" y="751"/>
                    </a:lnTo>
                    <a:lnTo>
                      <a:pt x="74" y="751"/>
                    </a:lnTo>
                    <a:lnTo>
                      <a:pt x="90" y="736"/>
                    </a:lnTo>
                    <a:lnTo>
                      <a:pt x="105" y="736"/>
                    </a:lnTo>
                    <a:lnTo>
                      <a:pt x="119" y="720"/>
                    </a:lnTo>
                    <a:lnTo>
                      <a:pt x="119" y="713"/>
                    </a:lnTo>
                    <a:lnTo>
                      <a:pt x="134" y="699"/>
                    </a:lnTo>
                    <a:lnTo>
                      <a:pt x="134" y="692"/>
                    </a:lnTo>
                    <a:lnTo>
                      <a:pt x="142" y="684"/>
                    </a:lnTo>
                    <a:lnTo>
                      <a:pt x="142" y="676"/>
                    </a:lnTo>
                    <a:lnTo>
                      <a:pt x="149" y="669"/>
                    </a:lnTo>
                    <a:lnTo>
                      <a:pt x="149" y="661"/>
                    </a:lnTo>
                    <a:lnTo>
                      <a:pt x="165" y="646"/>
                    </a:lnTo>
                    <a:lnTo>
                      <a:pt x="149" y="661"/>
                    </a:lnTo>
                    <a:lnTo>
                      <a:pt x="149" y="669"/>
                    </a:lnTo>
                    <a:lnTo>
                      <a:pt x="142" y="676"/>
                    </a:lnTo>
                    <a:lnTo>
                      <a:pt x="142" y="684"/>
                    </a:lnTo>
                    <a:lnTo>
                      <a:pt x="134" y="692"/>
                    </a:lnTo>
                    <a:lnTo>
                      <a:pt x="134" y="699"/>
                    </a:lnTo>
                    <a:lnTo>
                      <a:pt x="119" y="713"/>
                    </a:lnTo>
                    <a:lnTo>
                      <a:pt x="119" y="720"/>
                    </a:lnTo>
                    <a:lnTo>
                      <a:pt x="105" y="736"/>
                    </a:lnTo>
                    <a:lnTo>
                      <a:pt x="90" y="736"/>
                    </a:lnTo>
                    <a:lnTo>
                      <a:pt x="82" y="728"/>
                    </a:lnTo>
                    <a:lnTo>
                      <a:pt x="82" y="720"/>
                    </a:lnTo>
                    <a:lnTo>
                      <a:pt x="90" y="713"/>
                    </a:lnTo>
                    <a:lnTo>
                      <a:pt x="90" y="692"/>
                    </a:lnTo>
                    <a:lnTo>
                      <a:pt x="98" y="684"/>
                    </a:lnTo>
                    <a:lnTo>
                      <a:pt x="98" y="676"/>
                    </a:lnTo>
                    <a:lnTo>
                      <a:pt x="105" y="669"/>
                    </a:lnTo>
                    <a:lnTo>
                      <a:pt x="105" y="653"/>
                    </a:lnTo>
                    <a:lnTo>
                      <a:pt x="111" y="646"/>
                    </a:lnTo>
                    <a:lnTo>
                      <a:pt x="111" y="638"/>
                    </a:lnTo>
                    <a:lnTo>
                      <a:pt x="119" y="630"/>
                    </a:lnTo>
                    <a:lnTo>
                      <a:pt x="119" y="617"/>
                    </a:lnTo>
                    <a:lnTo>
                      <a:pt x="126" y="609"/>
                    </a:lnTo>
                    <a:lnTo>
                      <a:pt x="126" y="594"/>
                    </a:lnTo>
                    <a:lnTo>
                      <a:pt x="149" y="571"/>
                    </a:lnTo>
                    <a:lnTo>
                      <a:pt x="149" y="555"/>
                    </a:lnTo>
                    <a:lnTo>
                      <a:pt x="157" y="550"/>
                    </a:lnTo>
                    <a:lnTo>
                      <a:pt x="157" y="542"/>
                    </a:lnTo>
                    <a:lnTo>
                      <a:pt x="165" y="534"/>
                    </a:lnTo>
                    <a:lnTo>
                      <a:pt x="165" y="519"/>
                    </a:lnTo>
                    <a:lnTo>
                      <a:pt x="172" y="511"/>
                    </a:lnTo>
                    <a:lnTo>
                      <a:pt x="172" y="496"/>
                    </a:lnTo>
                    <a:lnTo>
                      <a:pt x="180" y="488"/>
                    </a:lnTo>
                    <a:lnTo>
                      <a:pt x="180" y="473"/>
                    </a:lnTo>
                    <a:lnTo>
                      <a:pt x="195" y="459"/>
                    </a:lnTo>
                    <a:lnTo>
                      <a:pt x="195" y="444"/>
                    </a:lnTo>
                    <a:lnTo>
                      <a:pt x="201" y="436"/>
                    </a:lnTo>
                    <a:lnTo>
                      <a:pt x="201" y="429"/>
                    </a:lnTo>
                    <a:lnTo>
                      <a:pt x="209" y="421"/>
                    </a:lnTo>
                    <a:lnTo>
                      <a:pt x="209" y="398"/>
                    </a:lnTo>
                    <a:lnTo>
                      <a:pt x="217" y="392"/>
                    </a:lnTo>
                    <a:lnTo>
                      <a:pt x="217" y="384"/>
                    </a:lnTo>
                    <a:lnTo>
                      <a:pt x="224" y="377"/>
                    </a:lnTo>
                    <a:lnTo>
                      <a:pt x="224" y="361"/>
                    </a:lnTo>
                    <a:lnTo>
                      <a:pt x="232" y="354"/>
                    </a:lnTo>
                    <a:lnTo>
                      <a:pt x="232" y="346"/>
                    </a:lnTo>
                    <a:lnTo>
                      <a:pt x="240" y="338"/>
                    </a:lnTo>
                    <a:lnTo>
                      <a:pt x="240" y="331"/>
                    </a:lnTo>
                    <a:lnTo>
                      <a:pt x="247" y="323"/>
                    </a:lnTo>
                    <a:lnTo>
                      <a:pt x="247" y="315"/>
                    </a:lnTo>
                    <a:lnTo>
                      <a:pt x="255" y="310"/>
                    </a:lnTo>
                    <a:lnTo>
                      <a:pt x="255" y="287"/>
                    </a:lnTo>
                    <a:lnTo>
                      <a:pt x="263" y="279"/>
                    </a:lnTo>
                    <a:lnTo>
                      <a:pt x="263" y="271"/>
                    </a:lnTo>
                    <a:lnTo>
                      <a:pt x="270" y="264"/>
                    </a:lnTo>
                    <a:lnTo>
                      <a:pt x="270" y="256"/>
                    </a:lnTo>
                    <a:lnTo>
                      <a:pt x="278" y="248"/>
                    </a:lnTo>
                    <a:lnTo>
                      <a:pt x="278" y="235"/>
                    </a:lnTo>
                    <a:lnTo>
                      <a:pt x="284" y="227"/>
                    </a:lnTo>
                    <a:lnTo>
                      <a:pt x="284" y="212"/>
                    </a:lnTo>
                    <a:lnTo>
                      <a:pt x="291" y="204"/>
                    </a:lnTo>
                    <a:lnTo>
                      <a:pt x="322" y="204"/>
                    </a:lnTo>
                    <a:lnTo>
                      <a:pt x="330" y="212"/>
                    </a:lnTo>
                    <a:lnTo>
                      <a:pt x="322" y="204"/>
                    </a:lnTo>
                    <a:lnTo>
                      <a:pt x="284" y="204"/>
                    </a:lnTo>
                    <a:lnTo>
                      <a:pt x="270" y="189"/>
                    </a:lnTo>
                    <a:lnTo>
                      <a:pt x="255" y="189"/>
                    </a:lnTo>
                    <a:lnTo>
                      <a:pt x="247" y="196"/>
                    </a:lnTo>
                    <a:lnTo>
                      <a:pt x="240" y="196"/>
                    </a:lnTo>
                    <a:lnTo>
                      <a:pt x="232" y="204"/>
                    </a:lnTo>
                    <a:lnTo>
                      <a:pt x="217" y="189"/>
                    </a:lnTo>
                    <a:lnTo>
                      <a:pt x="195" y="189"/>
                    </a:lnTo>
                    <a:lnTo>
                      <a:pt x="188" y="181"/>
                    </a:lnTo>
                    <a:lnTo>
                      <a:pt x="134" y="181"/>
                    </a:lnTo>
                    <a:lnTo>
                      <a:pt x="126" y="173"/>
                    </a:lnTo>
                    <a:lnTo>
                      <a:pt x="119" y="181"/>
                    </a:lnTo>
                    <a:lnTo>
                      <a:pt x="111" y="181"/>
                    </a:lnTo>
                    <a:lnTo>
                      <a:pt x="98" y="166"/>
                    </a:lnTo>
                    <a:lnTo>
                      <a:pt x="82" y="166"/>
                    </a:lnTo>
                    <a:lnTo>
                      <a:pt x="74" y="158"/>
                    </a:lnTo>
                    <a:lnTo>
                      <a:pt x="51" y="158"/>
                    </a:lnTo>
                    <a:lnTo>
                      <a:pt x="44" y="152"/>
                    </a:lnTo>
                    <a:lnTo>
                      <a:pt x="44" y="144"/>
                    </a:lnTo>
                    <a:lnTo>
                      <a:pt x="59" y="129"/>
                    </a:lnTo>
                    <a:lnTo>
                      <a:pt x="67" y="129"/>
                    </a:lnTo>
                    <a:lnTo>
                      <a:pt x="98" y="98"/>
                    </a:lnTo>
                    <a:lnTo>
                      <a:pt x="105" y="98"/>
                    </a:lnTo>
                    <a:lnTo>
                      <a:pt x="126" y="77"/>
                    </a:lnTo>
                    <a:lnTo>
                      <a:pt x="134" y="77"/>
                    </a:lnTo>
                    <a:lnTo>
                      <a:pt x="142" y="70"/>
                    </a:lnTo>
                    <a:lnTo>
                      <a:pt x="157" y="70"/>
                    </a:lnTo>
                    <a:lnTo>
                      <a:pt x="172" y="54"/>
                    </a:lnTo>
                    <a:lnTo>
                      <a:pt x="188" y="54"/>
                    </a:lnTo>
                    <a:lnTo>
                      <a:pt x="201" y="39"/>
                    </a:lnTo>
                    <a:lnTo>
                      <a:pt x="209" y="39"/>
                    </a:lnTo>
                    <a:lnTo>
                      <a:pt x="224" y="23"/>
                    </a:lnTo>
                    <a:lnTo>
                      <a:pt x="240" y="23"/>
                    </a:lnTo>
                    <a:lnTo>
                      <a:pt x="247" y="16"/>
                    </a:lnTo>
                    <a:lnTo>
                      <a:pt x="255" y="16"/>
                    </a:lnTo>
                    <a:lnTo>
                      <a:pt x="270" y="0"/>
                    </a:lnTo>
                    <a:lnTo>
                      <a:pt x="278"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8" name="Freeform 62"/>
              <p:cNvSpPr>
                <a:spLocks noChangeAspect="1"/>
              </p:cNvSpPr>
              <p:nvPr/>
            </p:nvSpPr>
            <p:spPr bwMode="auto">
              <a:xfrm>
                <a:off x="2031" y="2973"/>
                <a:ext cx="50" cy="21"/>
              </a:xfrm>
              <a:custGeom>
                <a:avLst/>
                <a:gdLst>
                  <a:gd name="T0" fmla="*/ 0 w 142"/>
                  <a:gd name="T1" fmla="*/ 0 h 59"/>
                  <a:gd name="T2" fmla="*/ 0 w 142"/>
                  <a:gd name="T3" fmla="*/ 0 h 59"/>
                  <a:gd name="T4" fmla="*/ 0 w 142"/>
                  <a:gd name="T5" fmla="*/ 0 h 59"/>
                  <a:gd name="T6" fmla="*/ 0 w 142"/>
                  <a:gd name="T7" fmla="*/ 0 h 59"/>
                  <a:gd name="T8" fmla="*/ 0 w 142"/>
                  <a:gd name="T9" fmla="*/ 0 h 59"/>
                  <a:gd name="T10" fmla="*/ 0 w 142"/>
                  <a:gd name="T11" fmla="*/ 0 h 59"/>
                  <a:gd name="T12" fmla="*/ 0 w 142"/>
                  <a:gd name="T13" fmla="*/ 0 h 59"/>
                  <a:gd name="T14" fmla="*/ 0 w 142"/>
                  <a:gd name="T15" fmla="*/ 0 h 59"/>
                  <a:gd name="T16" fmla="*/ 0 w 142"/>
                  <a:gd name="T17" fmla="*/ 0 h 59"/>
                  <a:gd name="T18" fmla="*/ 0 w 142"/>
                  <a:gd name="T19" fmla="*/ 0 h 59"/>
                  <a:gd name="T20" fmla="*/ 0 w 142"/>
                  <a:gd name="T21" fmla="*/ 0 h 59"/>
                  <a:gd name="T22" fmla="*/ 0 w 142"/>
                  <a:gd name="T23" fmla="*/ 0 h 59"/>
                  <a:gd name="T24" fmla="*/ 0 w 142"/>
                  <a:gd name="T25" fmla="*/ 0 h 59"/>
                  <a:gd name="T26" fmla="*/ 0 w 142"/>
                  <a:gd name="T27" fmla="*/ 0 h 59"/>
                  <a:gd name="T28" fmla="*/ 0 w 142"/>
                  <a:gd name="T29" fmla="*/ 0 h 59"/>
                  <a:gd name="T30" fmla="*/ 0 w 142"/>
                  <a:gd name="T31" fmla="*/ 0 h 59"/>
                  <a:gd name="T32" fmla="*/ 0 w 142"/>
                  <a:gd name="T33" fmla="*/ 0 h 59"/>
                  <a:gd name="T34" fmla="*/ 0 w 142"/>
                  <a:gd name="T35" fmla="*/ 0 h 59"/>
                  <a:gd name="T36" fmla="*/ 0 w 142"/>
                  <a:gd name="T37" fmla="*/ 0 h 59"/>
                  <a:gd name="T38" fmla="*/ 0 w 142"/>
                  <a:gd name="T39" fmla="*/ 0 h 59"/>
                  <a:gd name="T40" fmla="*/ 0 w 142"/>
                  <a:gd name="T41" fmla="*/ 0 h 59"/>
                  <a:gd name="T42" fmla="*/ 0 w 142"/>
                  <a:gd name="T43" fmla="*/ 0 h 59"/>
                  <a:gd name="T44" fmla="*/ 0 w 142"/>
                  <a:gd name="T45" fmla="*/ 0 h 59"/>
                  <a:gd name="T46" fmla="*/ 0 w 142"/>
                  <a:gd name="T47" fmla="*/ 0 h 59"/>
                  <a:gd name="T48" fmla="*/ 0 w 142"/>
                  <a:gd name="T49" fmla="*/ 0 h 59"/>
                  <a:gd name="T50" fmla="*/ 0 w 142"/>
                  <a:gd name="T51" fmla="*/ 0 h 59"/>
                  <a:gd name="T52" fmla="*/ 0 w 142"/>
                  <a:gd name="T53" fmla="*/ 0 h 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
                  <a:gd name="T82" fmla="*/ 0 h 59"/>
                  <a:gd name="T83" fmla="*/ 142 w 142"/>
                  <a:gd name="T84" fmla="*/ 59 h 5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 h="59">
                    <a:moveTo>
                      <a:pt x="134" y="0"/>
                    </a:moveTo>
                    <a:lnTo>
                      <a:pt x="127" y="7"/>
                    </a:lnTo>
                    <a:lnTo>
                      <a:pt x="119" y="7"/>
                    </a:lnTo>
                    <a:lnTo>
                      <a:pt x="111" y="13"/>
                    </a:lnTo>
                    <a:lnTo>
                      <a:pt x="96" y="13"/>
                    </a:lnTo>
                    <a:lnTo>
                      <a:pt x="88" y="21"/>
                    </a:lnTo>
                    <a:lnTo>
                      <a:pt x="83" y="21"/>
                    </a:lnTo>
                    <a:lnTo>
                      <a:pt x="67" y="36"/>
                    </a:lnTo>
                    <a:lnTo>
                      <a:pt x="52" y="36"/>
                    </a:lnTo>
                    <a:lnTo>
                      <a:pt x="37" y="52"/>
                    </a:lnTo>
                    <a:lnTo>
                      <a:pt x="29" y="52"/>
                    </a:lnTo>
                    <a:lnTo>
                      <a:pt x="21" y="59"/>
                    </a:lnTo>
                    <a:lnTo>
                      <a:pt x="0" y="59"/>
                    </a:lnTo>
                    <a:lnTo>
                      <a:pt x="21" y="59"/>
                    </a:lnTo>
                    <a:lnTo>
                      <a:pt x="29" y="52"/>
                    </a:lnTo>
                    <a:lnTo>
                      <a:pt x="37" y="52"/>
                    </a:lnTo>
                    <a:lnTo>
                      <a:pt x="52" y="36"/>
                    </a:lnTo>
                    <a:lnTo>
                      <a:pt x="67" y="36"/>
                    </a:lnTo>
                    <a:lnTo>
                      <a:pt x="83" y="21"/>
                    </a:lnTo>
                    <a:lnTo>
                      <a:pt x="88" y="21"/>
                    </a:lnTo>
                    <a:lnTo>
                      <a:pt x="96" y="13"/>
                    </a:lnTo>
                    <a:lnTo>
                      <a:pt x="111" y="13"/>
                    </a:lnTo>
                    <a:lnTo>
                      <a:pt x="119" y="7"/>
                    </a:lnTo>
                    <a:lnTo>
                      <a:pt x="127" y="7"/>
                    </a:lnTo>
                    <a:lnTo>
                      <a:pt x="134" y="0"/>
                    </a:lnTo>
                    <a:lnTo>
                      <a:pt x="142" y="0"/>
                    </a:lnTo>
                    <a:lnTo>
                      <a:pt x="13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9" name="Freeform 63"/>
              <p:cNvSpPr>
                <a:spLocks noChangeAspect="1"/>
              </p:cNvSpPr>
              <p:nvPr/>
            </p:nvSpPr>
            <p:spPr bwMode="auto">
              <a:xfrm>
                <a:off x="911" y="3092"/>
                <a:ext cx="1396" cy="893"/>
              </a:xfrm>
              <a:custGeom>
                <a:avLst/>
                <a:gdLst>
                  <a:gd name="T0" fmla="*/ 0 w 3931"/>
                  <a:gd name="T1" fmla="*/ 0 h 2513"/>
                  <a:gd name="T2" fmla="*/ 0 w 3931"/>
                  <a:gd name="T3" fmla="*/ 0 h 2513"/>
                  <a:gd name="T4" fmla="*/ 0 w 3931"/>
                  <a:gd name="T5" fmla="*/ 0 h 2513"/>
                  <a:gd name="T6" fmla="*/ 0 w 3931"/>
                  <a:gd name="T7" fmla="*/ 0 h 2513"/>
                  <a:gd name="T8" fmla="*/ 0 w 3931"/>
                  <a:gd name="T9" fmla="*/ 0 h 2513"/>
                  <a:gd name="T10" fmla="*/ 0 w 3931"/>
                  <a:gd name="T11" fmla="*/ 0 h 2513"/>
                  <a:gd name="T12" fmla="*/ 0 w 3931"/>
                  <a:gd name="T13" fmla="*/ 0 h 2513"/>
                  <a:gd name="T14" fmla="*/ 0 w 3931"/>
                  <a:gd name="T15" fmla="*/ 0 h 2513"/>
                  <a:gd name="T16" fmla="*/ 0 w 3931"/>
                  <a:gd name="T17" fmla="*/ 0 h 2513"/>
                  <a:gd name="T18" fmla="*/ 0 w 3931"/>
                  <a:gd name="T19" fmla="*/ 0 h 2513"/>
                  <a:gd name="T20" fmla="*/ 0 w 3931"/>
                  <a:gd name="T21" fmla="*/ 0 h 2513"/>
                  <a:gd name="T22" fmla="*/ 0 w 3931"/>
                  <a:gd name="T23" fmla="*/ 0 h 2513"/>
                  <a:gd name="T24" fmla="*/ 0 w 3931"/>
                  <a:gd name="T25" fmla="*/ 0 h 2513"/>
                  <a:gd name="T26" fmla="*/ 0 w 3931"/>
                  <a:gd name="T27" fmla="*/ 0 h 2513"/>
                  <a:gd name="T28" fmla="*/ 0 w 3931"/>
                  <a:gd name="T29" fmla="*/ 0 h 2513"/>
                  <a:gd name="T30" fmla="*/ 0 w 3931"/>
                  <a:gd name="T31" fmla="*/ 0 h 2513"/>
                  <a:gd name="T32" fmla="*/ 0 w 3931"/>
                  <a:gd name="T33" fmla="*/ 0 h 2513"/>
                  <a:gd name="T34" fmla="*/ 0 w 3931"/>
                  <a:gd name="T35" fmla="*/ 0 h 2513"/>
                  <a:gd name="T36" fmla="*/ 0 w 3931"/>
                  <a:gd name="T37" fmla="*/ 0 h 2513"/>
                  <a:gd name="T38" fmla="*/ 0 w 3931"/>
                  <a:gd name="T39" fmla="*/ 0 h 2513"/>
                  <a:gd name="T40" fmla="*/ 0 w 3931"/>
                  <a:gd name="T41" fmla="*/ 0 h 2513"/>
                  <a:gd name="T42" fmla="*/ 0 w 3931"/>
                  <a:gd name="T43" fmla="*/ 0 h 2513"/>
                  <a:gd name="T44" fmla="*/ 0 w 3931"/>
                  <a:gd name="T45" fmla="*/ 0 h 2513"/>
                  <a:gd name="T46" fmla="*/ 0 w 3931"/>
                  <a:gd name="T47" fmla="*/ 0 h 2513"/>
                  <a:gd name="T48" fmla="*/ 0 w 3931"/>
                  <a:gd name="T49" fmla="*/ 0 h 2513"/>
                  <a:gd name="T50" fmla="*/ 0 w 3931"/>
                  <a:gd name="T51" fmla="*/ 0 h 2513"/>
                  <a:gd name="T52" fmla="*/ 0 w 3931"/>
                  <a:gd name="T53" fmla="*/ 0 h 2513"/>
                  <a:gd name="T54" fmla="*/ 0 w 3931"/>
                  <a:gd name="T55" fmla="*/ 0 h 2513"/>
                  <a:gd name="T56" fmla="*/ 0 w 3931"/>
                  <a:gd name="T57" fmla="*/ 0 h 2513"/>
                  <a:gd name="T58" fmla="*/ 0 w 3931"/>
                  <a:gd name="T59" fmla="*/ 0 h 2513"/>
                  <a:gd name="T60" fmla="*/ 0 w 3931"/>
                  <a:gd name="T61" fmla="*/ 0 h 2513"/>
                  <a:gd name="T62" fmla="*/ 0 w 3931"/>
                  <a:gd name="T63" fmla="*/ 0 h 2513"/>
                  <a:gd name="T64" fmla="*/ 0 w 3931"/>
                  <a:gd name="T65" fmla="*/ 0 h 2513"/>
                  <a:gd name="T66" fmla="*/ 0 w 3931"/>
                  <a:gd name="T67" fmla="*/ 0 h 2513"/>
                  <a:gd name="T68" fmla="*/ 0 w 3931"/>
                  <a:gd name="T69" fmla="*/ 0 h 2513"/>
                  <a:gd name="T70" fmla="*/ 0 w 3931"/>
                  <a:gd name="T71" fmla="*/ 0 h 2513"/>
                  <a:gd name="T72" fmla="*/ 0 w 3931"/>
                  <a:gd name="T73" fmla="*/ 0 h 2513"/>
                  <a:gd name="T74" fmla="*/ 0 w 3931"/>
                  <a:gd name="T75" fmla="*/ 0 h 2513"/>
                  <a:gd name="T76" fmla="*/ 0 w 3931"/>
                  <a:gd name="T77" fmla="*/ 0 h 2513"/>
                  <a:gd name="T78" fmla="*/ 0 w 3931"/>
                  <a:gd name="T79" fmla="*/ 0 h 2513"/>
                  <a:gd name="T80" fmla="*/ 0 w 3931"/>
                  <a:gd name="T81" fmla="*/ 0 h 2513"/>
                  <a:gd name="T82" fmla="*/ 0 w 3931"/>
                  <a:gd name="T83" fmla="*/ 0 h 2513"/>
                  <a:gd name="T84" fmla="*/ 0 w 3931"/>
                  <a:gd name="T85" fmla="*/ 0 h 2513"/>
                  <a:gd name="T86" fmla="*/ 0 w 3931"/>
                  <a:gd name="T87" fmla="*/ 0 h 2513"/>
                  <a:gd name="T88" fmla="*/ 0 w 3931"/>
                  <a:gd name="T89" fmla="*/ 0 h 2513"/>
                  <a:gd name="T90" fmla="*/ 0 w 3931"/>
                  <a:gd name="T91" fmla="*/ 0 h 2513"/>
                  <a:gd name="T92" fmla="*/ 0 w 3931"/>
                  <a:gd name="T93" fmla="*/ 0 h 2513"/>
                  <a:gd name="T94" fmla="*/ 0 w 3931"/>
                  <a:gd name="T95" fmla="*/ 0 h 2513"/>
                  <a:gd name="T96" fmla="*/ 0 w 3931"/>
                  <a:gd name="T97" fmla="*/ 0 h 2513"/>
                  <a:gd name="T98" fmla="*/ 0 w 3931"/>
                  <a:gd name="T99" fmla="*/ 0 h 2513"/>
                  <a:gd name="T100" fmla="*/ 0 w 3931"/>
                  <a:gd name="T101" fmla="*/ 0 h 2513"/>
                  <a:gd name="T102" fmla="*/ 0 w 3931"/>
                  <a:gd name="T103" fmla="*/ 0 h 2513"/>
                  <a:gd name="T104" fmla="*/ 0 w 3931"/>
                  <a:gd name="T105" fmla="*/ 0 h 2513"/>
                  <a:gd name="T106" fmla="*/ 0 w 3931"/>
                  <a:gd name="T107" fmla="*/ 0 h 2513"/>
                  <a:gd name="T108" fmla="*/ 0 w 3931"/>
                  <a:gd name="T109" fmla="*/ 0 h 2513"/>
                  <a:gd name="T110" fmla="*/ 0 w 3931"/>
                  <a:gd name="T111" fmla="*/ 0 h 2513"/>
                  <a:gd name="T112" fmla="*/ 0 w 3931"/>
                  <a:gd name="T113" fmla="*/ 0 h 2513"/>
                  <a:gd name="T114" fmla="*/ 0 w 3931"/>
                  <a:gd name="T115" fmla="*/ 0 h 2513"/>
                  <a:gd name="T116" fmla="*/ 0 w 3931"/>
                  <a:gd name="T117" fmla="*/ 0 h 2513"/>
                  <a:gd name="T118" fmla="*/ 0 w 3931"/>
                  <a:gd name="T119" fmla="*/ 0 h 2513"/>
                  <a:gd name="T120" fmla="*/ 0 w 3931"/>
                  <a:gd name="T121" fmla="*/ 0 h 2513"/>
                  <a:gd name="T122" fmla="*/ 0 w 3931"/>
                  <a:gd name="T123" fmla="*/ 0 h 2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31"/>
                  <a:gd name="T187" fmla="*/ 0 h 2513"/>
                  <a:gd name="T188" fmla="*/ 3931 w 3931"/>
                  <a:gd name="T189" fmla="*/ 2513 h 25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31" h="2513">
                    <a:moveTo>
                      <a:pt x="194" y="0"/>
                    </a:moveTo>
                    <a:lnTo>
                      <a:pt x="181" y="15"/>
                    </a:lnTo>
                    <a:lnTo>
                      <a:pt x="173" y="15"/>
                    </a:lnTo>
                    <a:lnTo>
                      <a:pt x="158" y="30"/>
                    </a:lnTo>
                    <a:lnTo>
                      <a:pt x="150" y="30"/>
                    </a:lnTo>
                    <a:lnTo>
                      <a:pt x="135" y="46"/>
                    </a:lnTo>
                    <a:lnTo>
                      <a:pt x="127" y="38"/>
                    </a:lnTo>
                    <a:lnTo>
                      <a:pt x="119" y="38"/>
                    </a:lnTo>
                    <a:lnTo>
                      <a:pt x="112" y="46"/>
                    </a:lnTo>
                    <a:lnTo>
                      <a:pt x="104" y="46"/>
                    </a:lnTo>
                    <a:lnTo>
                      <a:pt x="98" y="53"/>
                    </a:lnTo>
                    <a:lnTo>
                      <a:pt x="91" y="53"/>
                    </a:lnTo>
                    <a:lnTo>
                      <a:pt x="83" y="61"/>
                    </a:lnTo>
                    <a:lnTo>
                      <a:pt x="75" y="61"/>
                    </a:lnTo>
                    <a:lnTo>
                      <a:pt x="60" y="76"/>
                    </a:lnTo>
                    <a:lnTo>
                      <a:pt x="52" y="76"/>
                    </a:lnTo>
                    <a:lnTo>
                      <a:pt x="45" y="82"/>
                    </a:lnTo>
                    <a:lnTo>
                      <a:pt x="37" y="82"/>
                    </a:lnTo>
                    <a:lnTo>
                      <a:pt x="29" y="90"/>
                    </a:lnTo>
                    <a:lnTo>
                      <a:pt x="29" y="105"/>
                    </a:lnTo>
                    <a:lnTo>
                      <a:pt x="22" y="113"/>
                    </a:lnTo>
                    <a:lnTo>
                      <a:pt x="16" y="113"/>
                    </a:lnTo>
                    <a:lnTo>
                      <a:pt x="8" y="105"/>
                    </a:lnTo>
                    <a:lnTo>
                      <a:pt x="0" y="113"/>
                    </a:lnTo>
                    <a:lnTo>
                      <a:pt x="8" y="105"/>
                    </a:lnTo>
                    <a:lnTo>
                      <a:pt x="16" y="113"/>
                    </a:lnTo>
                    <a:lnTo>
                      <a:pt x="22" y="113"/>
                    </a:lnTo>
                    <a:lnTo>
                      <a:pt x="29" y="105"/>
                    </a:lnTo>
                    <a:lnTo>
                      <a:pt x="37" y="113"/>
                    </a:lnTo>
                    <a:lnTo>
                      <a:pt x="37" y="121"/>
                    </a:lnTo>
                    <a:lnTo>
                      <a:pt x="45" y="128"/>
                    </a:lnTo>
                    <a:lnTo>
                      <a:pt x="22" y="151"/>
                    </a:lnTo>
                    <a:lnTo>
                      <a:pt x="37" y="136"/>
                    </a:lnTo>
                    <a:lnTo>
                      <a:pt x="52" y="151"/>
                    </a:lnTo>
                    <a:lnTo>
                      <a:pt x="52" y="159"/>
                    </a:lnTo>
                    <a:lnTo>
                      <a:pt x="75" y="180"/>
                    </a:lnTo>
                    <a:lnTo>
                      <a:pt x="75" y="196"/>
                    </a:lnTo>
                    <a:lnTo>
                      <a:pt x="98" y="219"/>
                    </a:lnTo>
                    <a:lnTo>
                      <a:pt x="98" y="226"/>
                    </a:lnTo>
                    <a:lnTo>
                      <a:pt x="112" y="242"/>
                    </a:lnTo>
                    <a:lnTo>
                      <a:pt x="112" y="255"/>
                    </a:lnTo>
                    <a:lnTo>
                      <a:pt x="135" y="278"/>
                    </a:lnTo>
                    <a:lnTo>
                      <a:pt x="135" y="286"/>
                    </a:lnTo>
                    <a:lnTo>
                      <a:pt x="142" y="293"/>
                    </a:lnTo>
                    <a:lnTo>
                      <a:pt x="142" y="316"/>
                    </a:lnTo>
                    <a:lnTo>
                      <a:pt x="181" y="353"/>
                    </a:lnTo>
                    <a:lnTo>
                      <a:pt x="181" y="368"/>
                    </a:lnTo>
                    <a:lnTo>
                      <a:pt x="187" y="376"/>
                    </a:lnTo>
                    <a:lnTo>
                      <a:pt x="187" y="384"/>
                    </a:lnTo>
                    <a:lnTo>
                      <a:pt x="194" y="391"/>
                    </a:lnTo>
                    <a:lnTo>
                      <a:pt x="173" y="412"/>
                    </a:lnTo>
                    <a:lnTo>
                      <a:pt x="158" y="412"/>
                    </a:lnTo>
                    <a:lnTo>
                      <a:pt x="173" y="412"/>
                    </a:lnTo>
                    <a:lnTo>
                      <a:pt x="194" y="391"/>
                    </a:lnTo>
                    <a:lnTo>
                      <a:pt x="202" y="399"/>
                    </a:lnTo>
                    <a:lnTo>
                      <a:pt x="202" y="405"/>
                    </a:lnTo>
                    <a:lnTo>
                      <a:pt x="225" y="428"/>
                    </a:lnTo>
                    <a:lnTo>
                      <a:pt x="225" y="436"/>
                    </a:lnTo>
                    <a:lnTo>
                      <a:pt x="233" y="443"/>
                    </a:lnTo>
                    <a:lnTo>
                      <a:pt x="233" y="451"/>
                    </a:lnTo>
                    <a:lnTo>
                      <a:pt x="248" y="466"/>
                    </a:lnTo>
                    <a:lnTo>
                      <a:pt x="248" y="482"/>
                    </a:lnTo>
                    <a:lnTo>
                      <a:pt x="262" y="495"/>
                    </a:lnTo>
                    <a:lnTo>
                      <a:pt x="262" y="503"/>
                    </a:lnTo>
                    <a:lnTo>
                      <a:pt x="269" y="510"/>
                    </a:lnTo>
                    <a:lnTo>
                      <a:pt x="269" y="518"/>
                    </a:lnTo>
                    <a:lnTo>
                      <a:pt x="285" y="533"/>
                    </a:lnTo>
                    <a:lnTo>
                      <a:pt x="285" y="549"/>
                    </a:lnTo>
                    <a:lnTo>
                      <a:pt x="300" y="564"/>
                    </a:lnTo>
                    <a:lnTo>
                      <a:pt x="300" y="570"/>
                    </a:lnTo>
                    <a:lnTo>
                      <a:pt x="315" y="585"/>
                    </a:lnTo>
                    <a:lnTo>
                      <a:pt x="315" y="608"/>
                    </a:lnTo>
                    <a:lnTo>
                      <a:pt x="344" y="639"/>
                    </a:lnTo>
                    <a:lnTo>
                      <a:pt x="344" y="645"/>
                    </a:lnTo>
                    <a:lnTo>
                      <a:pt x="352" y="652"/>
                    </a:lnTo>
                    <a:lnTo>
                      <a:pt x="344" y="660"/>
                    </a:lnTo>
                    <a:lnTo>
                      <a:pt x="344" y="668"/>
                    </a:lnTo>
                    <a:lnTo>
                      <a:pt x="375" y="699"/>
                    </a:lnTo>
                    <a:lnTo>
                      <a:pt x="352" y="722"/>
                    </a:lnTo>
                    <a:lnTo>
                      <a:pt x="338" y="722"/>
                    </a:lnTo>
                    <a:lnTo>
                      <a:pt x="331" y="727"/>
                    </a:lnTo>
                    <a:lnTo>
                      <a:pt x="323" y="727"/>
                    </a:lnTo>
                    <a:lnTo>
                      <a:pt x="331" y="727"/>
                    </a:lnTo>
                    <a:lnTo>
                      <a:pt x="338" y="722"/>
                    </a:lnTo>
                    <a:lnTo>
                      <a:pt x="352" y="722"/>
                    </a:lnTo>
                    <a:lnTo>
                      <a:pt x="367" y="706"/>
                    </a:lnTo>
                    <a:lnTo>
                      <a:pt x="390" y="727"/>
                    </a:lnTo>
                    <a:lnTo>
                      <a:pt x="390" y="743"/>
                    </a:lnTo>
                    <a:lnTo>
                      <a:pt x="406" y="758"/>
                    </a:lnTo>
                    <a:lnTo>
                      <a:pt x="398" y="766"/>
                    </a:lnTo>
                    <a:lnTo>
                      <a:pt x="427" y="796"/>
                    </a:lnTo>
                    <a:lnTo>
                      <a:pt x="427" y="804"/>
                    </a:lnTo>
                    <a:lnTo>
                      <a:pt x="442" y="818"/>
                    </a:lnTo>
                    <a:lnTo>
                      <a:pt x="434" y="825"/>
                    </a:lnTo>
                    <a:lnTo>
                      <a:pt x="457" y="848"/>
                    </a:lnTo>
                    <a:lnTo>
                      <a:pt x="450" y="856"/>
                    </a:lnTo>
                    <a:lnTo>
                      <a:pt x="465" y="871"/>
                    </a:lnTo>
                    <a:lnTo>
                      <a:pt x="465" y="879"/>
                    </a:lnTo>
                    <a:lnTo>
                      <a:pt x="480" y="892"/>
                    </a:lnTo>
                    <a:lnTo>
                      <a:pt x="480" y="900"/>
                    </a:lnTo>
                    <a:lnTo>
                      <a:pt x="488" y="908"/>
                    </a:lnTo>
                    <a:lnTo>
                      <a:pt x="488" y="916"/>
                    </a:lnTo>
                    <a:lnTo>
                      <a:pt x="502" y="931"/>
                    </a:lnTo>
                    <a:lnTo>
                      <a:pt x="502" y="939"/>
                    </a:lnTo>
                    <a:lnTo>
                      <a:pt x="517" y="954"/>
                    </a:lnTo>
                    <a:lnTo>
                      <a:pt x="517" y="962"/>
                    </a:lnTo>
                    <a:lnTo>
                      <a:pt x="525" y="967"/>
                    </a:lnTo>
                    <a:lnTo>
                      <a:pt x="525" y="975"/>
                    </a:lnTo>
                    <a:lnTo>
                      <a:pt x="532" y="983"/>
                    </a:lnTo>
                    <a:lnTo>
                      <a:pt x="532" y="998"/>
                    </a:lnTo>
                    <a:lnTo>
                      <a:pt x="509" y="1021"/>
                    </a:lnTo>
                    <a:lnTo>
                      <a:pt x="496" y="1021"/>
                    </a:lnTo>
                    <a:lnTo>
                      <a:pt x="488" y="1029"/>
                    </a:lnTo>
                    <a:lnTo>
                      <a:pt x="488" y="1036"/>
                    </a:lnTo>
                    <a:lnTo>
                      <a:pt x="496" y="1036"/>
                    </a:lnTo>
                    <a:lnTo>
                      <a:pt x="502" y="1044"/>
                    </a:lnTo>
                    <a:lnTo>
                      <a:pt x="496" y="1050"/>
                    </a:lnTo>
                    <a:lnTo>
                      <a:pt x="502" y="1044"/>
                    </a:lnTo>
                    <a:lnTo>
                      <a:pt x="525" y="1044"/>
                    </a:lnTo>
                    <a:lnTo>
                      <a:pt x="548" y="1021"/>
                    </a:lnTo>
                    <a:lnTo>
                      <a:pt x="555" y="1021"/>
                    </a:lnTo>
                    <a:lnTo>
                      <a:pt x="578" y="998"/>
                    </a:lnTo>
                    <a:lnTo>
                      <a:pt x="584" y="1006"/>
                    </a:lnTo>
                    <a:lnTo>
                      <a:pt x="584" y="1013"/>
                    </a:lnTo>
                    <a:lnTo>
                      <a:pt x="592" y="1021"/>
                    </a:lnTo>
                    <a:lnTo>
                      <a:pt x="592" y="1044"/>
                    </a:lnTo>
                    <a:lnTo>
                      <a:pt x="599" y="1050"/>
                    </a:lnTo>
                    <a:lnTo>
                      <a:pt x="599" y="1058"/>
                    </a:lnTo>
                    <a:lnTo>
                      <a:pt x="615" y="1073"/>
                    </a:lnTo>
                    <a:lnTo>
                      <a:pt x="615" y="1088"/>
                    </a:lnTo>
                    <a:lnTo>
                      <a:pt x="622" y="1096"/>
                    </a:lnTo>
                    <a:lnTo>
                      <a:pt x="622" y="1111"/>
                    </a:lnTo>
                    <a:lnTo>
                      <a:pt x="638" y="1127"/>
                    </a:lnTo>
                    <a:lnTo>
                      <a:pt x="638" y="1132"/>
                    </a:lnTo>
                    <a:lnTo>
                      <a:pt x="646" y="1140"/>
                    </a:lnTo>
                    <a:lnTo>
                      <a:pt x="630" y="1156"/>
                    </a:lnTo>
                    <a:lnTo>
                      <a:pt x="622" y="1156"/>
                    </a:lnTo>
                    <a:lnTo>
                      <a:pt x="607" y="1140"/>
                    </a:lnTo>
                    <a:lnTo>
                      <a:pt x="607" y="1132"/>
                    </a:lnTo>
                    <a:lnTo>
                      <a:pt x="592" y="1119"/>
                    </a:lnTo>
                    <a:lnTo>
                      <a:pt x="592" y="1111"/>
                    </a:lnTo>
                    <a:lnTo>
                      <a:pt x="578" y="1096"/>
                    </a:lnTo>
                    <a:lnTo>
                      <a:pt x="563" y="1096"/>
                    </a:lnTo>
                    <a:lnTo>
                      <a:pt x="555" y="1088"/>
                    </a:lnTo>
                    <a:lnTo>
                      <a:pt x="532" y="1088"/>
                    </a:lnTo>
                    <a:lnTo>
                      <a:pt x="525" y="1096"/>
                    </a:lnTo>
                    <a:lnTo>
                      <a:pt x="517" y="1096"/>
                    </a:lnTo>
                    <a:lnTo>
                      <a:pt x="502" y="1111"/>
                    </a:lnTo>
                    <a:lnTo>
                      <a:pt x="488" y="1096"/>
                    </a:lnTo>
                    <a:lnTo>
                      <a:pt x="502" y="1111"/>
                    </a:lnTo>
                    <a:lnTo>
                      <a:pt x="502" y="1119"/>
                    </a:lnTo>
                    <a:lnTo>
                      <a:pt x="509" y="1127"/>
                    </a:lnTo>
                    <a:lnTo>
                      <a:pt x="509" y="1132"/>
                    </a:lnTo>
                    <a:lnTo>
                      <a:pt x="517" y="1140"/>
                    </a:lnTo>
                    <a:lnTo>
                      <a:pt x="517" y="1156"/>
                    </a:lnTo>
                    <a:lnTo>
                      <a:pt x="525" y="1163"/>
                    </a:lnTo>
                    <a:lnTo>
                      <a:pt x="525" y="1171"/>
                    </a:lnTo>
                    <a:lnTo>
                      <a:pt x="496" y="1202"/>
                    </a:lnTo>
                    <a:lnTo>
                      <a:pt x="488" y="1202"/>
                    </a:lnTo>
                    <a:lnTo>
                      <a:pt x="480" y="1207"/>
                    </a:lnTo>
                    <a:lnTo>
                      <a:pt x="473" y="1207"/>
                    </a:lnTo>
                    <a:lnTo>
                      <a:pt x="457" y="1223"/>
                    </a:lnTo>
                    <a:lnTo>
                      <a:pt x="434" y="1223"/>
                    </a:lnTo>
                    <a:lnTo>
                      <a:pt x="427" y="1230"/>
                    </a:lnTo>
                    <a:lnTo>
                      <a:pt x="421" y="1230"/>
                    </a:lnTo>
                    <a:lnTo>
                      <a:pt x="413" y="1238"/>
                    </a:lnTo>
                    <a:lnTo>
                      <a:pt x="406" y="1238"/>
                    </a:lnTo>
                    <a:lnTo>
                      <a:pt x="398" y="1246"/>
                    </a:lnTo>
                    <a:lnTo>
                      <a:pt x="390" y="1246"/>
                    </a:lnTo>
                    <a:lnTo>
                      <a:pt x="382" y="1253"/>
                    </a:lnTo>
                    <a:lnTo>
                      <a:pt x="375" y="1253"/>
                    </a:lnTo>
                    <a:lnTo>
                      <a:pt x="367" y="1261"/>
                    </a:lnTo>
                    <a:lnTo>
                      <a:pt x="359" y="1261"/>
                    </a:lnTo>
                    <a:lnTo>
                      <a:pt x="352" y="1269"/>
                    </a:lnTo>
                    <a:lnTo>
                      <a:pt x="338" y="1269"/>
                    </a:lnTo>
                    <a:lnTo>
                      <a:pt x="323" y="1284"/>
                    </a:lnTo>
                    <a:lnTo>
                      <a:pt x="315" y="1284"/>
                    </a:lnTo>
                    <a:lnTo>
                      <a:pt x="308" y="1290"/>
                    </a:lnTo>
                    <a:lnTo>
                      <a:pt x="300" y="1290"/>
                    </a:lnTo>
                    <a:lnTo>
                      <a:pt x="285" y="1305"/>
                    </a:lnTo>
                    <a:lnTo>
                      <a:pt x="277" y="1305"/>
                    </a:lnTo>
                    <a:lnTo>
                      <a:pt x="262" y="1321"/>
                    </a:lnTo>
                    <a:lnTo>
                      <a:pt x="248" y="1321"/>
                    </a:lnTo>
                    <a:lnTo>
                      <a:pt x="240" y="1328"/>
                    </a:lnTo>
                    <a:lnTo>
                      <a:pt x="233" y="1328"/>
                    </a:lnTo>
                    <a:lnTo>
                      <a:pt x="225" y="1336"/>
                    </a:lnTo>
                    <a:lnTo>
                      <a:pt x="217" y="1336"/>
                    </a:lnTo>
                    <a:lnTo>
                      <a:pt x="194" y="1359"/>
                    </a:lnTo>
                    <a:lnTo>
                      <a:pt x="181" y="1359"/>
                    </a:lnTo>
                    <a:lnTo>
                      <a:pt x="158" y="1380"/>
                    </a:lnTo>
                    <a:lnTo>
                      <a:pt x="142" y="1380"/>
                    </a:lnTo>
                    <a:lnTo>
                      <a:pt x="127" y="1396"/>
                    </a:lnTo>
                    <a:lnTo>
                      <a:pt x="119" y="1396"/>
                    </a:lnTo>
                    <a:lnTo>
                      <a:pt x="112" y="1403"/>
                    </a:lnTo>
                    <a:lnTo>
                      <a:pt x="98" y="1403"/>
                    </a:lnTo>
                    <a:lnTo>
                      <a:pt x="91" y="1411"/>
                    </a:lnTo>
                    <a:lnTo>
                      <a:pt x="75" y="1396"/>
                    </a:lnTo>
                    <a:lnTo>
                      <a:pt x="75" y="1388"/>
                    </a:lnTo>
                    <a:lnTo>
                      <a:pt x="83" y="1380"/>
                    </a:lnTo>
                    <a:lnTo>
                      <a:pt x="91" y="1380"/>
                    </a:lnTo>
                    <a:lnTo>
                      <a:pt x="98" y="1372"/>
                    </a:lnTo>
                    <a:lnTo>
                      <a:pt x="98" y="1367"/>
                    </a:lnTo>
                    <a:lnTo>
                      <a:pt x="104" y="1359"/>
                    </a:lnTo>
                    <a:lnTo>
                      <a:pt x="112" y="1359"/>
                    </a:lnTo>
                    <a:lnTo>
                      <a:pt x="142" y="1328"/>
                    </a:lnTo>
                    <a:lnTo>
                      <a:pt x="112" y="1359"/>
                    </a:lnTo>
                    <a:lnTo>
                      <a:pt x="104" y="1359"/>
                    </a:lnTo>
                    <a:lnTo>
                      <a:pt x="91" y="1344"/>
                    </a:lnTo>
                    <a:lnTo>
                      <a:pt x="104" y="1359"/>
                    </a:lnTo>
                    <a:lnTo>
                      <a:pt x="98" y="1367"/>
                    </a:lnTo>
                    <a:lnTo>
                      <a:pt x="98" y="1372"/>
                    </a:lnTo>
                    <a:lnTo>
                      <a:pt x="91" y="1380"/>
                    </a:lnTo>
                    <a:lnTo>
                      <a:pt x="83" y="1380"/>
                    </a:lnTo>
                    <a:lnTo>
                      <a:pt x="75" y="1388"/>
                    </a:lnTo>
                    <a:lnTo>
                      <a:pt x="68" y="1388"/>
                    </a:lnTo>
                    <a:lnTo>
                      <a:pt x="52" y="1372"/>
                    </a:lnTo>
                    <a:lnTo>
                      <a:pt x="68" y="1388"/>
                    </a:lnTo>
                    <a:lnTo>
                      <a:pt x="60" y="1396"/>
                    </a:lnTo>
                    <a:lnTo>
                      <a:pt x="60" y="1411"/>
                    </a:lnTo>
                    <a:lnTo>
                      <a:pt x="52" y="1419"/>
                    </a:lnTo>
                    <a:lnTo>
                      <a:pt x="60" y="1411"/>
                    </a:lnTo>
                    <a:lnTo>
                      <a:pt x="68" y="1419"/>
                    </a:lnTo>
                    <a:lnTo>
                      <a:pt x="75" y="1419"/>
                    </a:lnTo>
                    <a:lnTo>
                      <a:pt x="83" y="1411"/>
                    </a:lnTo>
                    <a:lnTo>
                      <a:pt x="91" y="1411"/>
                    </a:lnTo>
                    <a:lnTo>
                      <a:pt x="98" y="1403"/>
                    </a:lnTo>
                    <a:lnTo>
                      <a:pt x="104" y="1403"/>
                    </a:lnTo>
                    <a:lnTo>
                      <a:pt x="119" y="1419"/>
                    </a:lnTo>
                    <a:lnTo>
                      <a:pt x="127" y="1419"/>
                    </a:lnTo>
                    <a:lnTo>
                      <a:pt x="135" y="1426"/>
                    </a:lnTo>
                    <a:lnTo>
                      <a:pt x="135" y="1434"/>
                    </a:lnTo>
                    <a:lnTo>
                      <a:pt x="166" y="1463"/>
                    </a:lnTo>
                    <a:lnTo>
                      <a:pt x="166" y="1470"/>
                    </a:lnTo>
                    <a:lnTo>
                      <a:pt x="173" y="1478"/>
                    </a:lnTo>
                    <a:lnTo>
                      <a:pt x="173" y="1486"/>
                    </a:lnTo>
                    <a:lnTo>
                      <a:pt x="187" y="1501"/>
                    </a:lnTo>
                    <a:lnTo>
                      <a:pt x="187" y="1516"/>
                    </a:lnTo>
                    <a:lnTo>
                      <a:pt x="202" y="1530"/>
                    </a:lnTo>
                    <a:lnTo>
                      <a:pt x="202" y="1561"/>
                    </a:lnTo>
                    <a:lnTo>
                      <a:pt x="210" y="1568"/>
                    </a:lnTo>
                    <a:lnTo>
                      <a:pt x="210" y="1584"/>
                    </a:lnTo>
                    <a:lnTo>
                      <a:pt x="217" y="1591"/>
                    </a:lnTo>
                    <a:lnTo>
                      <a:pt x="217" y="1599"/>
                    </a:lnTo>
                    <a:lnTo>
                      <a:pt x="210" y="1607"/>
                    </a:lnTo>
                    <a:lnTo>
                      <a:pt x="210" y="1659"/>
                    </a:lnTo>
                    <a:lnTo>
                      <a:pt x="202" y="1666"/>
                    </a:lnTo>
                    <a:lnTo>
                      <a:pt x="202" y="1682"/>
                    </a:lnTo>
                    <a:lnTo>
                      <a:pt x="202" y="1666"/>
                    </a:lnTo>
                    <a:lnTo>
                      <a:pt x="210" y="1659"/>
                    </a:lnTo>
                    <a:lnTo>
                      <a:pt x="210" y="1607"/>
                    </a:lnTo>
                    <a:lnTo>
                      <a:pt x="217" y="1599"/>
                    </a:lnTo>
                    <a:lnTo>
                      <a:pt x="225" y="1599"/>
                    </a:lnTo>
                    <a:lnTo>
                      <a:pt x="240" y="1584"/>
                    </a:lnTo>
                    <a:lnTo>
                      <a:pt x="256" y="1584"/>
                    </a:lnTo>
                    <a:lnTo>
                      <a:pt x="269" y="1568"/>
                    </a:lnTo>
                    <a:lnTo>
                      <a:pt x="277" y="1568"/>
                    </a:lnTo>
                    <a:lnTo>
                      <a:pt x="285" y="1561"/>
                    </a:lnTo>
                    <a:lnTo>
                      <a:pt x="292" y="1561"/>
                    </a:lnTo>
                    <a:lnTo>
                      <a:pt x="300" y="1553"/>
                    </a:lnTo>
                    <a:lnTo>
                      <a:pt x="308" y="1553"/>
                    </a:lnTo>
                    <a:lnTo>
                      <a:pt x="315" y="1545"/>
                    </a:lnTo>
                    <a:lnTo>
                      <a:pt x="323" y="1545"/>
                    </a:lnTo>
                    <a:lnTo>
                      <a:pt x="338" y="1530"/>
                    </a:lnTo>
                    <a:lnTo>
                      <a:pt x="352" y="1530"/>
                    </a:lnTo>
                    <a:lnTo>
                      <a:pt x="375" y="1509"/>
                    </a:lnTo>
                    <a:lnTo>
                      <a:pt x="382" y="1509"/>
                    </a:lnTo>
                    <a:lnTo>
                      <a:pt x="398" y="1493"/>
                    </a:lnTo>
                    <a:lnTo>
                      <a:pt x="406" y="1493"/>
                    </a:lnTo>
                    <a:lnTo>
                      <a:pt x="421" y="1478"/>
                    </a:lnTo>
                    <a:lnTo>
                      <a:pt x="427" y="1478"/>
                    </a:lnTo>
                    <a:lnTo>
                      <a:pt x="434" y="1470"/>
                    </a:lnTo>
                    <a:lnTo>
                      <a:pt x="442" y="1470"/>
                    </a:lnTo>
                    <a:lnTo>
                      <a:pt x="450" y="1463"/>
                    </a:lnTo>
                    <a:lnTo>
                      <a:pt x="457" y="1463"/>
                    </a:lnTo>
                    <a:lnTo>
                      <a:pt x="473" y="1447"/>
                    </a:lnTo>
                    <a:lnTo>
                      <a:pt x="480" y="1447"/>
                    </a:lnTo>
                    <a:lnTo>
                      <a:pt x="488" y="1442"/>
                    </a:lnTo>
                    <a:lnTo>
                      <a:pt x="496" y="1442"/>
                    </a:lnTo>
                    <a:lnTo>
                      <a:pt x="502" y="1434"/>
                    </a:lnTo>
                    <a:lnTo>
                      <a:pt x="509" y="1434"/>
                    </a:lnTo>
                    <a:lnTo>
                      <a:pt x="517" y="1426"/>
                    </a:lnTo>
                    <a:lnTo>
                      <a:pt x="525" y="1426"/>
                    </a:lnTo>
                    <a:lnTo>
                      <a:pt x="532" y="1419"/>
                    </a:lnTo>
                    <a:lnTo>
                      <a:pt x="548" y="1419"/>
                    </a:lnTo>
                    <a:lnTo>
                      <a:pt x="548" y="1372"/>
                    </a:lnTo>
                    <a:lnTo>
                      <a:pt x="540" y="1367"/>
                    </a:lnTo>
                    <a:lnTo>
                      <a:pt x="540" y="1336"/>
                    </a:lnTo>
                    <a:lnTo>
                      <a:pt x="532" y="1328"/>
                    </a:lnTo>
                    <a:lnTo>
                      <a:pt x="532" y="1321"/>
                    </a:lnTo>
                    <a:lnTo>
                      <a:pt x="525" y="1313"/>
                    </a:lnTo>
                    <a:lnTo>
                      <a:pt x="525" y="1298"/>
                    </a:lnTo>
                    <a:lnTo>
                      <a:pt x="488" y="1261"/>
                    </a:lnTo>
                    <a:lnTo>
                      <a:pt x="488" y="1253"/>
                    </a:lnTo>
                    <a:lnTo>
                      <a:pt x="457" y="1223"/>
                    </a:lnTo>
                    <a:lnTo>
                      <a:pt x="473" y="1207"/>
                    </a:lnTo>
                    <a:lnTo>
                      <a:pt x="480" y="1207"/>
                    </a:lnTo>
                    <a:lnTo>
                      <a:pt x="488" y="1202"/>
                    </a:lnTo>
                    <a:lnTo>
                      <a:pt x="496" y="1202"/>
                    </a:lnTo>
                    <a:lnTo>
                      <a:pt x="525" y="1171"/>
                    </a:lnTo>
                    <a:lnTo>
                      <a:pt x="532" y="1179"/>
                    </a:lnTo>
                    <a:lnTo>
                      <a:pt x="532" y="1194"/>
                    </a:lnTo>
                    <a:lnTo>
                      <a:pt x="540" y="1202"/>
                    </a:lnTo>
                    <a:lnTo>
                      <a:pt x="540" y="1215"/>
                    </a:lnTo>
                    <a:lnTo>
                      <a:pt x="548" y="1223"/>
                    </a:lnTo>
                    <a:lnTo>
                      <a:pt x="548" y="1238"/>
                    </a:lnTo>
                    <a:lnTo>
                      <a:pt x="555" y="1246"/>
                    </a:lnTo>
                    <a:lnTo>
                      <a:pt x="555" y="1261"/>
                    </a:lnTo>
                    <a:lnTo>
                      <a:pt x="563" y="1269"/>
                    </a:lnTo>
                    <a:lnTo>
                      <a:pt x="563" y="1284"/>
                    </a:lnTo>
                    <a:lnTo>
                      <a:pt x="578" y="1298"/>
                    </a:lnTo>
                    <a:lnTo>
                      <a:pt x="578" y="1321"/>
                    </a:lnTo>
                    <a:lnTo>
                      <a:pt x="584" y="1328"/>
                    </a:lnTo>
                    <a:lnTo>
                      <a:pt x="584" y="1344"/>
                    </a:lnTo>
                    <a:lnTo>
                      <a:pt x="592" y="1351"/>
                    </a:lnTo>
                    <a:lnTo>
                      <a:pt x="592" y="1367"/>
                    </a:lnTo>
                    <a:lnTo>
                      <a:pt x="599" y="1372"/>
                    </a:lnTo>
                    <a:lnTo>
                      <a:pt x="599" y="1388"/>
                    </a:lnTo>
                    <a:lnTo>
                      <a:pt x="599" y="1372"/>
                    </a:lnTo>
                    <a:lnTo>
                      <a:pt x="592" y="1367"/>
                    </a:lnTo>
                    <a:lnTo>
                      <a:pt x="592" y="1351"/>
                    </a:lnTo>
                    <a:lnTo>
                      <a:pt x="584" y="1344"/>
                    </a:lnTo>
                    <a:lnTo>
                      <a:pt x="584" y="1328"/>
                    </a:lnTo>
                    <a:lnTo>
                      <a:pt x="578" y="1321"/>
                    </a:lnTo>
                    <a:lnTo>
                      <a:pt x="578" y="1298"/>
                    </a:lnTo>
                    <a:lnTo>
                      <a:pt x="563" y="1284"/>
                    </a:lnTo>
                    <a:lnTo>
                      <a:pt x="563" y="1269"/>
                    </a:lnTo>
                    <a:lnTo>
                      <a:pt x="555" y="1261"/>
                    </a:lnTo>
                    <a:lnTo>
                      <a:pt x="555" y="1246"/>
                    </a:lnTo>
                    <a:lnTo>
                      <a:pt x="548" y="1238"/>
                    </a:lnTo>
                    <a:lnTo>
                      <a:pt x="548" y="1223"/>
                    </a:lnTo>
                    <a:lnTo>
                      <a:pt x="540" y="1215"/>
                    </a:lnTo>
                    <a:lnTo>
                      <a:pt x="540" y="1202"/>
                    </a:lnTo>
                    <a:lnTo>
                      <a:pt x="532" y="1194"/>
                    </a:lnTo>
                    <a:lnTo>
                      <a:pt x="532" y="1179"/>
                    </a:lnTo>
                    <a:lnTo>
                      <a:pt x="525" y="1171"/>
                    </a:lnTo>
                    <a:lnTo>
                      <a:pt x="525" y="1163"/>
                    </a:lnTo>
                    <a:lnTo>
                      <a:pt x="517" y="1156"/>
                    </a:lnTo>
                    <a:lnTo>
                      <a:pt x="517" y="1140"/>
                    </a:lnTo>
                    <a:lnTo>
                      <a:pt x="509" y="1132"/>
                    </a:lnTo>
                    <a:lnTo>
                      <a:pt x="509" y="1127"/>
                    </a:lnTo>
                    <a:lnTo>
                      <a:pt x="502" y="1119"/>
                    </a:lnTo>
                    <a:lnTo>
                      <a:pt x="502" y="1111"/>
                    </a:lnTo>
                    <a:lnTo>
                      <a:pt x="517" y="1096"/>
                    </a:lnTo>
                    <a:lnTo>
                      <a:pt x="525" y="1096"/>
                    </a:lnTo>
                    <a:lnTo>
                      <a:pt x="532" y="1088"/>
                    </a:lnTo>
                    <a:lnTo>
                      <a:pt x="555" y="1088"/>
                    </a:lnTo>
                    <a:lnTo>
                      <a:pt x="563" y="1096"/>
                    </a:lnTo>
                    <a:lnTo>
                      <a:pt x="578" y="1096"/>
                    </a:lnTo>
                    <a:lnTo>
                      <a:pt x="592" y="1111"/>
                    </a:lnTo>
                    <a:lnTo>
                      <a:pt x="592" y="1119"/>
                    </a:lnTo>
                    <a:lnTo>
                      <a:pt x="607" y="1132"/>
                    </a:lnTo>
                    <a:lnTo>
                      <a:pt x="607" y="1140"/>
                    </a:lnTo>
                    <a:lnTo>
                      <a:pt x="622" y="1156"/>
                    </a:lnTo>
                    <a:lnTo>
                      <a:pt x="622" y="1179"/>
                    </a:lnTo>
                    <a:lnTo>
                      <a:pt x="630" y="1186"/>
                    </a:lnTo>
                    <a:lnTo>
                      <a:pt x="630" y="1194"/>
                    </a:lnTo>
                    <a:lnTo>
                      <a:pt x="638" y="1202"/>
                    </a:lnTo>
                    <a:lnTo>
                      <a:pt x="638" y="1215"/>
                    </a:lnTo>
                    <a:lnTo>
                      <a:pt x="653" y="1230"/>
                    </a:lnTo>
                    <a:lnTo>
                      <a:pt x="653" y="1253"/>
                    </a:lnTo>
                    <a:lnTo>
                      <a:pt x="674" y="1276"/>
                    </a:lnTo>
                    <a:lnTo>
                      <a:pt x="674" y="1284"/>
                    </a:lnTo>
                    <a:lnTo>
                      <a:pt x="690" y="1298"/>
                    </a:lnTo>
                    <a:lnTo>
                      <a:pt x="690" y="1313"/>
                    </a:lnTo>
                    <a:lnTo>
                      <a:pt x="705" y="1328"/>
                    </a:lnTo>
                    <a:lnTo>
                      <a:pt x="705" y="1336"/>
                    </a:lnTo>
                    <a:lnTo>
                      <a:pt x="713" y="1344"/>
                    </a:lnTo>
                    <a:lnTo>
                      <a:pt x="713" y="1367"/>
                    </a:lnTo>
                    <a:lnTo>
                      <a:pt x="720" y="1372"/>
                    </a:lnTo>
                    <a:lnTo>
                      <a:pt x="697" y="1396"/>
                    </a:lnTo>
                    <a:lnTo>
                      <a:pt x="690" y="1396"/>
                    </a:lnTo>
                    <a:lnTo>
                      <a:pt x="674" y="1411"/>
                    </a:lnTo>
                    <a:lnTo>
                      <a:pt x="667" y="1411"/>
                    </a:lnTo>
                    <a:lnTo>
                      <a:pt x="653" y="1426"/>
                    </a:lnTo>
                    <a:lnTo>
                      <a:pt x="646" y="1426"/>
                    </a:lnTo>
                    <a:lnTo>
                      <a:pt x="638" y="1434"/>
                    </a:lnTo>
                    <a:lnTo>
                      <a:pt x="646" y="1426"/>
                    </a:lnTo>
                    <a:lnTo>
                      <a:pt x="653" y="1426"/>
                    </a:lnTo>
                    <a:lnTo>
                      <a:pt x="667" y="1411"/>
                    </a:lnTo>
                    <a:lnTo>
                      <a:pt x="674" y="1411"/>
                    </a:lnTo>
                    <a:lnTo>
                      <a:pt x="690" y="1396"/>
                    </a:lnTo>
                    <a:lnTo>
                      <a:pt x="697" y="1396"/>
                    </a:lnTo>
                    <a:lnTo>
                      <a:pt x="720" y="1372"/>
                    </a:lnTo>
                    <a:lnTo>
                      <a:pt x="736" y="1372"/>
                    </a:lnTo>
                    <a:lnTo>
                      <a:pt x="757" y="1351"/>
                    </a:lnTo>
                    <a:lnTo>
                      <a:pt x="765" y="1351"/>
                    </a:lnTo>
                    <a:lnTo>
                      <a:pt x="780" y="1367"/>
                    </a:lnTo>
                    <a:lnTo>
                      <a:pt x="780" y="1372"/>
                    </a:lnTo>
                    <a:lnTo>
                      <a:pt x="788" y="1380"/>
                    </a:lnTo>
                    <a:lnTo>
                      <a:pt x="803" y="1380"/>
                    </a:lnTo>
                    <a:lnTo>
                      <a:pt x="818" y="1396"/>
                    </a:lnTo>
                    <a:lnTo>
                      <a:pt x="832" y="1396"/>
                    </a:lnTo>
                    <a:lnTo>
                      <a:pt x="847" y="1411"/>
                    </a:lnTo>
                    <a:lnTo>
                      <a:pt x="862" y="1411"/>
                    </a:lnTo>
                    <a:lnTo>
                      <a:pt x="878" y="1426"/>
                    </a:lnTo>
                    <a:lnTo>
                      <a:pt x="886" y="1426"/>
                    </a:lnTo>
                    <a:lnTo>
                      <a:pt x="901" y="1442"/>
                    </a:lnTo>
                    <a:lnTo>
                      <a:pt x="914" y="1442"/>
                    </a:lnTo>
                    <a:lnTo>
                      <a:pt x="937" y="1463"/>
                    </a:lnTo>
                    <a:lnTo>
                      <a:pt x="945" y="1463"/>
                    </a:lnTo>
                    <a:lnTo>
                      <a:pt x="953" y="1470"/>
                    </a:lnTo>
                    <a:lnTo>
                      <a:pt x="960" y="1470"/>
                    </a:lnTo>
                    <a:lnTo>
                      <a:pt x="976" y="1486"/>
                    </a:lnTo>
                    <a:lnTo>
                      <a:pt x="989" y="1486"/>
                    </a:lnTo>
                    <a:lnTo>
                      <a:pt x="997" y="1493"/>
                    </a:lnTo>
                    <a:lnTo>
                      <a:pt x="1005" y="1493"/>
                    </a:lnTo>
                    <a:lnTo>
                      <a:pt x="1020" y="1509"/>
                    </a:lnTo>
                    <a:lnTo>
                      <a:pt x="1028" y="1509"/>
                    </a:lnTo>
                    <a:lnTo>
                      <a:pt x="1051" y="1530"/>
                    </a:lnTo>
                    <a:lnTo>
                      <a:pt x="1058" y="1530"/>
                    </a:lnTo>
                    <a:lnTo>
                      <a:pt x="1072" y="1545"/>
                    </a:lnTo>
                    <a:lnTo>
                      <a:pt x="1079" y="1545"/>
                    </a:lnTo>
                    <a:lnTo>
                      <a:pt x="1087" y="1553"/>
                    </a:lnTo>
                    <a:lnTo>
                      <a:pt x="1102" y="1553"/>
                    </a:lnTo>
                    <a:lnTo>
                      <a:pt x="1118" y="1568"/>
                    </a:lnTo>
                    <a:lnTo>
                      <a:pt x="1125" y="1568"/>
                    </a:lnTo>
                    <a:lnTo>
                      <a:pt x="1141" y="1584"/>
                    </a:lnTo>
                    <a:lnTo>
                      <a:pt x="1154" y="1584"/>
                    </a:lnTo>
                    <a:lnTo>
                      <a:pt x="1162" y="1591"/>
                    </a:lnTo>
                    <a:lnTo>
                      <a:pt x="1170" y="1591"/>
                    </a:lnTo>
                    <a:lnTo>
                      <a:pt x="1193" y="1612"/>
                    </a:lnTo>
                    <a:lnTo>
                      <a:pt x="1154" y="1651"/>
                    </a:lnTo>
                    <a:lnTo>
                      <a:pt x="1141" y="1651"/>
                    </a:lnTo>
                    <a:lnTo>
                      <a:pt x="1072" y="1718"/>
                    </a:lnTo>
                    <a:lnTo>
                      <a:pt x="1072" y="1726"/>
                    </a:lnTo>
                    <a:lnTo>
                      <a:pt x="1058" y="1741"/>
                    </a:lnTo>
                    <a:lnTo>
                      <a:pt x="997" y="1741"/>
                    </a:lnTo>
                    <a:lnTo>
                      <a:pt x="989" y="1749"/>
                    </a:lnTo>
                    <a:lnTo>
                      <a:pt x="960" y="1749"/>
                    </a:lnTo>
                    <a:lnTo>
                      <a:pt x="953" y="1756"/>
                    </a:lnTo>
                    <a:lnTo>
                      <a:pt x="937" y="1756"/>
                    </a:lnTo>
                    <a:lnTo>
                      <a:pt x="930" y="1764"/>
                    </a:lnTo>
                    <a:lnTo>
                      <a:pt x="922" y="1764"/>
                    </a:lnTo>
                    <a:lnTo>
                      <a:pt x="914" y="1770"/>
                    </a:lnTo>
                    <a:lnTo>
                      <a:pt x="907" y="1770"/>
                    </a:lnTo>
                    <a:lnTo>
                      <a:pt x="914" y="1770"/>
                    </a:lnTo>
                    <a:lnTo>
                      <a:pt x="922" y="1764"/>
                    </a:lnTo>
                    <a:lnTo>
                      <a:pt x="930" y="1764"/>
                    </a:lnTo>
                    <a:lnTo>
                      <a:pt x="937" y="1756"/>
                    </a:lnTo>
                    <a:lnTo>
                      <a:pt x="953" y="1756"/>
                    </a:lnTo>
                    <a:lnTo>
                      <a:pt x="960" y="1749"/>
                    </a:lnTo>
                    <a:lnTo>
                      <a:pt x="989" y="1749"/>
                    </a:lnTo>
                    <a:lnTo>
                      <a:pt x="997" y="1741"/>
                    </a:lnTo>
                    <a:lnTo>
                      <a:pt x="1058" y="1741"/>
                    </a:lnTo>
                    <a:lnTo>
                      <a:pt x="1064" y="1733"/>
                    </a:lnTo>
                    <a:lnTo>
                      <a:pt x="1072" y="1733"/>
                    </a:lnTo>
                    <a:lnTo>
                      <a:pt x="1079" y="1741"/>
                    </a:lnTo>
                    <a:lnTo>
                      <a:pt x="1141" y="1741"/>
                    </a:lnTo>
                    <a:lnTo>
                      <a:pt x="1147" y="1749"/>
                    </a:lnTo>
                    <a:lnTo>
                      <a:pt x="1154" y="1749"/>
                    </a:lnTo>
                    <a:lnTo>
                      <a:pt x="1162" y="1756"/>
                    </a:lnTo>
                    <a:lnTo>
                      <a:pt x="1208" y="1756"/>
                    </a:lnTo>
                    <a:lnTo>
                      <a:pt x="1216" y="1764"/>
                    </a:lnTo>
                    <a:lnTo>
                      <a:pt x="1237" y="1764"/>
                    </a:lnTo>
                    <a:lnTo>
                      <a:pt x="1245" y="1770"/>
                    </a:lnTo>
                    <a:lnTo>
                      <a:pt x="1275" y="1770"/>
                    </a:lnTo>
                    <a:lnTo>
                      <a:pt x="1291" y="1785"/>
                    </a:lnTo>
                    <a:lnTo>
                      <a:pt x="1252" y="1824"/>
                    </a:lnTo>
                    <a:lnTo>
                      <a:pt x="1245" y="1824"/>
                    </a:lnTo>
                    <a:lnTo>
                      <a:pt x="1229" y="1839"/>
                    </a:lnTo>
                    <a:lnTo>
                      <a:pt x="1223" y="1839"/>
                    </a:lnTo>
                    <a:lnTo>
                      <a:pt x="1216" y="1847"/>
                    </a:lnTo>
                    <a:lnTo>
                      <a:pt x="1208" y="1847"/>
                    </a:lnTo>
                    <a:lnTo>
                      <a:pt x="1200" y="1852"/>
                    </a:lnTo>
                    <a:lnTo>
                      <a:pt x="1193" y="1852"/>
                    </a:lnTo>
                    <a:lnTo>
                      <a:pt x="1185" y="1860"/>
                    </a:lnTo>
                    <a:lnTo>
                      <a:pt x="1177" y="1860"/>
                    </a:lnTo>
                    <a:lnTo>
                      <a:pt x="1162" y="1876"/>
                    </a:lnTo>
                    <a:lnTo>
                      <a:pt x="1154" y="1876"/>
                    </a:lnTo>
                    <a:lnTo>
                      <a:pt x="1147" y="1883"/>
                    </a:lnTo>
                    <a:lnTo>
                      <a:pt x="1141" y="1883"/>
                    </a:lnTo>
                    <a:lnTo>
                      <a:pt x="1133" y="1891"/>
                    </a:lnTo>
                    <a:lnTo>
                      <a:pt x="1118" y="1891"/>
                    </a:lnTo>
                    <a:lnTo>
                      <a:pt x="1102" y="1906"/>
                    </a:lnTo>
                    <a:lnTo>
                      <a:pt x="1102" y="1914"/>
                    </a:lnTo>
                    <a:lnTo>
                      <a:pt x="1087" y="1929"/>
                    </a:lnTo>
                    <a:lnTo>
                      <a:pt x="1079" y="1929"/>
                    </a:lnTo>
                    <a:lnTo>
                      <a:pt x="1072" y="1935"/>
                    </a:lnTo>
                    <a:lnTo>
                      <a:pt x="1072" y="1950"/>
                    </a:lnTo>
                    <a:lnTo>
                      <a:pt x="1064" y="1958"/>
                    </a:lnTo>
                    <a:lnTo>
                      <a:pt x="1064" y="1966"/>
                    </a:lnTo>
                    <a:lnTo>
                      <a:pt x="1058" y="1973"/>
                    </a:lnTo>
                    <a:lnTo>
                      <a:pt x="1058" y="1981"/>
                    </a:lnTo>
                    <a:lnTo>
                      <a:pt x="1043" y="1996"/>
                    </a:lnTo>
                    <a:lnTo>
                      <a:pt x="1043" y="2010"/>
                    </a:lnTo>
                    <a:lnTo>
                      <a:pt x="1028" y="2025"/>
                    </a:lnTo>
                    <a:lnTo>
                      <a:pt x="1028" y="2033"/>
                    </a:lnTo>
                    <a:lnTo>
                      <a:pt x="1012" y="2048"/>
                    </a:lnTo>
                    <a:lnTo>
                      <a:pt x="1012" y="2056"/>
                    </a:lnTo>
                    <a:lnTo>
                      <a:pt x="989" y="2079"/>
                    </a:lnTo>
                    <a:lnTo>
                      <a:pt x="983" y="2079"/>
                    </a:lnTo>
                    <a:lnTo>
                      <a:pt x="976" y="2087"/>
                    </a:lnTo>
                    <a:lnTo>
                      <a:pt x="968" y="2087"/>
                    </a:lnTo>
                    <a:lnTo>
                      <a:pt x="960" y="2092"/>
                    </a:lnTo>
                    <a:lnTo>
                      <a:pt x="945" y="2092"/>
                    </a:lnTo>
                    <a:lnTo>
                      <a:pt x="937" y="2100"/>
                    </a:lnTo>
                    <a:lnTo>
                      <a:pt x="930" y="2100"/>
                    </a:lnTo>
                    <a:lnTo>
                      <a:pt x="922" y="2108"/>
                    </a:lnTo>
                    <a:lnTo>
                      <a:pt x="907" y="2108"/>
                    </a:lnTo>
                    <a:lnTo>
                      <a:pt x="893" y="2123"/>
                    </a:lnTo>
                    <a:lnTo>
                      <a:pt x="878" y="2123"/>
                    </a:lnTo>
                    <a:lnTo>
                      <a:pt x="870" y="2131"/>
                    </a:lnTo>
                    <a:lnTo>
                      <a:pt x="824" y="2131"/>
                    </a:lnTo>
                    <a:lnTo>
                      <a:pt x="818" y="2139"/>
                    </a:lnTo>
                    <a:lnTo>
                      <a:pt x="803" y="2139"/>
                    </a:lnTo>
                    <a:lnTo>
                      <a:pt x="795" y="2146"/>
                    </a:lnTo>
                    <a:lnTo>
                      <a:pt x="772" y="2146"/>
                    </a:lnTo>
                    <a:lnTo>
                      <a:pt x="765" y="2154"/>
                    </a:lnTo>
                    <a:lnTo>
                      <a:pt x="743" y="2154"/>
                    </a:lnTo>
                    <a:lnTo>
                      <a:pt x="736" y="2162"/>
                    </a:lnTo>
                    <a:lnTo>
                      <a:pt x="705" y="2162"/>
                    </a:lnTo>
                    <a:lnTo>
                      <a:pt x="697" y="2169"/>
                    </a:lnTo>
                    <a:lnTo>
                      <a:pt x="667" y="2169"/>
                    </a:lnTo>
                    <a:lnTo>
                      <a:pt x="661" y="2175"/>
                    </a:lnTo>
                    <a:lnTo>
                      <a:pt x="667" y="2169"/>
                    </a:lnTo>
                    <a:lnTo>
                      <a:pt x="697" y="2169"/>
                    </a:lnTo>
                    <a:lnTo>
                      <a:pt x="705" y="2162"/>
                    </a:lnTo>
                    <a:lnTo>
                      <a:pt x="736" y="2162"/>
                    </a:lnTo>
                    <a:lnTo>
                      <a:pt x="743" y="2154"/>
                    </a:lnTo>
                    <a:lnTo>
                      <a:pt x="765" y="2154"/>
                    </a:lnTo>
                    <a:lnTo>
                      <a:pt x="772" y="2146"/>
                    </a:lnTo>
                    <a:lnTo>
                      <a:pt x="795" y="2146"/>
                    </a:lnTo>
                    <a:lnTo>
                      <a:pt x="803" y="2139"/>
                    </a:lnTo>
                    <a:lnTo>
                      <a:pt x="818" y="2139"/>
                    </a:lnTo>
                    <a:lnTo>
                      <a:pt x="824" y="2131"/>
                    </a:lnTo>
                    <a:lnTo>
                      <a:pt x="870" y="2131"/>
                    </a:lnTo>
                    <a:lnTo>
                      <a:pt x="878" y="2123"/>
                    </a:lnTo>
                    <a:lnTo>
                      <a:pt x="893" y="2123"/>
                    </a:lnTo>
                    <a:lnTo>
                      <a:pt x="907" y="2108"/>
                    </a:lnTo>
                    <a:lnTo>
                      <a:pt x="922" y="2108"/>
                    </a:lnTo>
                    <a:lnTo>
                      <a:pt x="930" y="2100"/>
                    </a:lnTo>
                    <a:lnTo>
                      <a:pt x="937" y="2100"/>
                    </a:lnTo>
                    <a:lnTo>
                      <a:pt x="945" y="2092"/>
                    </a:lnTo>
                    <a:lnTo>
                      <a:pt x="960" y="2092"/>
                    </a:lnTo>
                    <a:lnTo>
                      <a:pt x="968" y="2087"/>
                    </a:lnTo>
                    <a:lnTo>
                      <a:pt x="976" y="2087"/>
                    </a:lnTo>
                    <a:lnTo>
                      <a:pt x="983" y="2079"/>
                    </a:lnTo>
                    <a:lnTo>
                      <a:pt x="989" y="2079"/>
                    </a:lnTo>
                    <a:lnTo>
                      <a:pt x="1012" y="2056"/>
                    </a:lnTo>
                    <a:lnTo>
                      <a:pt x="1012" y="2048"/>
                    </a:lnTo>
                    <a:lnTo>
                      <a:pt x="1028" y="2033"/>
                    </a:lnTo>
                    <a:lnTo>
                      <a:pt x="1028" y="2025"/>
                    </a:lnTo>
                    <a:lnTo>
                      <a:pt x="1043" y="2010"/>
                    </a:lnTo>
                    <a:lnTo>
                      <a:pt x="1043" y="1996"/>
                    </a:lnTo>
                    <a:lnTo>
                      <a:pt x="1058" y="1981"/>
                    </a:lnTo>
                    <a:lnTo>
                      <a:pt x="1058" y="1973"/>
                    </a:lnTo>
                    <a:lnTo>
                      <a:pt x="1064" y="1966"/>
                    </a:lnTo>
                    <a:lnTo>
                      <a:pt x="1064" y="1958"/>
                    </a:lnTo>
                    <a:lnTo>
                      <a:pt x="1072" y="1950"/>
                    </a:lnTo>
                    <a:lnTo>
                      <a:pt x="1072" y="1935"/>
                    </a:lnTo>
                    <a:lnTo>
                      <a:pt x="1079" y="1929"/>
                    </a:lnTo>
                    <a:lnTo>
                      <a:pt x="1087" y="1929"/>
                    </a:lnTo>
                    <a:lnTo>
                      <a:pt x="1102" y="1914"/>
                    </a:lnTo>
                    <a:lnTo>
                      <a:pt x="1102" y="1906"/>
                    </a:lnTo>
                    <a:lnTo>
                      <a:pt x="1118" y="1891"/>
                    </a:lnTo>
                    <a:lnTo>
                      <a:pt x="1133" y="1891"/>
                    </a:lnTo>
                    <a:lnTo>
                      <a:pt x="1141" y="1883"/>
                    </a:lnTo>
                    <a:lnTo>
                      <a:pt x="1147" y="1883"/>
                    </a:lnTo>
                    <a:lnTo>
                      <a:pt x="1154" y="1876"/>
                    </a:lnTo>
                    <a:lnTo>
                      <a:pt x="1162" y="1876"/>
                    </a:lnTo>
                    <a:lnTo>
                      <a:pt x="1177" y="1860"/>
                    </a:lnTo>
                    <a:lnTo>
                      <a:pt x="1185" y="1860"/>
                    </a:lnTo>
                    <a:lnTo>
                      <a:pt x="1193" y="1852"/>
                    </a:lnTo>
                    <a:lnTo>
                      <a:pt x="1200" y="1852"/>
                    </a:lnTo>
                    <a:lnTo>
                      <a:pt x="1208" y="1847"/>
                    </a:lnTo>
                    <a:lnTo>
                      <a:pt x="1216" y="1847"/>
                    </a:lnTo>
                    <a:lnTo>
                      <a:pt x="1223" y="1839"/>
                    </a:lnTo>
                    <a:lnTo>
                      <a:pt x="1229" y="1839"/>
                    </a:lnTo>
                    <a:lnTo>
                      <a:pt x="1245" y="1824"/>
                    </a:lnTo>
                    <a:lnTo>
                      <a:pt x="1252" y="1824"/>
                    </a:lnTo>
                    <a:lnTo>
                      <a:pt x="1298" y="1778"/>
                    </a:lnTo>
                    <a:lnTo>
                      <a:pt x="1350" y="1778"/>
                    </a:lnTo>
                    <a:lnTo>
                      <a:pt x="1358" y="1785"/>
                    </a:lnTo>
                    <a:lnTo>
                      <a:pt x="1381" y="1785"/>
                    </a:lnTo>
                    <a:lnTo>
                      <a:pt x="1387" y="1793"/>
                    </a:lnTo>
                    <a:lnTo>
                      <a:pt x="1394" y="1793"/>
                    </a:lnTo>
                    <a:lnTo>
                      <a:pt x="1402" y="1801"/>
                    </a:lnTo>
                    <a:lnTo>
                      <a:pt x="1417" y="1801"/>
                    </a:lnTo>
                    <a:lnTo>
                      <a:pt x="1425" y="1808"/>
                    </a:lnTo>
                    <a:lnTo>
                      <a:pt x="1425" y="1816"/>
                    </a:lnTo>
                    <a:lnTo>
                      <a:pt x="1425" y="1808"/>
                    </a:lnTo>
                    <a:lnTo>
                      <a:pt x="1433" y="1801"/>
                    </a:lnTo>
                    <a:lnTo>
                      <a:pt x="1463" y="1801"/>
                    </a:lnTo>
                    <a:lnTo>
                      <a:pt x="1469" y="1808"/>
                    </a:lnTo>
                    <a:lnTo>
                      <a:pt x="1492" y="1808"/>
                    </a:lnTo>
                    <a:lnTo>
                      <a:pt x="1508" y="1824"/>
                    </a:lnTo>
                    <a:lnTo>
                      <a:pt x="1500" y="1831"/>
                    </a:lnTo>
                    <a:lnTo>
                      <a:pt x="1500" y="1839"/>
                    </a:lnTo>
                    <a:lnTo>
                      <a:pt x="1492" y="1847"/>
                    </a:lnTo>
                    <a:lnTo>
                      <a:pt x="1485" y="1847"/>
                    </a:lnTo>
                    <a:lnTo>
                      <a:pt x="1469" y="1860"/>
                    </a:lnTo>
                    <a:lnTo>
                      <a:pt x="1456" y="1860"/>
                    </a:lnTo>
                    <a:lnTo>
                      <a:pt x="1433" y="1883"/>
                    </a:lnTo>
                    <a:lnTo>
                      <a:pt x="1425" y="1883"/>
                    </a:lnTo>
                    <a:lnTo>
                      <a:pt x="1410" y="1899"/>
                    </a:lnTo>
                    <a:lnTo>
                      <a:pt x="1402" y="1899"/>
                    </a:lnTo>
                    <a:lnTo>
                      <a:pt x="1394" y="1906"/>
                    </a:lnTo>
                    <a:lnTo>
                      <a:pt x="1387" y="1906"/>
                    </a:lnTo>
                    <a:lnTo>
                      <a:pt x="1365" y="1929"/>
                    </a:lnTo>
                    <a:lnTo>
                      <a:pt x="1358" y="1929"/>
                    </a:lnTo>
                    <a:lnTo>
                      <a:pt x="1306" y="1981"/>
                    </a:lnTo>
                    <a:lnTo>
                      <a:pt x="1298" y="1981"/>
                    </a:lnTo>
                    <a:lnTo>
                      <a:pt x="1291" y="1989"/>
                    </a:lnTo>
                    <a:lnTo>
                      <a:pt x="1283" y="1989"/>
                    </a:lnTo>
                    <a:lnTo>
                      <a:pt x="1268" y="2004"/>
                    </a:lnTo>
                    <a:lnTo>
                      <a:pt x="1260" y="2004"/>
                    </a:lnTo>
                    <a:lnTo>
                      <a:pt x="1229" y="2033"/>
                    </a:lnTo>
                    <a:lnTo>
                      <a:pt x="1223" y="2033"/>
                    </a:lnTo>
                    <a:lnTo>
                      <a:pt x="1185" y="2071"/>
                    </a:lnTo>
                    <a:lnTo>
                      <a:pt x="1177" y="2071"/>
                    </a:lnTo>
                    <a:lnTo>
                      <a:pt x="1162" y="2087"/>
                    </a:lnTo>
                    <a:lnTo>
                      <a:pt x="1154" y="2087"/>
                    </a:lnTo>
                    <a:lnTo>
                      <a:pt x="1147" y="2092"/>
                    </a:lnTo>
                    <a:lnTo>
                      <a:pt x="1141" y="2092"/>
                    </a:lnTo>
                    <a:lnTo>
                      <a:pt x="1125" y="2108"/>
                    </a:lnTo>
                    <a:lnTo>
                      <a:pt x="1125" y="2116"/>
                    </a:lnTo>
                    <a:lnTo>
                      <a:pt x="1095" y="2146"/>
                    </a:lnTo>
                    <a:lnTo>
                      <a:pt x="1079" y="2146"/>
                    </a:lnTo>
                    <a:lnTo>
                      <a:pt x="1072" y="2154"/>
                    </a:lnTo>
                    <a:lnTo>
                      <a:pt x="1072" y="2162"/>
                    </a:lnTo>
                    <a:lnTo>
                      <a:pt x="1058" y="2175"/>
                    </a:lnTo>
                    <a:lnTo>
                      <a:pt x="1051" y="2175"/>
                    </a:lnTo>
                    <a:lnTo>
                      <a:pt x="1028" y="2198"/>
                    </a:lnTo>
                    <a:lnTo>
                      <a:pt x="1020" y="2198"/>
                    </a:lnTo>
                    <a:lnTo>
                      <a:pt x="1005" y="2213"/>
                    </a:lnTo>
                    <a:lnTo>
                      <a:pt x="997" y="2213"/>
                    </a:lnTo>
                    <a:lnTo>
                      <a:pt x="989" y="2221"/>
                    </a:lnTo>
                    <a:lnTo>
                      <a:pt x="983" y="2221"/>
                    </a:lnTo>
                    <a:lnTo>
                      <a:pt x="960" y="2244"/>
                    </a:lnTo>
                    <a:lnTo>
                      <a:pt x="953" y="2244"/>
                    </a:lnTo>
                    <a:lnTo>
                      <a:pt x="945" y="2252"/>
                    </a:lnTo>
                    <a:lnTo>
                      <a:pt x="945" y="2258"/>
                    </a:lnTo>
                    <a:lnTo>
                      <a:pt x="922" y="2281"/>
                    </a:lnTo>
                    <a:lnTo>
                      <a:pt x="922" y="2288"/>
                    </a:lnTo>
                    <a:lnTo>
                      <a:pt x="922" y="2281"/>
                    </a:lnTo>
                    <a:lnTo>
                      <a:pt x="945" y="2258"/>
                    </a:lnTo>
                    <a:lnTo>
                      <a:pt x="945" y="2252"/>
                    </a:lnTo>
                    <a:lnTo>
                      <a:pt x="953" y="2244"/>
                    </a:lnTo>
                    <a:lnTo>
                      <a:pt x="960" y="2244"/>
                    </a:lnTo>
                    <a:lnTo>
                      <a:pt x="983" y="2221"/>
                    </a:lnTo>
                    <a:lnTo>
                      <a:pt x="989" y="2221"/>
                    </a:lnTo>
                    <a:lnTo>
                      <a:pt x="997" y="2213"/>
                    </a:lnTo>
                    <a:lnTo>
                      <a:pt x="1005" y="2213"/>
                    </a:lnTo>
                    <a:lnTo>
                      <a:pt x="1020" y="2198"/>
                    </a:lnTo>
                    <a:lnTo>
                      <a:pt x="1028" y="2198"/>
                    </a:lnTo>
                    <a:lnTo>
                      <a:pt x="1051" y="2175"/>
                    </a:lnTo>
                    <a:lnTo>
                      <a:pt x="1058" y="2175"/>
                    </a:lnTo>
                    <a:lnTo>
                      <a:pt x="1072" y="2162"/>
                    </a:lnTo>
                    <a:lnTo>
                      <a:pt x="1072" y="2154"/>
                    </a:lnTo>
                    <a:lnTo>
                      <a:pt x="1079" y="2146"/>
                    </a:lnTo>
                    <a:lnTo>
                      <a:pt x="1095" y="2146"/>
                    </a:lnTo>
                    <a:lnTo>
                      <a:pt x="1125" y="2116"/>
                    </a:lnTo>
                    <a:lnTo>
                      <a:pt x="1125" y="2108"/>
                    </a:lnTo>
                    <a:lnTo>
                      <a:pt x="1141" y="2092"/>
                    </a:lnTo>
                    <a:lnTo>
                      <a:pt x="1147" y="2092"/>
                    </a:lnTo>
                    <a:lnTo>
                      <a:pt x="1154" y="2087"/>
                    </a:lnTo>
                    <a:lnTo>
                      <a:pt x="1162" y="2087"/>
                    </a:lnTo>
                    <a:lnTo>
                      <a:pt x="1177" y="2071"/>
                    </a:lnTo>
                    <a:lnTo>
                      <a:pt x="1185" y="2071"/>
                    </a:lnTo>
                    <a:lnTo>
                      <a:pt x="1223" y="2033"/>
                    </a:lnTo>
                    <a:lnTo>
                      <a:pt x="1229" y="2033"/>
                    </a:lnTo>
                    <a:lnTo>
                      <a:pt x="1260" y="2004"/>
                    </a:lnTo>
                    <a:lnTo>
                      <a:pt x="1268" y="2004"/>
                    </a:lnTo>
                    <a:lnTo>
                      <a:pt x="1283" y="1989"/>
                    </a:lnTo>
                    <a:lnTo>
                      <a:pt x="1291" y="1989"/>
                    </a:lnTo>
                    <a:lnTo>
                      <a:pt x="1298" y="1981"/>
                    </a:lnTo>
                    <a:lnTo>
                      <a:pt x="1306" y="1981"/>
                    </a:lnTo>
                    <a:lnTo>
                      <a:pt x="1358" y="1929"/>
                    </a:lnTo>
                    <a:lnTo>
                      <a:pt x="1365" y="1929"/>
                    </a:lnTo>
                    <a:lnTo>
                      <a:pt x="1387" y="1906"/>
                    </a:lnTo>
                    <a:lnTo>
                      <a:pt x="1394" y="1906"/>
                    </a:lnTo>
                    <a:lnTo>
                      <a:pt x="1402" y="1899"/>
                    </a:lnTo>
                    <a:lnTo>
                      <a:pt x="1410" y="1899"/>
                    </a:lnTo>
                    <a:lnTo>
                      <a:pt x="1425" y="1883"/>
                    </a:lnTo>
                    <a:lnTo>
                      <a:pt x="1433" y="1883"/>
                    </a:lnTo>
                    <a:lnTo>
                      <a:pt x="1456" y="1860"/>
                    </a:lnTo>
                    <a:lnTo>
                      <a:pt x="1469" y="1860"/>
                    </a:lnTo>
                    <a:lnTo>
                      <a:pt x="1485" y="1847"/>
                    </a:lnTo>
                    <a:lnTo>
                      <a:pt x="1492" y="1847"/>
                    </a:lnTo>
                    <a:lnTo>
                      <a:pt x="1500" y="1839"/>
                    </a:lnTo>
                    <a:lnTo>
                      <a:pt x="1500" y="1831"/>
                    </a:lnTo>
                    <a:lnTo>
                      <a:pt x="1515" y="1816"/>
                    </a:lnTo>
                    <a:lnTo>
                      <a:pt x="1523" y="1824"/>
                    </a:lnTo>
                    <a:lnTo>
                      <a:pt x="1546" y="1824"/>
                    </a:lnTo>
                    <a:lnTo>
                      <a:pt x="1552" y="1831"/>
                    </a:lnTo>
                    <a:lnTo>
                      <a:pt x="1598" y="1831"/>
                    </a:lnTo>
                    <a:lnTo>
                      <a:pt x="1605" y="1839"/>
                    </a:lnTo>
                    <a:lnTo>
                      <a:pt x="1665" y="1839"/>
                    </a:lnTo>
                    <a:lnTo>
                      <a:pt x="1673" y="1847"/>
                    </a:lnTo>
                    <a:lnTo>
                      <a:pt x="1709" y="1847"/>
                    </a:lnTo>
                    <a:lnTo>
                      <a:pt x="1717" y="1852"/>
                    </a:lnTo>
                    <a:lnTo>
                      <a:pt x="1740" y="1852"/>
                    </a:lnTo>
                    <a:lnTo>
                      <a:pt x="1748" y="1860"/>
                    </a:lnTo>
                    <a:lnTo>
                      <a:pt x="1771" y="1860"/>
                    </a:lnTo>
                    <a:lnTo>
                      <a:pt x="1778" y="1868"/>
                    </a:lnTo>
                    <a:lnTo>
                      <a:pt x="1799" y="1868"/>
                    </a:lnTo>
                    <a:lnTo>
                      <a:pt x="1807" y="1860"/>
                    </a:lnTo>
                    <a:lnTo>
                      <a:pt x="1822" y="1876"/>
                    </a:lnTo>
                    <a:lnTo>
                      <a:pt x="1830" y="1876"/>
                    </a:lnTo>
                    <a:lnTo>
                      <a:pt x="1838" y="1883"/>
                    </a:lnTo>
                    <a:lnTo>
                      <a:pt x="1830" y="1891"/>
                    </a:lnTo>
                    <a:lnTo>
                      <a:pt x="1830" y="1899"/>
                    </a:lnTo>
                    <a:lnTo>
                      <a:pt x="1822" y="1906"/>
                    </a:lnTo>
                    <a:lnTo>
                      <a:pt x="1815" y="1906"/>
                    </a:lnTo>
                    <a:lnTo>
                      <a:pt x="1799" y="1922"/>
                    </a:lnTo>
                    <a:lnTo>
                      <a:pt x="1792" y="1922"/>
                    </a:lnTo>
                    <a:lnTo>
                      <a:pt x="1786" y="1929"/>
                    </a:lnTo>
                    <a:lnTo>
                      <a:pt x="1778" y="1929"/>
                    </a:lnTo>
                    <a:lnTo>
                      <a:pt x="1725" y="1981"/>
                    </a:lnTo>
                    <a:lnTo>
                      <a:pt x="1717" y="1981"/>
                    </a:lnTo>
                    <a:lnTo>
                      <a:pt x="1709" y="1989"/>
                    </a:lnTo>
                    <a:lnTo>
                      <a:pt x="1703" y="1989"/>
                    </a:lnTo>
                    <a:lnTo>
                      <a:pt x="1680" y="2010"/>
                    </a:lnTo>
                    <a:lnTo>
                      <a:pt x="1665" y="2010"/>
                    </a:lnTo>
                    <a:lnTo>
                      <a:pt x="1634" y="2041"/>
                    </a:lnTo>
                    <a:lnTo>
                      <a:pt x="1621" y="2041"/>
                    </a:lnTo>
                    <a:lnTo>
                      <a:pt x="1605" y="2056"/>
                    </a:lnTo>
                    <a:lnTo>
                      <a:pt x="1598" y="2056"/>
                    </a:lnTo>
                    <a:lnTo>
                      <a:pt x="1575" y="2079"/>
                    </a:lnTo>
                    <a:lnTo>
                      <a:pt x="1552" y="2079"/>
                    </a:lnTo>
                    <a:lnTo>
                      <a:pt x="1523" y="2108"/>
                    </a:lnTo>
                    <a:lnTo>
                      <a:pt x="1515" y="2108"/>
                    </a:lnTo>
                    <a:lnTo>
                      <a:pt x="1508" y="2116"/>
                    </a:lnTo>
                    <a:lnTo>
                      <a:pt x="1500" y="2108"/>
                    </a:lnTo>
                    <a:lnTo>
                      <a:pt x="1492" y="2108"/>
                    </a:lnTo>
                    <a:lnTo>
                      <a:pt x="1469" y="2131"/>
                    </a:lnTo>
                    <a:lnTo>
                      <a:pt x="1456" y="2131"/>
                    </a:lnTo>
                    <a:lnTo>
                      <a:pt x="1440" y="2146"/>
                    </a:lnTo>
                    <a:lnTo>
                      <a:pt x="1425" y="2146"/>
                    </a:lnTo>
                    <a:lnTo>
                      <a:pt x="1402" y="2169"/>
                    </a:lnTo>
                    <a:lnTo>
                      <a:pt x="1387" y="2169"/>
                    </a:lnTo>
                    <a:lnTo>
                      <a:pt x="1381" y="2175"/>
                    </a:lnTo>
                    <a:lnTo>
                      <a:pt x="1373" y="2175"/>
                    </a:lnTo>
                    <a:lnTo>
                      <a:pt x="1365" y="2183"/>
                    </a:lnTo>
                    <a:lnTo>
                      <a:pt x="1358" y="2183"/>
                    </a:lnTo>
                    <a:lnTo>
                      <a:pt x="1342" y="2198"/>
                    </a:lnTo>
                    <a:lnTo>
                      <a:pt x="1335" y="2198"/>
                    </a:lnTo>
                    <a:lnTo>
                      <a:pt x="1319" y="2213"/>
                    </a:lnTo>
                    <a:lnTo>
                      <a:pt x="1312" y="2213"/>
                    </a:lnTo>
                    <a:lnTo>
                      <a:pt x="1306" y="2221"/>
                    </a:lnTo>
                    <a:lnTo>
                      <a:pt x="1298" y="2221"/>
                    </a:lnTo>
                    <a:lnTo>
                      <a:pt x="1291" y="2229"/>
                    </a:lnTo>
                    <a:lnTo>
                      <a:pt x="1283" y="2229"/>
                    </a:lnTo>
                    <a:lnTo>
                      <a:pt x="1268" y="2244"/>
                    </a:lnTo>
                    <a:lnTo>
                      <a:pt x="1245" y="2244"/>
                    </a:lnTo>
                    <a:lnTo>
                      <a:pt x="1260" y="2244"/>
                    </a:lnTo>
                    <a:lnTo>
                      <a:pt x="1268" y="2252"/>
                    </a:lnTo>
                    <a:lnTo>
                      <a:pt x="1268" y="2258"/>
                    </a:lnTo>
                    <a:lnTo>
                      <a:pt x="1260" y="2265"/>
                    </a:lnTo>
                    <a:lnTo>
                      <a:pt x="1268" y="2258"/>
                    </a:lnTo>
                    <a:lnTo>
                      <a:pt x="1268" y="2244"/>
                    </a:lnTo>
                    <a:lnTo>
                      <a:pt x="1283" y="2229"/>
                    </a:lnTo>
                    <a:lnTo>
                      <a:pt x="1291" y="2229"/>
                    </a:lnTo>
                    <a:lnTo>
                      <a:pt x="1298" y="2221"/>
                    </a:lnTo>
                    <a:lnTo>
                      <a:pt x="1306" y="2221"/>
                    </a:lnTo>
                    <a:lnTo>
                      <a:pt x="1319" y="2236"/>
                    </a:lnTo>
                    <a:lnTo>
                      <a:pt x="1335" y="2236"/>
                    </a:lnTo>
                    <a:lnTo>
                      <a:pt x="1342" y="2244"/>
                    </a:lnTo>
                    <a:lnTo>
                      <a:pt x="1358" y="2244"/>
                    </a:lnTo>
                    <a:lnTo>
                      <a:pt x="1417" y="2304"/>
                    </a:lnTo>
                    <a:lnTo>
                      <a:pt x="1417" y="2311"/>
                    </a:lnTo>
                    <a:lnTo>
                      <a:pt x="1440" y="2332"/>
                    </a:lnTo>
                    <a:lnTo>
                      <a:pt x="1440" y="2348"/>
                    </a:lnTo>
                    <a:lnTo>
                      <a:pt x="1456" y="2363"/>
                    </a:lnTo>
                    <a:lnTo>
                      <a:pt x="1456" y="2379"/>
                    </a:lnTo>
                    <a:lnTo>
                      <a:pt x="1440" y="2394"/>
                    </a:lnTo>
                    <a:lnTo>
                      <a:pt x="1433" y="2394"/>
                    </a:lnTo>
                    <a:lnTo>
                      <a:pt x="1425" y="2386"/>
                    </a:lnTo>
                    <a:lnTo>
                      <a:pt x="1425" y="2379"/>
                    </a:lnTo>
                    <a:lnTo>
                      <a:pt x="1417" y="2371"/>
                    </a:lnTo>
                    <a:lnTo>
                      <a:pt x="1417" y="2363"/>
                    </a:lnTo>
                    <a:lnTo>
                      <a:pt x="1381" y="2327"/>
                    </a:lnTo>
                    <a:lnTo>
                      <a:pt x="1373" y="2327"/>
                    </a:lnTo>
                    <a:lnTo>
                      <a:pt x="1342" y="2296"/>
                    </a:lnTo>
                    <a:lnTo>
                      <a:pt x="1327" y="2296"/>
                    </a:lnTo>
                    <a:lnTo>
                      <a:pt x="1319" y="2288"/>
                    </a:lnTo>
                    <a:lnTo>
                      <a:pt x="1312" y="2288"/>
                    </a:lnTo>
                    <a:lnTo>
                      <a:pt x="1306" y="2281"/>
                    </a:lnTo>
                    <a:lnTo>
                      <a:pt x="1275" y="2281"/>
                    </a:lnTo>
                    <a:lnTo>
                      <a:pt x="1306" y="2281"/>
                    </a:lnTo>
                    <a:lnTo>
                      <a:pt x="1312" y="2288"/>
                    </a:lnTo>
                    <a:lnTo>
                      <a:pt x="1319" y="2288"/>
                    </a:lnTo>
                    <a:lnTo>
                      <a:pt x="1327" y="2296"/>
                    </a:lnTo>
                    <a:lnTo>
                      <a:pt x="1342" y="2296"/>
                    </a:lnTo>
                    <a:lnTo>
                      <a:pt x="1373" y="2327"/>
                    </a:lnTo>
                    <a:lnTo>
                      <a:pt x="1365" y="2332"/>
                    </a:lnTo>
                    <a:lnTo>
                      <a:pt x="1365" y="2348"/>
                    </a:lnTo>
                    <a:lnTo>
                      <a:pt x="1373" y="2356"/>
                    </a:lnTo>
                    <a:lnTo>
                      <a:pt x="1373" y="2363"/>
                    </a:lnTo>
                    <a:lnTo>
                      <a:pt x="1394" y="2386"/>
                    </a:lnTo>
                    <a:lnTo>
                      <a:pt x="1394" y="2394"/>
                    </a:lnTo>
                    <a:lnTo>
                      <a:pt x="1402" y="2402"/>
                    </a:lnTo>
                    <a:lnTo>
                      <a:pt x="1402" y="2409"/>
                    </a:lnTo>
                    <a:lnTo>
                      <a:pt x="1417" y="2423"/>
                    </a:lnTo>
                    <a:lnTo>
                      <a:pt x="1425" y="2423"/>
                    </a:lnTo>
                    <a:lnTo>
                      <a:pt x="1433" y="2415"/>
                    </a:lnTo>
                    <a:lnTo>
                      <a:pt x="1440" y="2423"/>
                    </a:lnTo>
                    <a:lnTo>
                      <a:pt x="1440" y="2430"/>
                    </a:lnTo>
                    <a:lnTo>
                      <a:pt x="1456" y="2446"/>
                    </a:lnTo>
                    <a:lnTo>
                      <a:pt x="1456" y="2484"/>
                    </a:lnTo>
                    <a:lnTo>
                      <a:pt x="1448" y="2492"/>
                    </a:lnTo>
                    <a:lnTo>
                      <a:pt x="1448" y="2505"/>
                    </a:lnTo>
                    <a:lnTo>
                      <a:pt x="1440" y="2513"/>
                    </a:lnTo>
                    <a:lnTo>
                      <a:pt x="1448" y="2505"/>
                    </a:lnTo>
                    <a:lnTo>
                      <a:pt x="1448" y="2492"/>
                    </a:lnTo>
                    <a:lnTo>
                      <a:pt x="1456" y="2484"/>
                    </a:lnTo>
                    <a:lnTo>
                      <a:pt x="1456" y="2446"/>
                    </a:lnTo>
                    <a:lnTo>
                      <a:pt x="1448" y="2438"/>
                    </a:lnTo>
                    <a:lnTo>
                      <a:pt x="1463" y="2423"/>
                    </a:lnTo>
                    <a:lnTo>
                      <a:pt x="1463" y="2394"/>
                    </a:lnTo>
                    <a:lnTo>
                      <a:pt x="1456" y="2386"/>
                    </a:lnTo>
                    <a:lnTo>
                      <a:pt x="1456" y="2363"/>
                    </a:lnTo>
                    <a:lnTo>
                      <a:pt x="1440" y="2348"/>
                    </a:lnTo>
                    <a:lnTo>
                      <a:pt x="1440" y="2332"/>
                    </a:lnTo>
                    <a:lnTo>
                      <a:pt x="1417" y="2311"/>
                    </a:lnTo>
                    <a:lnTo>
                      <a:pt x="1417" y="2304"/>
                    </a:lnTo>
                    <a:lnTo>
                      <a:pt x="1358" y="2244"/>
                    </a:lnTo>
                    <a:lnTo>
                      <a:pt x="1342" y="2244"/>
                    </a:lnTo>
                    <a:lnTo>
                      <a:pt x="1335" y="2236"/>
                    </a:lnTo>
                    <a:lnTo>
                      <a:pt x="1319" y="2236"/>
                    </a:lnTo>
                    <a:lnTo>
                      <a:pt x="1306" y="2221"/>
                    </a:lnTo>
                    <a:lnTo>
                      <a:pt x="1312" y="2213"/>
                    </a:lnTo>
                    <a:lnTo>
                      <a:pt x="1319" y="2213"/>
                    </a:lnTo>
                    <a:lnTo>
                      <a:pt x="1335" y="2198"/>
                    </a:lnTo>
                    <a:lnTo>
                      <a:pt x="1342" y="2198"/>
                    </a:lnTo>
                    <a:lnTo>
                      <a:pt x="1358" y="2183"/>
                    </a:lnTo>
                    <a:lnTo>
                      <a:pt x="1365" y="2183"/>
                    </a:lnTo>
                    <a:lnTo>
                      <a:pt x="1373" y="2175"/>
                    </a:lnTo>
                    <a:lnTo>
                      <a:pt x="1381" y="2175"/>
                    </a:lnTo>
                    <a:lnTo>
                      <a:pt x="1387" y="2169"/>
                    </a:lnTo>
                    <a:lnTo>
                      <a:pt x="1410" y="2169"/>
                    </a:lnTo>
                    <a:lnTo>
                      <a:pt x="1425" y="2183"/>
                    </a:lnTo>
                    <a:lnTo>
                      <a:pt x="1417" y="2190"/>
                    </a:lnTo>
                    <a:lnTo>
                      <a:pt x="1417" y="2198"/>
                    </a:lnTo>
                    <a:lnTo>
                      <a:pt x="1402" y="2213"/>
                    </a:lnTo>
                    <a:lnTo>
                      <a:pt x="1417" y="2198"/>
                    </a:lnTo>
                    <a:lnTo>
                      <a:pt x="1425" y="2206"/>
                    </a:lnTo>
                    <a:lnTo>
                      <a:pt x="1440" y="2206"/>
                    </a:lnTo>
                    <a:lnTo>
                      <a:pt x="1448" y="2198"/>
                    </a:lnTo>
                    <a:lnTo>
                      <a:pt x="1469" y="2198"/>
                    </a:lnTo>
                    <a:lnTo>
                      <a:pt x="1508" y="2236"/>
                    </a:lnTo>
                    <a:lnTo>
                      <a:pt x="1508" y="2244"/>
                    </a:lnTo>
                    <a:lnTo>
                      <a:pt x="1515" y="2252"/>
                    </a:lnTo>
                    <a:lnTo>
                      <a:pt x="1515" y="2258"/>
                    </a:lnTo>
                    <a:lnTo>
                      <a:pt x="1531" y="2273"/>
                    </a:lnTo>
                    <a:lnTo>
                      <a:pt x="1531" y="2281"/>
                    </a:lnTo>
                    <a:lnTo>
                      <a:pt x="1538" y="2288"/>
                    </a:lnTo>
                    <a:lnTo>
                      <a:pt x="1538" y="2304"/>
                    </a:lnTo>
                    <a:lnTo>
                      <a:pt x="1546" y="2311"/>
                    </a:lnTo>
                    <a:lnTo>
                      <a:pt x="1546" y="2319"/>
                    </a:lnTo>
                    <a:lnTo>
                      <a:pt x="1552" y="2327"/>
                    </a:lnTo>
                    <a:lnTo>
                      <a:pt x="1552" y="2332"/>
                    </a:lnTo>
                    <a:lnTo>
                      <a:pt x="1559" y="2340"/>
                    </a:lnTo>
                    <a:lnTo>
                      <a:pt x="1559" y="2371"/>
                    </a:lnTo>
                    <a:lnTo>
                      <a:pt x="1575" y="2386"/>
                    </a:lnTo>
                    <a:lnTo>
                      <a:pt x="1567" y="2394"/>
                    </a:lnTo>
                    <a:lnTo>
                      <a:pt x="1567" y="2430"/>
                    </a:lnTo>
                    <a:lnTo>
                      <a:pt x="1559" y="2438"/>
                    </a:lnTo>
                    <a:lnTo>
                      <a:pt x="1559" y="2469"/>
                    </a:lnTo>
                    <a:lnTo>
                      <a:pt x="1559" y="2438"/>
                    </a:lnTo>
                    <a:lnTo>
                      <a:pt x="1567" y="2430"/>
                    </a:lnTo>
                    <a:lnTo>
                      <a:pt x="1567" y="2394"/>
                    </a:lnTo>
                    <a:lnTo>
                      <a:pt x="1575" y="2386"/>
                    </a:lnTo>
                    <a:lnTo>
                      <a:pt x="1590" y="2386"/>
                    </a:lnTo>
                    <a:lnTo>
                      <a:pt x="1598" y="2379"/>
                    </a:lnTo>
                    <a:lnTo>
                      <a:pt x="1605" y="2379"/>
                    </a:lnTo>
                    <a:lnTo>
                      <a:pt x="1621" y="2363"/>
                    </a:lnTo>
                    <a:lnTo>
                      <a:pt x="1634" y="2363"/>
                    </a:lnTo>
                    <a:lnTo>
                      <a:pt x="1650" y="2348"/>
                    </a:lnTo>
                    <a:lnTo>
                      <a:pt x="1665" y="2348"/>
                    </a:lnTo>
                    <a:lnTo>
                      <a:pt x="1680" y="2332"/>
                    </a:lnTo>
                    <a:lnTo>
                      <a:pt x="1688" y="2332"/>
                    </a:lnTo>
                    <a:lnTo>
                      <a:pt x="1703" y="2319"/>
                    </a:lnTo>
                    <a:lnTo>
                      <a:pt x="1717" y="2319"/>
                    </a:lnTo>
                    <a:lnTo>
                      <a:pt x="1732" y="2304"/>
                    </a:lnTo>
                    <a:lnTo>
                      <a:pt x="1740" y="2304"/>
                    </a:lnTo>
                    <a:lnTo>
                      <a:pt x="1748" y="2296"/>
                    </a:lnTo>
                    <a:lnTo>
                      <a:pt x="1755" y="2296"/>
                    </a:lnTo>
                    <a:lnTo>
                      <a:pt x="1771" y="2281"/>
                    </a:lnTo>
                    <a:lnTo>
                      <a:pt x="1786" y="2281"/>
                    </a:lnTo>
                    <a:lnTo>
                      <a:pt x="1792" y="2273"/>
                    </a:lnTo>
                    <a:lnTo>
                      <a:pt x="1799" y="2273"/>
                    </a:lnTo>
                    <a:lnTo>
                      <a:pt x="1830" y="2244"/>
                    </a:lnTo>
                    <a:lnTo>
                      <a:pt x="1838" y="2244"/>
                    </a:lnTo>
                    <a:lnTo>
                      <a:pt x="1853" y="2229"/>
                    </a:lnTo>
                    <a:lnTo>
                      <a:pt x="1861" y="2229"/>
                    </a:lnTo>
                    <a:lnTo>
                      <a:pt x="1869" y="2221"/>
                    </a:lnTo>
                    <a:lnTo>
                      <a:pt x="1874" y="2221"/>
                    </a:lnTo>
                    <a:lnTo>
                      <a:pt x="1882" y="2213"/>
                    </a:lnTo>
                    <a:lnTo>
                      <a:pt x="1905" y="2213"/>
                    </a:lnTo>
                    <a:lnTo>
                      <a:pt x="1905" y="2175"/>
                    </a:lnTo>
                    <a:lnTo>
                      <a:pt x="1897" y="2169"/>
                    </a:lnTo>
                    <a:lnTo>
                      <a:pt x="1897" y="2139"/>
                    </a:lnTo>
                    <a:lnTo>
                      <a:pt x="1890" y="2131"/>
                    </a:lnTo>
                    <a:lnTo>
                      <a:pt x="1890" y="2116"/>
                    </a:lnTo>
                    <a:lnTo>
                      <a:pt x="1882" y="2108"/>
                    </a:lnTo>
                    <a:lnTo>
                      <a:pt x="1882" y="2092"/>
                    </a:lnTo>
                    <a:lnTo>
                      <a:pt x="1869" y="2079"/>
                    </a:lnTo>
                    <a:lnTo>
                      <a:pt x="1869" y="2071"/>
                    </a:lnTo>
                    <a:lnTo>
                      <a:pt x="1861" y="2064"/>
                    </a:lnTo>
                    <a:lnTo>
                      <a:pt x="1861" y="2056"/>
                    </a:lnTo>
                    <a:lnTo>
                      <a:pt x="1830" y="2025"/>
                    </a:lnTo>
                    <a:lnTo>
                      <a:pt x="1830" y="2010"/>
                    </a:lnTo>
                    <a:lnTo>
                      <a:pt x="1838" y="2004"/>
                    </a:lnTo>
                    <a:lnTo>
                      <a:pt x="1861" y="2004"/>
                    </a:lnTo>
                    <a:lnTo>
                      <a:pt x="1869" y="1996"/>
                    </a:lnTo>
                    <a:lnTo>
                      <a:pt x="1874" y="1996"/>
                    </a:lnTo>
                    <a:lnTo>
                      <a:pt x="1882" y="1989"/>
                    </a:lnTo>
                    <a:lnTo>
                      <a:pt x="1905" y="1989"/>
                    </a:lnTo>
                    <a:lnTo>
                      <a:pt x="1913" y="1981"/>
                    </a:lnTo>
                    <a:lnTo>
                      <a:pt x="1928" y="1981"/>
                    </a:lnTo>
                    <a:lnTo>
                      <a:pt x="1936" y="1973"/>
                    </a:lnTo>
                    <a:lnTo>
                      <a:pt x="1965" y="1973"/>
                    </a:lnTo>
                    <a:lnTo>
                      <a:pt x="1972" y="1966"/>
                    </a:lnTo>
                    <a:lnTo>
                      <a:pt x="1965" y="1973"/>
                    </a:lnTo>
                    <a:lnTo>
                      <a:pt x="1936" y="1973"/>
                    </a:lnTo>
                    <a:lnTo>
                      <a:pt x="1928" y="1981"/>
                    </a:lnTo>
                    <a:lnTo>
                      <a:pt x="1913" y="1981"/>
                    </a:lnTo>
                    <a:lnTo>
                      <a:pt x="1905" y="1989"/>
                    </a:lnTo>
                    <a:lnTo>
                      <a:pt x="1882" y="1989"/>
                    </a:lnTo>
                    <a:lnTo>
                      <a:pt x="1874" y="1996"/>
                    </a:lnTo>
                    <a:lnTo>
                      <a:pt x="1869" y="1996"/>
                    </a:lnTo>
                    <a:lnTo>
                      <a:pt x="1861" y="2004"/>
                    </a:lnTo>
                    <a:lnTo>
                      <a:pt x="1838" y="2004"/>
                    </a:lnTo>
                    <a:lnTo>
                      <a:pt x="1830" y="2010"/>
                    </a:lnTo>
                    <a:lnTo>
                      <a:pt x="1822" y="2010"/>
                    </a:lnTo>
                    <a:lnTo>
                      <a:pt x="1815" y="2018"/>
                    </a:lnTo>
                    <a:lnTo>
                      <a:pt x="1792" y="2018"/>
                    </a:lnTo>
                    <a:lnTo>
                      <a:pt x="1786" y="2025"/>
                    </a:lnTo>
                    <a:lnTo>
                      <a:pt x="1778" y="2025"/>
                    </a:lnTo>
                    <a:lnTo>
                      <a:pt x="1771" y="2033"/>
                    </a:lnTo>
                    <a:lnTo>
                      <a:pt x="1748" y="2033"/>
                    </a:lnTo>
                    <a:lnTo>
                      <a:pt x="1732" y="2048"/>
                    </a:lnTo>
                    <a:lnTo>
                      <a:pt x="1725" y="2048"/>
                    </a:lnTo>
                    <a:lnTo>
                      <a:pt x="1709" y="2064"/>
                    </a:lnTo>
                    <a:lnTo>
                      <a:pt x="1703" y="2064"/>
                    </a:lnTo>
                    <a:lnTo>
                      <a:pt x="1696" y="2071"/>
                    </a:lnTo>
                    <a:lnTo>
                      <a:pt x="1680" y="2071"/>
                    </a:lnTo>
                    <a:lnTo>
                      <a:pt x="1665" y="2087"/>
                    </a:lnTo>
                    <a:lnTo>
                      <a:pt x="1657" y="2087"/>
                    </a:lnTo>
                    <a:lnTo>
                      <a:pt x="1634" y="2108"/>
                    </a:lnTo>
                    <a:lnTo>
                      <a:pt x="1613" y="2108"/>
                    </a:lnTo>
                    <a:lnTo>
                      <a:pt x="1590" y="2131"/>
                    </a:lnTo>
                    <a:lnTo>
                      <a:pt x="1582" y="2131"/>
                    </a:lnTo>
                    <a:lnTo>
                      <a:pt x="1567" y="2146"/>
                    </a:lnTo>
                    <a:lnTo>
                      <a:pt x="1552" y="2146"/>
                    </a:lnTo>
                    <a:lnTo>
                      <a:pt x="1538" y="2162"/>
                    </a:lnTo>
                    <a:lnTo>
                      <a:pt x="1523" y="2162"/>
                    </a:lnTo>
                    <a:lnTo>
                      <a:pt x="1508" y="2175"/>
                    </a:lnTo>
                    <a:lnTo>
                      <a:pt x="1500" y="2175"/>
                    </a:lnTo>
                    <a:lnTo>
                      <a:pt x="1492" y="2183"/>
                    </a:lnTo>
                    <a:lnTo>
                      <a:pt x="1485" y="2183"/>
                    </a:lnTo>
                    <a:lnTo>
                      <a:pt x="1469" y="2198"/>
                    </a:lnTo>
                    <a:lnTo>
                      <a:pt x="1448" y="2198"/>
                    </a:lnTo>
                    <a:lnTo>
                      <a:pt x="1440" y="2206"/>
                    </a:lnTo>
                    <a:lnTo>
                      <a:pt x="1425" y="2206"/>
                    </a:lnTo>
                    <a:lnTo>
                      <a:pt x="1417" y="2198"/>
                    </a:lnTo>
                    <a:lnTo>
                      <a:pt x="1417" y="2190"/>
                    </a:lnTo>
                    <a:lnTo>
                      <a:pt x="1425" y="2183"/>
                    </a:lnTo>
                    <a:lnTo>
                      <a:pt x="1433" y="2183"/>
                    </a:lnTo>
                    <a:lnTo>
                      <a:pt x="1456" y="2162"/>
                    </a:lnTo>
                    <a:lnTo>
                      <a:pt x="1463" y="2162"/>
                    </a:lnTo>
                    <a:lnTo>
                      <a:pt x="1485" y="2139"/>
                    </a:lnTo>
                    <a:lnTo>
                      <a:pt x="1492" y="2146"/>
                    </a:lnTo>
                    <a:lnTo>
                      <a:pt x="1508" y="2131"/>
                    </a:lnTo>
                    <a:lnTo>
                      <a:pt x="1508" y="2116"/>
                    </a:lnTo>
                    <a:lnTo>
                      <a:pt x="1515" y="2108"/>
                    </a:lnTo>
                    <a:lnTo>
                      <a:pt x="1523" y="2108"/>
                    </a:lnTo>
                    <a:lnTo>
                      <a:pt x="1552" y="2079"/>
                    </a:lnTo>
                    <a:lnTo>
                      <a:pt x="1575" y="2079"/>
                    </a:lnTo>
                    <a:lnTo>
                      <a:pt x="1598" y="2056"/>
                    </a:lnTo>
                    <a:lnTo>
                      <a:pt x="1605" y="2056"/>
                    </a:lnTo>
                    <a:lnTo>
                      <a:pt x="1621" y="2041"/>
                    </a:lnTo>
                    <a:lnTo>
                      <a:pt x="1634" y="2041"/>
                    </a:lnTo>
                    <a:lnTo>
                      <a:pt x="1665" y="2010"/>
                    </a:lnTo>
                    <a:lnTo>
                      <a:pt x="1680" y="2010"/>
                    </a:lnTo>
                    <a:lnTo>
                      <a:pt x="1703" y="1989"/>
                    </a:lnTo>
                    <a:lnTo>
                      <a:pt x="1709" y="1989"/>
                    </a:lnTo>
                    <a:lnTo>
                      <a:pt x="1717" y="1981"/>
                    </a:lnTo>
                    <a:lnTo>
                      <a:pt x="1725" y="1981"/>
                    </a:lnTo>
                    <a:lnTo>
                      <a:pt x="1778" y="1929"/>
                    </a:lnTo>
                    <a:lnTo>
                      <a:pt x="1786" y="1929"/>
                    </a:lnTo>
                    <a:lnTo>
                      <a:pt x="1792" y="1922"/>
                    </a:lnTo>
                    <a:lnTo>
                      <a:pt x="1799" y="1922"/>
                    </a:lnTo>
                    <a:lnTo>
                      <a:pt x="1815" y="1906"/>
                    </a:lnTo>
                    <a:lnTo>
                      <a:pt x="1822" y="1906"/>
                    </a:lnTo>
                    <a:lnTo>
                      <a:pt x="1830" y="1899"/>
                    </a:lnTo>
                    <a:lnTo>
                      <a:pt x="1830" y="1891"/>
                    </a:lnTo>
                    <a:lnTo>
                      <a:pt x="1853" y="1868"/>
                    </a:lnTo>
                    <a:lnTo>
                      <a:pt x="1861" y="1876"/>
                    </a:lnTo>
                    <a:lnTo>
                      <a:pt x="1874" y="1876"/>
                    </a:lnTo>
                    <a:lnTo>
                      <a:pt x="1882" y="1883"/>
                    </a:lnTo>
                    <a:lnTo>
                      <a:pt x="1890" y="1876"/>
                    </a:lnTo>
                    <a:lnTo>
                      <a:pt x="1897" y="1876"/>
                    </a:lnTo>
                    <a:lnTo>
                      <a:pt x="1913" y="1891"/>
                    </a:lnTo>
                    <a:lnTo>
                      <a:pt x="1928" y="1891"/>
                    </a:lnTo>
                    <a:lnTo>
                      <a:pt x="1936" y="1899"/>
                    </a:lnTo>
                    <a:lnTo>
                      <a:pt x="1972" y="1899"/>
                    </a:lnTo>
                    <a:lnTo>
                      <a:pt x="1980" y="1906"/>
                    </a:lnTo>
                    <a:lnTo>
                      <a:pt x="2011" y="1906"/>
                    </a:lnTo>
                    <a:lnTo>
                      <a:pt x="2026" y="1922"/>
                    </a:lnTo>
                    <a:lnTo>
                      <a:pt x="2011" y="1906"/>
                    </a:lnTo>
                    <a:lnTo>
                      <a:pt x="1980" y="1906"/>
                    </a:lnTo>
                    <a:lnTo>
                      <a:pt x="1972" y="1899"/>
                    </a:lnTo>
                    <a:lnTo>
                      <a:pt x="1936" y="1899"/>
                    </a:lnTo>
                    <a:lnTo>
                      <a:pt x="1928" y="1891"/>
                    </a:lnTo>
                    <a:lnTo>
                      <a:pt x="1913" y="1891"/>
                    </a:lnTo>
                    <a:lnTo>
                      <a:pt x="1897" y="1876"/>
                    </a:lnTo>
                    <a:lnTo>
                      <a:pt x="1897" y="1868"/>
                    </a:lnTo>
                    <a:lnTo>
                      <a:pt x="1913" y="1852"/>
                    </a:lnTo>
                    <a:lnTo>
                      <a:pt x="1920" y="1852"/>
                    </a:lnTo>
                    <a:lnTo>
                      <a:pt x="1936" y="1839"/>
                    </a:lnTo>
                    <a:lnTo>
                      <a:pt x="1949" y="1839"/>
                    </a:lnTo>
                    <a:lnTo>
                      <a:pt x="1972" y="1816"/>
                    </a:lnTo>
                    <a:lnTo>
                      <a:pt x="1980" y="1824"/>
                    </a:lnTo>
                    <a:lnTo>
                      <a:pt x="1995" y="1824"/>
                    </a:lnTo>
                    <a:lnTo>
                      <a:pt x="2018" y="1847"/>
                    </a:lnTo>
                    <a:lnTo>
                      <a:pt x="2026" y="1847"/>
                    </a:lnTo>
                    <a:lnTo>
                      <a:pt x="2032" y="1839"/>
                    </a:lnTo>
                    <a:lnTo>
                      <a:pt x="2039" y="1839"/>
                    </a:lnTo>
                    <a:lnTo>
                      <a:pt x="2047" y="1847"/>
                    </a:lnTo>
                    <a:lnTo>
                      <a:pt x="2062" y="1847"/>
                    </a:lnTo>
                    <a:lnTo>
                      <a:pt x="2070" y="1852"/>
                    </a:lnTo>
                    <a:lnTo>
                      <a:pt x="2078" y="1852"/>
                    </a:lnTo>
                    <a:lnTo>
                      <a:pt x="2085" y="1847"/>
                    </a:lnTo>
                    <a:lnTo>
                      <a:pt x="2093" y="1852"/>
                    </a:lnTo>
                    <a:lnTo>
                      <a:pt x="2114" y="1852"/>
                    </a:lnTo>
                    <a:lnTo>
                      <a:pt x="2122" y="1860"/>
                    </a:lnTo>
                    <a:lnTo>
                      <a:pt x="2137" y="1860"/>
                    </a:lnTo>
                    <a:lnTo>
                      <a:pt x="2145" y="1868"/>
                    </a:lnTo>
                    <a:lnTo>
                      <a:pt x="2176" y="1868"/>
                    </a:lnTo>
                    <a:lnTo>
                      <a:pt x="2189" y="1883"/>
                    </a:lnTo>
                    <a:lnTo>
                      <a:pt x="2197" y="1883"/>
                    </a:lnTo>
                    <a:lnTo>
                      <a:pt x="2205" y="1891"/>
                    </a:lnTo>
                    <a:lnTo>
                      <a:pt x="2212" y="1883"/>
                    </a:lnTo>
                    <a:lnTo>
                      <a:pt x="2220" y="1883"/>
                    </a:lnTo>
                    <a:lnTo>
                      <a:pt x="2228" y="1891"/>
                    </a:lnTo>
                    <a:lnTo>
                      <a:pt x="2258" y="1891"/>
                    </a:lnTo>
                    <a:lnTo>
                      <a:pt x="2266" y="1899"/>
                    </a:lnTo>
                    <a:lnTo>
                      <a:pt x="2287" y="1899"/>
                    </a:lnTo>
                    <a:lnTo>
                      <a:pt x="2295" y="1906"/>
                    </a:lnTo>
                    <a:lnTo>
                      <a:pt x="2325" y="1906"/>
                    </a:lnTo>
                    <a:lnTo>
                      <a:pt x="2333" y="1914"/>
                    </a:lnTo>
                    <a:lnTo>
                      <a:pt x="2354" y="1914"/>
                    </a:lnTo>
                    <a:lnTo>
                      <a:pt x="2362" y="1922"/>
                    </a:lnTo>
                    <a:lnTo>
                      <a:pt x="2377" y="1922"/>
                    </a:lnTo>
                    <a:lnTo>
                      <a:pt x="2385" y="1929"/>
                    </a:lnTo>
                    <a:lnTo>
                      <a:pt x="2400" y="1929"/>
                    </a:lnTo>
                    <a:lnTo>
                      <a:pt x="2408" y="1935"/>
                    </a:lnTo>
                    <a:lnTo>
                      <a:pt x="2431" y="1935"/>
                    </a:lnTo>
                    <a:lnTo>
                      <a:pt x="2437" y="1943"/>
                    </a:lnTo>
                    <a:lnTo>
                      <a:pt x="2475" y="1943"/>
                    </a:lnTo>
                    <a:lnTo>
                      <a:pt x="2483" y="1950"/>
                    </a:lnTo>
                    <a:lnTo>
                      <a:pt x="2491" y="1950"/>
                    </a:lnTo>
                    <a:lnTo>
                      <a:pt x="2498" y="1958"/>
                    </a:lnTo>
                    <a:lnTo>
                      <a:pt x="2512" y="1958"/>
                    </a:lnTo>
                    <a:lnTo>
                      <a:pt x="2527" y="1973"/>
                    </a:lnTo>
                    <a:lnTo>
                      <a:pt x="2527" y="1981"/>
                    </a:lnTo>
                    <a:lnTo>
                      <a:pt x="2519" y="1989"/>
                    </a:lnTo>
                    <a:lnTo>
                      <a:pt x="2519" y="1996"/>
                    </a:lnTo>
                    <a:lnTo>
                      <a:pt x="2506" y="2010"/>
                    </a:lnTo>
                    <a:lnTo>
                      <a:pt x="2519" y="1996"/>
                    </a:lnTo>
                    <a:lnTo>
                      <a:pt x="2519" y="1989"/>
                    </a:lnTo>
                    <a:lnTo>
                      <a:pt x="2527" y="1981"/>
                    </a:lnTo>
                    <a:lnTo>
                      <a:pt x="2527" y="1973"/>
                    </a:lnTo>
                    <a:lnTo>
                      <a:pt x="2535" y="1966"/>
                    </a:lnTo>
                    <a:lnTo>
                      <a:pt x="2542" y="1966"/>
                    </a:lnTo>
                    <a:lnTo>
                      <a:pt x="2558" y="1981"/>
                    </a:lnTo>
                    <a:lnTo>
                      <a:pt x="2610" y="1981"/>
                    </a:lnTo>
                    <a:lnTo>
                      <a:pt x="2617" y="1989"/>
                    </a:lnTo>
                    <a:lnTo>
                      <a:pt x="2625" y="1989"/>
                    </a:lnTo>
                    <a:lnTo>
                      <a:pt x="2633" y="1996"/>
                    </a:lnTo>
                    <a:lnTo>
                      <a:pt x="2648" y="1996"/>
                    </a:lnTo>
                    <a:lnTo>
                      <a:pt x="2656" y="2004"/>
                    </a:lnTo>
                    <a:lnTo>
                      <a:pt x="2671" y="2004"/>
                    </a:lnTo>
                    <a:lnTo>
                      <a:pt x="2677" y="2010"/>
                    </a:lnTo>
                    <a:lnTo>
                      <a:pt x="2715" y="2010"/>
                    </a:lnTo>
                    <a:lnTo>
                      <a:pt x="2723" y="2018"/>
                    </a:lnTo>
                    <a:lnTo>
                      <a:pt x="2752" y="2018"/>
                    </a:lnTo>
                    <a:lnTo>
                      <a:pt x="2759" y="2025"/>
                    </a:lnTo>
                    <a:lnTo>
                      <a:pt x="2775" y="2025"/>
                    </a:lnTo>
                    <a:lnTo>
                      <a:pt x="2782" y="2033"/>
                    </a:lnTo>
                    <a:lnTo>
                      <a:pt x="2798" y="2033"/>
                    </a:lnTo>
                    <a:lnTo>
                      <a:pt x="2805" y="2041"/>
                    </a:lnTo>
                    <a:lnTo>
                      <a:pt x="2834" y="2041"/>
                    </a:lnTo>
                    <a:lnTo>
                      <a:pt x="2842" y="2048"/>
                    </a:lnTo>
                    <a:lnTo>
                      <a:pt x="2865" y="2048"/>
                    </a:lnTo>
                    <a:lnTo>
                      <a:pt x="2873" y="2056"/>
                    </a:lnTo>
                    <a:lnTo>
                      <a:pt x="2896" y="2056"/>
                    </a:lnTo>
                    <a:lnTo>
                      <a:pt x="2903" y="2064"/>
                    </a:lnTo>
                    <a:lnTo>
                      <a:pt x="2925" y="2064"/>
                    </a:lnTo>
                    <a:lnTo>
                      <a:pt x="2932" y="2071"/>
                    </a:lnTo>
                    <a:lnTo>
                      <a:pt x="2948" y="2071"/>
                    </a:lnTo>
                    <a:lnTo>
                      <a:pt x="2955" y="2079"/>
                    </a:lnTo>
                    <a:lnTo>
                      <a:pt x="2999" y="2079"/>
                    </a:lnTo>
                    <a:lnTo>
                      <a:pt x="3007" y="2087"/>
                    </a:lnTo>
                    <a:lnTo>
                      <a:pt x="3022" y="2087"/>
                    </a:lnTo>
                    <a:lnTo>
                      <a:pt x="3038" y="2100"/>
                    </a:lnTo>
                    <a:lnTo>
                      <a:pt x="3061" y="2100"/>
                    </a:lnTo>
                    <a:lnTo>
                      <a:pt x="3069" y="2108"/>
                    </a:lnTo>
                    <a:lnTo>
                      <a:pt x="3090" y="2108"/>
                    </a:lnTo>
                    <a:lnTo>
                      <a:pt x="3097" y="2116"/>
                    </a:lnTo>
                    <a:lnTo>
                      <a:pt x="3113" y="2116"/>
                    </a:lnTo>
                    <a:lnTo>
                      <a:pt x="3120" y="2123"/>
                    </a:lnTo>
                    <a:lnTo>
                      <a:pt x="3120" y="2154"/>
                    </a:lnTo>
                    <a:lnTo>
                      <a:pt x="3120" y="2131"/>
                    </a:lnTo>
                    <a:lnTo>
                      <a:pt x="3128" y="2123"/>
                    </a:lnTo>
                    <a:lnTo>
                      <a:pt x="3151" y="2123"/>
                    </a:lnTo>
                    <a:lnTo>
                      <a:pt x="3157" y="2131"/>
                    </a:lnTo>
                    <a:lnTo>
                      <a:pt x="3180" y="2131"/>
                    </a:lnTo>
                    <a:lnTo>
                      <a:pt x="3188" y="2139"/>
                    </a:lnTo>
                    <a:lnTo>
                      <a:pt x="3195" y="2139"/>
                    </a:lnTo>
                    <a:lnTo>
                      <a:pt x="3203" y="2146"/>
                    </a:lnTo>
                    <a:lnTo>
                      <a:pt x="3226" y="2146"/>
                    </a:lnTo>
                    <a:lnTo>
                      <a:pt x="3234" y="2154"/>
                    </a:lnTo>
                    <a:lnTo>
                      <a:pt x="3285" y="2154"/>
                    </a:lnTo>
                    <a:lnTo>
                      <a:pt x="3293" y="2162"/>
                    </a:lnTo>
                    <a:lnTo>
                      <a:pt x="3301" y="2162"/>
                    </a:lnTo>
                    <a:lnTo>
                      <a:pt x="3309" y="2169"/>
                    </a:lnTo>
                    <a:lnTo>
                      <a:pt x="3322" y="2169"/>
                    </a:lnTo>
                    <a:lnTo>
                      <a:pt x="3330" y="2175"/>
                    </a:lnTo>
                    <a:lnTo>
                      <a:pt x="3353" y="2175"/>
                    </a:lnTo>
                    <a:lnTo>
                      <a:pt x="3360" y="2183"/>
                    </a:lnTo>
                    <a:lnTo>
                      <a:pt x="3383" y="2183"/>
                    </a:lnTo>
                    <a:lnTo>
                      <a:pt x="3391" y="2190"/>
                    </a:lnTo>
                    <a:lnTo>
                      <a:pt x="3428" y="2190"/>
                    </a:lnTo>
                    <a:lnTo>
                      <a:pt x="3435" y="2198"/>
                    </a:lnTo>
                    <a:lnTo>
                      <a:pt x="3443" y="2198"/>
                    </a:lnTo>
                    <a:lnTo>
                      <a:pt x="3451" y="2206"/>
                    </a:lnTo>
                    <a:lnTo>
                      <a:pt x="3466" y="2206"/>
                    </a:lnTo>
                    <a:lnTo>
                      <a:pt x="3474" y="2213"/>
                    </a:lnTo>
                    <a:lnTo>
                      <a:pt x="3495" y="2213"/>
                    </a:lnTo>
                    <a:lnTo>
                      <a:pt x="3502" y="2221"/>
                    </a:lnTo>
                    <a:lnTo>
                      <a:pt x="3549" y="2221"/>
                    </a:lnTo>
                    <a:lnTo>
                      <a:pt x="3556" y="2229"/>
                    </a:lnTo>
                    <a:lnTo>
                      <a:pt x="3585" y="2229"/>
                    </a:lnTo>
                    <a:lnTo>
                      <a:pt x="3600" y="2244"/>
                    </a:lnTo>
                    <a:lnTo>
                      <a:pt x="3608" y="2244"/>
                    </a:lnTo>
                    <a:lnTo>
                      <a:pt x="3616" y="2252"/>
                    </a:lnTo>
                    <a:lnTo>
                      <a:pt x="3631" y="2252"/>
                    </a:lnTo>
                    <a:lnTo>
                      <a:pt x="3637" y="2258"/>
                    </a:lnTo>
                    <a:lnTo>
                      <a:pt x="3637" y="2265"/>
                    </a:lnTo>
                    <a:lnTo>
                      <a:pt x="3631" y="2273"/>
                    </a:lnTo>
                    <a:lnTo>
                      <a:pt x="3637" y="2265"/>
                    </a:lnTo>
                    <a:lnTo>
                      <a:pt x="3637" y="2258"/>
                    </a:lnTo>
                    <a:lnTo>
                      <a:pt x="3645" y="2252"/>
                    </a:lnTo>
                    <a:lnTo>
                      <a:pt x="3652" y="2252"/>
                    </a:lnTo>
                    <a:lnTo>
                      <a:pt x="3660" y="2258"/>
                    </a:lnTo>
                    <a:lnTo>
                      <a:pt x="3675" y="2258"/>
                    </a:lnTo>
                    <a:lnTo>
                      <a:pt x="3683" y="2265"/>
                    </a:lnTo>
                    <a:lnTo>
                      <a:pt x="3698" y="2265"/>
                    </a:lnTo>
                    <a:lnTo>
                      <a:pt x="3706" y="2273"/>
                    </a:lnTo>
                    <a:lnTo>
                      <a:pt x="3714" y="2265"/>
                    </a:lnTo>
                    <a:lnTo>
                      <a:pt x="3719" y="2273"/>
                    </a:lnTo>
                    <a:lnTo>
                      <a:pt x="3727" y="2273"/>
                    </a:lnTo>
                    <a:lnTo>
                      <a:pt x="3735" y="2281"/>
                    </a:lnTo>
                    <a:lnTo>
                      <a:pt x="3735" y="2296"/>
                    </a:lnTo>
                    <a:lnTo>
                      <a:pt x="3735" y="2288"/>
                    </a:lnTo>
                    <a:lnTo>
                      <a:pt x="3742" y="2281"/>
                    </a:lnTo>
                    <a:lnTo>
                      <a:pt x="3765" y="2281"/>
                    </a:lnTo>
                    <a:lnTo>
                      <a:pt x="3773" y="2273"/>
                    </a:lnTo>
                    <a:lnTo>
                      <a:pt x="3789" y="2273"/>
                    </a:lnTo>
                    <a:lnTo>
                      <a:pt x="3810" y="2252"/>
                    </a:lnTo>
                    <a:lnTo>
                      <a:pt x="3817" y="2252"/>
                    </a:lnTo>
                    <a:lnTo>
                      <a:pt x="3825" y="2244"/>
                    </a:lnTo>
                    <a:lnTo>
                      <a:pt x="3833" y="2244"/>
                    </a:lnTo>
                    <a:lnTo>
                      <a:pt x="3840" y="2236"/>
                    </a:lnTo>
                    <a:lnTo>
                      <a:pt x="3848" y="2236"/>
                    </a:lnTo>
                    <a:lnTo>
                      <a:pt x="3863" y="2221"/>
                    </a:lnTo>
                    <a:lnTo>
                      <a:pt x="3863" y="2213"/>
                    </a:lnTo>
                    <a:lnTo>
                      <a:pt x="3871" y="2206"/>
                    </a:lnTo>
                    <a:lnTo>
                      <a:pt x="3915" y="2206"/>
                    </a:lnTo>
                    <a:lnTo>
                      <a:pt x="3931" y="2190"/>
                    </a:lnTo>
                    <a:lnTo>
                      <a:pt x="3915" y="2206"/>
                    </a:lnTo>
                    <a:lnTo>
                      <a:pt x="3871" y="2206"/>
                    </a:lnTo>
                    <a:lnTo>
                      <a:pt x="3863" y="2213"/>
                    </a:lnTo>
                    <a:lnTo>
                      <a:pt x="3856" y="2206"/>
                    </a:lnTo>
                    <a:lnTo>
                      <a:pt x="3840" y="2206"/>
                    </a:lnTo>
                    <a:lnTo>
                      <a:pt x="3825" y="2190"/>
                    </a:lnTo>
                    <a:lnTo>
                      <a:pt x="3810" y="2190"/>
                    </a:lnTo>
                    <a:lnTo>
                      <a:pt x="3802" y="2183"/>
                    </a:lnTo>
                    <a:lnTo>
                      <a:pt x="3773" y="2183"/>
                    </a:lnTo>
                    <a:lnTo>
                      <a:pt x="3765" y="2175"/>
                    </a:lnTo>
                    <a:lnTo>
                      <a:pt x="3758" y="2175"/>
                    </a:lnTo>
                    <a:lnTo>
                      <a:pt x="3750" y="2169"/>
                    </a:lnTo>
                    <a:lnTo>
                      <a:pt x="3742" y="2169"/>
                    </a:lnTo>
                    <a:lnTo>
                      <a:pt x="3735" y="2162"/>
                    </a:lnTo>
                    <a:lnTo>
                      <a:pt x="3719" y="2162"/>
                    </a:lnTo>
                    <a:lnTo>
                      <a:pt x="3714" y="2154"/>
                    </a:lnTo>
                    <a:lnTo>
                      <a:pt x="3668" y="2154"/>
                    </a:lnTo>
                    <a:lnTo>
                      <a:pt x="3652" y="2139"/>
                    </a:lnTo>
                    <a:lnTo>
                      <a:pt x="3637" y="2139"/>
                    </a:lnTo>
                    <a:lnTo>
                      <a:pt x="3616" y="2116"/>
                    </a:lnTo>
                    <a:lnTo>
                      <a:pt x="3600" y="2116"/>
                    </a:lnTo>
                    <a:lnTo>
                      <a:pt x="3593" y="2108"/>
                    </a:lnTo>
                    <a:lnTo>
                      <a:pt x="3585" y="2108"/>
                    </a:lnTo>
                    <a:lnTo>
                      <a:pt x="3577" y="2100"/>
                    </a:lnTo>
                    <a:lnTo>
                      <a:pt x="3570" y="2100"/>
                    </a:lnTo>
                    <a:lnTo>
                      <a:pt x="3562" y="2092"/>
                    </a:lnTo>
                    <a:lnTo>
                      <a:pt x="3556" y="2092"/>
                    </a:lnTo>
                    <a:lnTo>
                      <a:pt x="3549" y="2087"/>
                    </a:lnTo>
                    <a:lnTo>
                      <a:pt x="3525" y="2087"/>
                    </a:lnTo>
                    <a:lnTo>
                      <a:pt x="3518" y="2092"/>
                    </a:lnTo>
                    <a:lnTo>
                      <a:pt x="3510" y="2092"/>
                    </a:lnTo>
                    <a:lnTo>
                      <a:pt x="3495" y="2079"/>
                    </a:lnTo>
                    <a:lnTo>
                      <a:pt x="3479" y="2079"/>
                    </a:lnTo>
                    <a:lnTo>
                      <a:pt x="3466" y="2064"/>
                    </a:lnTo>
                    <a:lnTo>
                      <a:pt x="3458" y="2064"/>
                    </a:lnTo>
                    <a:lnTo>
                      <a:pt x="3451" y="2056"/>
                    </a:lnTo>
                    <a:lnTo>
                      <a:pt x="3420" y="2056"/>
                    </a:lnTo>
                    <a:lnTo>
                      <a:pt x="3405" y="2041"/>
                    </a:lnTo>
                    <a:lnTo>
                      <a:pt x="3397" y="2041"/>
                    </a:lnTo>
                    <a:lnTo>
                      <a:pt x="3391" y="2033"/>
                    </a:lnTo>
                    <a:lnTo>
                      <a:pt x="3391" y="2025"/>
                    </a:lnTo>
                    <a:lnTo>
                      <a:pt x="3383" y="2018"/>
                    </a:lnTo>
                    <a:lnTo>
                      <a:pt x="3391" y="2010"/>
                    </a:lnTo>
                    <a:lnTo>
                      <a:pt x="3397" y="2010"/>
                    </a:lnTo>
                    <a:lnTo>
                      <a:pt x="3405" y="2004"/>
                    </a:lnTo>
                    <a:lnTo>
                      <a:pt x="3397" y="2010"/>
                    </a:lnTo>
                    <a:lnTo>
                      <a:pt x="3383" y="1996"/>
                    </a:lnTo>
                    <a:lnTo>
                      <a:pt x="3383" y="1989"/>
                    </a:lnTo>
                    <a:lnTo>
                      <a:pt x="3368" y="2004"/>
                    </a:lnTo>
                    <a:lnTo>
                      <a:pt x="3353" y="2004"/>
                    </a:lnTo>
                    <a:lnTo>
                      <a:pt x="3345" y="2010"/>
                    </a:lnTo>
                    <a:lnTo>
                      <a:pt x="3337" y="2004"/>
                    </a:lnTo>
                    <a:lnTo>
                      <a:pt x="3330" y="2004"/>
                    </a:lnTo>
                    <a:lnTo>
                      <a:pt x="3314" y="1989"/>
                    </a:lnTo>
                    <a:lnTo>
                      <a:pt x="3301" y="1989"/>
                    </a:lnTo>
                    <a:lnTo>
                      <a:pt x="3293" y="1981"/>
                    </a:lnTo>
                    <a:lnTo>
                      <a:pt x="3278" y="1981"/>
                    </a:lnTo>
                    <a:lnTo>
                      <a:pt x="3270" y="1973"/>
                    </a:lnTo>
                    <a:lnTo>
                      <a:pt x="3262" y="1973"/>
                    </a:lnTo>
                    <a:lnTo>
                      <a:pt x="3247" y="1958"/>
                    </a:lnTo>
                    <a:lnTo>
                      <a:pt x="3234" y="1958"/>
                    </a:lnTo>
                    <a:lnTo>
                      <a:pt x="3226" y="1950"/>
                    </a:lnTo>
                    <a:lnTo>
                      <a:pt x="3203" y="1950"/>
                    </a:lnTo>
                    <a:lnTo>
                      <a:pt x="3188" y="1935"/>
                    </a:lnTo>
                    <a:lnTo>
                      <a:pt x="3172" y="1935"/>
                    </a:lnTo>
                    <a:lnTo>
                      <a:pt x="3165" y="1929"/>
                    </a:lnTo>
                    <a:lnTo>
                      <a:pt x="3143" y="1929"/>
                    </a:lnTo>
                    <a:lnTo>
                      <a:pt x="3128" y="1914"/>
                    </a:lnTo>
                    <a:lnTo>
                      <a:pt x="3097" y="1914"/>
                    </a:lnTo>
                    <a:lnTo>
                      <a:pt x="3090" y="1906"/>
                    </a:lnTo>
                    <a:lnTo>
                      <a:pt x="3082" y="1906"/>
                    </a:lnTo>
                    <a:lnTo>
                      <a:pt x="3074" y="1899"/>
                    </a:lnTo>
                    <a:lnTo>
                      <a:pt x="3061" y="1899"/>
                    </a:lnTo>
                    <a:lnTo>
                      <a:pt x="3053" y="1891"/>
                    </a:lnTo>
                    <a:lnTo>
                      <a:pt x="3030" y="1891"/>
                    </a:lnTo>
                    <a:lnTo>
                      <a:pt x="3022" y="1883"/>
                    </a:lnTo>
                    <a:lnTo>
                      <a:pt x="2999" y="1883"/>
                    </a:lnTo>
                    <a:lnTo>
                      <a:pt x="2994" y="1876"/>
                    </a:lnTo>
                    <a:lnTo>
                      <a:pt x="2986" y="1876"/>
                    </a:lnTo>
                    <a:lnTo>
                      <a:pt x="2978" y="1868"/>
                    </a:lnTo>
                    <a:lnTo>
                      <a:pt x="2971" y="1868"/>
                    </a:lnTo>
                    <a:lnTo>
                      <a:pt x="2963" y="1860"/>
                    </a:lnTo>
                    <a:lnTo>
                      <a:pt x="2940" y="1860"/>
                    </a:lnTo>
                    <a:lnTo>
                      <a:pt x="2932" y="1852"/>
                    </a:lnTo>
                    <a:lnTo>
                      <a:pt x="2925" y="1852"/>
                    </a:lnTo>
                    <a:lnTo>
                      <a:pt x="2917" y="1847"/>
                    </a:lnTo>
                    <a:lnTo>
                      <a:pt x="2903" y="1847"/>
                    </a:lnTo>
                    <a:lnTo>
                      <a:pt x="2896" y="1839"/>
                    </a:lnTo>
                    <a:lnTo>
                      <a:pt x="2880" y="1839"/>
                    </a:lnTo>
                    <a:lnTo>
                      <a:pt x="2873" y="1831"/>
                    </a:lnTo>
                    <a:lnTo>
                      <a:pt x="2850" y="1831"/>
                    </a:lnTo>
                    <a:lnTo>
                      <a:pt x="2842" y="1824"/>
                    </a:lnTo>
                    <a:lnTo>
                      <a:pt x="2834" y="1824"/>
                    </a:lnTo>
                    <a:lnTo>
                      <a:pt x="2821" y="1808"/>
                    </a:lnTo>
                    <a:lnTo>
                      <a:pt x="2798" y="1808"/>
                    </a:lnTo>
                    <a:lnTo>
                      <a:pt x="2782" y="1793"/>
                    </a:lnTo>
                    <a:lnTo>
                      <a:pt x="2767" y="1793"/>
                    </a:lnTo>
                    <a:lnTo>
                      <a:pt x="2759" y="1785"/>
                    </a:lnTo>
                    <a:lnTo>
                      <a:pt x="2746" y="1785"/>
                    </a:lnTo>
                    <a:lnTo>
                      <a:pt x="2738" y="1778"/>
                    </a:lnTo>
                    <a:lnTo>
                      <a:pt x="2715" y="1778"/>
                    </a:lnTo>
                    <a:lnTo>
                      <a:pt x="2708" y="1770"/>
                    </a:lnTo>
                    <a:lnTo>
                      <a:pt x="2700" y="1770"/>
                    </a:lnTo>
                    <a:lnTo>
                      <a:pt x="2692" y="1764"/>
                    </a:lnTo>
                    <a:lnTo>
                      <a:pt x="2685" y="1764"/>
                    </a:lnTo>
                    <a:lnTo>
                      <a:pt x="2677" y="1756"/>
                    </a:lnTo>
                    <a:lnTo>
                      <a:pt x="2656" y="1756"/>
                    </a:lnTo>
                    <a:lnTo>
                      <a:pt x="2648" y="1749"/>
                    </a:lnTo>
                    <a:lnTo>
                      <a:pt x="2640" y="1749"/>
                    </a:lnTo>
                    <a:lnTo>
                      <a:pt x="2633" y="1756"/>
                    </a:lnTo>
                    <a:lnTo>
                      <a:pt x="2610" y="1733"/>
                    </a:lnTo>
                    <a:lnTo>
                      <a:pt x="2594" y="1733"/>
                    </a:lnTo>
                    <a:lnTo>
                      <a:pt x="2589" y="1726"/>
                    </a:lnTo>
                    <a:lnTo>
                      <a:pt x="2558" y="1726"/>
                    </a:lnTo>
                    <a:lnTo>
                      <a:pt x="2550" y="1718"/>
                    </a:lnTo>
                    <a:lnTo>
                      <a:pt x="2542" y="1718"/>
                    </a:lnTo>
                    <a:lnTo>
                      <a:pt x="2535" y="1710"/>
                    </a:lnTo>
                    <a:lnTo>
                      <a:pt x="2519" y="1710"/>
                    </a:lnTo>
                    <a:lnTo>
                      <a:pt x="2512" y="1703"/>
                    </a:lnTo>
                    <a:lnTo>
                      <a:pt x="2506" y="1703"/>
                    </a:lnTo>
                    <a:lnTo>
                      <a:pt x="2498" y="1695"/>
                    </a:lnTo>
                    <a:lnTo>
                      <a:pt x="2483" y="1695"/>
                    </a:lnTo>
                    <a:lnTo>
                      <a:pt x="2475" y="1689"/>
                    </a:lnTo>
                    <a:lnTo>
                      <a:pt x="2460" y="1689"/>
                    </a:lnTo>
                    <a:lnTo>
                      <a:pt x="2452" y="1682"/>
                    </a:lnTo>
                    <a:lnTo>
                      <a:pt x="2437" y="1682"/>
                    </a:lnTo>
                    <a:lnTo>
                      <a:pt x="2431" y="1674"/>
                    </a:lnTo>
                    <a:lnTo>
                      <a:pt x="2408" y="1674"/>
                    </a:lnTo>
                    <a:lnTo>
                      <a:pt x="2400" y="1666"/>
                    </a:lnTo>
                    <a:lnTo>
                      <a:pt x="2385" y="1666"/>
                    </a:lnTo>
                    <a:lnTo>
                      <a:pt x="2370" y="1651"/>
                    </a:lnTo>
                    <a:lnTo>
                      <a:pt x="2354" y="1651"/>
                    </a:lnTo>
                    <a:lnTo>
                      <a:pt x="2349" y="1643"/>
                    </a:lnTo>
                    <a:lnTo>
                      <a:pt x="2341" y="1643"/>
                    </a:lnTo>
                    <a:lnTo>
                      <a:pt x="2333" y="1636"/>
                    </a:lnTo>
                    <a:lnTo>
                      <a:pt x="2325" y="1636"/>
                    </a:lnTo>
                    <a:lnTo>
                      <a:pt x="2310" y="1620"/>
                    </a:lnTo>
                    <a:lnTo>
                      <a:pt x="2310" y="1612"/>
                    </a:lnTo>
                    <a:lnTo>
                      <a:pt x="2333" y="1591"/>
                    </a:lnTo>
                    <a:lnTo>
                      <a:pt x="2349" y="1591"/>
                    </a:lnTo>
                    <a:lnTo>
                      <a:pt x="2354" y="1599"/>
                    </a:lnTo>
                    <a:lnTo>
                      <a:pt x="2377" y="1599"/>
                    </a:lnTo>
                    <a:lnTo>
                      <a:pt x="2354" y="1599"/>
                    </a:lnTo>
                    <a:lnTo>
                      <a:pt x="2349" y="1591"/>
                    </a:lnTo>
                    <a:lnTo>
                      <a:pt x="2341" y="1591"/>
                    </a:lnTo>
                    <a:lnTo>
                      <a:pt x="2325" y="1576"/>
                    </a:lnTo>
                    <a:lnTo>
                      <a:pt x="2318" y="1576"/>
                    </a:lnTo>
                    <a:lnTo>
                      <a:pt x="2310" y="1568"/>
                    </a:lnTo>
                    <a:lnTo>
                      <a:pt x="2302" y="1568"/>
                    </a:lnTo>
                    <a:lnTo>
                      <a:pt x="2295" y="1561"/>
                    </a:lnTo>
                    <a:lnTo>
                      <a:pt x="2287" y="1561"/>
                    </a:lnTo>
                    <a:lnTo>
                      <a:pt x="2279" y="1553"/>
                    </a:lnTo>
                    <a:lnTo>
                      <a:pt x="2279" y="1545"/>
                    </a:lnTo>
                    <a:lnTo>
                      <a:pt x="2310" y="1516"/>
                    </a:lnTo>
                    <a:lnTo>
                      <a:pt x="2318" y="1516"/>
                    </a:lnTo>
                    <a:lnTo>
                      <a:pt x="2325" y="1509"/>
                    </a:lnTo>
                    <a:lnTo>
                      <a:pt x="2318" y="1516"/>
                    </a:lnTo>
                    <a:lnTo>
                      <a:pt x="2310" y="1516"/>
                    </a:lnTo>
                    <a:lnTo>
                      <a:pt x="2302" y="1524"/>
                    </a:lnTo>
                    <a:lnTo>
                      <a:pt x="2287" y="1509"/>
                    </a:lnTo>
                    <a:lnTo>
                      <a:pt x="2279" y="1516"/>
                    </a:lnTo>
                    <a:lnTo>
                      <a:pt x="2266" y="1516"/>
                    </a:lnTo>
                    <a:lnTo>
                      <a:pt x="2258" y="1524"/>
                    </a:lnTo>
                    <a:lnTo>
                      <a:pt x="2251" y="1524"/>
                    </a:lnTo>
                    <a:lnTo>
                      <a:pt x="2243" y="1530"/>
                    </a:lnTo>
                    <a:lnTo>
                      <a:pt x="2220" y="1530"/>
                    </a:lnTo>
                    <a:lnTo>
                      <a:pt x="2205" y="1516"/>
                    </a:lnTo>
                    <a:lnTo>
                      <a:pt x="2197" y="1516"/>
                    </a:lnTo>
                    <a:lnTo>
                      <a:pt x="2176" y="1493"/>
                    </a:lnTo>
                    <a:lnTo>
                      <a:pt x="2176" y="1470"/>
                    </a:lnTo>
                    <a:lnTo>
                      <a:pt x="2189" y="1455"/>
                    </a:lnTo>
                    <a:lnTo>
                      <a:pt x="2205" y="1455"/>
                    </a:lnTo>
                    <a:lnTo>
                      <a:pt x="2220" y="1442"/>
                    </a:lnTo>
                    <a:lnTo>
                      <a:pt x="2235" y="1442"/>
                    </a:lnTo>
                    <a:lnTo>
                      <a:pt x="2251" y="1426"/>
                    </a:lnTo>
                    <a:lnTo>
                      <a:pt x="2279" y="1426"/>
                    </a:lnTo>
                    <a:lnTo>
                      <a:pt x="2295" y="1411"/>
                    </a:lnTo>
                    <a:lnTo>
                      <a:pt x="2318" y="1411"/>
                    </a:lnTo>
                    <a:lnTo>
                      <a:pt x="2333" y="1396"/>
                    </a:lnTo>
                    <a:lnTo>
                      <a:pt x="2349" y="1396"/>
                    </a:lnTo>
                    <a:lnTo>
                      <a:pt x="2354" y="1388"/>
                    </a:lnTo>
                    <a:lnTo>
                      <a:pt x="2370" y="1388"/>
                    </a:lnTo>
                    <a:lnTo>
                      <a:pt x="2377" y="1380"/>
                    </a:lnTo>
                    <a:lnTo>
                      <a:pt x="2393" y="1380"/>
                    </a:lnTo>
                    <a:lnTo>
                      <a:pt x="2400" y="1372"/>
                    </a:lnTo>
                    <a:lnTo>
                      <a:pt x="2423" y="1372"/>
                    </a:lnTo>
                    <a:lnTo>
                      <a:pt x="2437" y="1359"/>
                    </a:lnTo>
                    <a:lnTo>
                      <a:pt x="2452" y="1359"/>
                    </a:lnTo>
                    <a:lnTo>
                      <a:pt x="2460" y="1351"/>
                    </a:lnTo>
                    <a:lnTo>
                      <a:pt x="2468" y="1351"/>
                    </a:lnTo>
                    <a:lnTo>
                      <a:pt x="2475" y="1344"/>
                    </a:lnTo>
                    <a:lnTo>
                      <a:pt x="2483" y="1344"/>
                    </a:lnTo>
                    <a:lnTo>
                      <a:pt x="2491" y="1336"/>
                    </a:lnTo>
                    <a:lnTo>
                      <a:pt x="2519" y="1336"/>
                    </a:lnTo>
                    <a:lnTo>
                      <a:pt x="2527" y="1328"/>
                    </a:lnTo>
                    <a:lnTo>
                      <a:pt x="2535" y="1328"/>
                    </a:lnTo>
                    <a:lnTo>
                      <a:pt x="2542" y="1321"/>
                    </a:lnTo>
                    <a:lnTo>
                      <a:pt x="2558" y="1321"/>
                    </a:lnTo>
                    <a:lnTo>
                      <a:pt x="2565" y="1313"/>
                    </a:lnTo>
                    <a:lnTo>
                      <a:pt x="2589" y="1313"/>
                    </a:lnTo>
                    <a:lnTo>
                      <a:pt x="2594" y="1305"/>
                    </a:lnTo>
                    <a:lnTo>
                      <a:pt x="2610" y="1305"/>
                    </a:lnTo>
                    <a:lnTo>
                      <a:pt x="2625" y="1290"/>
                    </a:lnTo>
                    <a:lnTo>
                      <a:pt x="2648" y="1290"/>
                    </a:lnTo>
                    <a:lnTo>
                      <a:pt x="2656" y="1284"/>
                    </a:lnTo>
                    <a:lnTo>
                      <a:pt x="2648" y="1290"/>
                    </a:lnTo>
                    <a:lnTo>
                      <a:pt x="2625" y="1290"/>
                    </a:lnTo>
                    <a:lnTo>
                      <a:pt x="2610" y="1305"/>
                    </a:lnTo>
                    <a:lnTo>
                      <a:pt x="2594" y="1305"/>
                    </a:lnTo>
                    <a:lnTo>
                      <a:pt x="2589" y="1313"/>
                    </a:lnTo>
                    <a:lnTo>
                      <a:pt x="2565" y="1313"/>
                    </a:lnTo>
                    <a:lnTo>
                      <a:pt x="2558" y="1321"/>
                    </a:lnTo>
                    <a:lnTo>
                      <a:pt x="2542" y="1321"/>
                    </a:lnTo>
                    <a:lnTo>
                      <a:pt x="2535" y="1328"/>
                    </a:lnTo>
                    <a:lnTo>
                      <a:pt x="2527" y="1328"/>
                    </a:lnTo>
                    <a:lnTo>
                      <a:pt x="2519" y="1336"/>
                    </a:lnTo>
                    <a:lnTo>
                      <a:pt x="2491" y="1336"/>
                    </a:lnTo>
                    <a:lnTo>
                      <a:pt x="2483" y="1344"/>
                    </a:lnTo>
                    <a:lnTo>
                      <a:pt x="2475" y="1344"/>
                    </a:lnTo>
                    <a:lnTo>
                      <a:pt x="2468" y="1351"/>
                    </a:lnTo>
                    <a:lnTo>
                      <a:pt x="2460" y="1351"/>
                    </a:lnTo>
                    <a:lnTo>
                      <a:pt x="2452" y="1359"/>
                    </a:lnTo>
                    <a:lnTo>
                      <a:pt x="2437" y="1359"/>
                    </a:lnTo>
                    <a:lnTo>
                      <a:pt x="2423" y="1372"/>
                    </a:lnTo>
                    <a:lnTo>
                      <a:pt x="2400" y="1372"/>
                    </a:lnTo>
                    <a:lnTo>
                      <a:pt x="2393" y="1380"/>
                    </a:lnTo>
                    <a:lnTo>
                      <a:pt x="2377" y="1380"/>
                    </a:lnTo>
                    <a:lnTo>
                      <a:pt x="2370" y="1388"/>
                    </a:lnTo>
                    <a:lnTo>
                      <a:pt x="2354" y="1388"/>
                    </a:lnTo>
                    <a:lnTo>
                      <a:pt x="2349" y="1396"/>
                    </a:lnTo>
                    <a:lnTo>
                      <a:pt x="2333" y="1396"/>
                    </a:lnTo>
                    <a:lnTo>
                      <a:pt x="2318" y="1411"/>
                    </a:lnTo>
                    <a:lnTo>
                      <a:pt x="2295" y="1411"/>
                    </a:lnTo>
                    <a:lnTo>
                      <a:pt x="2279" y="1426"/>
                    </a:lnTo>
                    <a:lnTo>
                      <a:pt x="2251" y="1426"/>
                    </a:lnTo>
                    <a:lnTo>
                      <a:pt x="2235" y="1442"/>
                    </a:lnTo>
                    <a:lnTo>
                      <a:pt x="2220" y="1442"/>
                    </a:lnTo>
                    <a:lnTo>
                      <a:pt x="2205" y="1455"/>
                    </a:lnTo>
                    <a:lnTo>
                      <a:pt x="2189" y="1455"/>
                    </a:lnTo>
                    <a:lnTo>
                      <a:pt x="2176" y="1442"/>
                    </a:lnTo>
                    <a:lnTo>
                      <a:pt x="2176" y="1388"/>
                    </a:lnTo>
                    <a:lnTo>
                      <a:pt x="2168" y="1380"/>
                    </a:lnTo>
                    <a:lnTo>
                      <a:pt x="2168" y="1367"/>
                    </a:lnTo>
                    <a:lnTo>
                      <a:pt x="2160" y="1359"/>
                    </a:lnTo>
                    <a:lnTo>
                      <a:pt x="2160" y="1328"/>
                    </a:lnTo>
                    <a:lnTo>
                      <a:pt x="2153" y="1321"/>
                    </a:lnTo>
                    <a:lnTo>
                      <a:pt x="2153" y="1313"/>
                    </a:lnTo>
                    <a:lnTo>
                      <a:pt x="2145" y="1305"/>
                    </a:lnTo>
                    <a:lnTo>
                      <a:pt x="2145" y="1290"/>
                    </a:lnTo>
                    <a:lnTo>
                      <a:pt x="2137" y="1284"/>
                    </a:lnTo>
                    <a:lnTo>
                      <a:pt x="2137" y="1276"/>
                    </a:lnTo>
                    <a:lnTo>
                      <a:pt x="2145" y="1269"/>
                    </a:lnTo>
                    <a:lnTo>
                      <a:pt x="2153" y="1269"/>
                    </a:lnTo>
                    <a:lnTo>
                      <a:pt x="2176" y="1246"/>
                    </a:lnTo>
                    <a:lnTo>
                      <a:pt x="2183" y="1246"/>
                    </a:lnTo>
                    <a:lnTo>
                      <a:pt x="2220" y="1207"/>
                    </a:lnTo>
                    <a:lnTo>
                      <a:pt x="2220" y="1202"/>
                    </a:lnTo>
                    <a:lnTo>
                      <a:pt x="2228" y="1194"/>
                    </a:lnTo>
                    <a:lnTo>
                      <a:pt x="2235" y="1194"/>
                    </a:lnTo>
                    <a:lnTo>
                      <a:pt x="2251" y="1179"/>
                    </a:lnTo>
                    <a:lnTo>
                      <a:pt x="2258" y="1179"/>
                    </a:lnTo>
                    <a:lnTo>
                      <a:pt x="2272" y="1163"/>
                    </a:lnTo>
                    <a:lnTo>
                      <a:pt x="2279" y="1163"/>
                    </a:lnTo>
                    <a:lnTo>
                      <a:pt x="2302" y="1140"/>
                    </a:lnTo>
                    <a:lnTo>
                      <a:pt x="2310" y="1140"/>
                    </a:lnTo>
                    <a:lnTo>
                      <a:pt x="2341" y="1111"/>
                    </a:lnTo>
                    <a:lnTo>
                      <a:pt x="2349" y="1111"/>
                    </a:lnTo>
                    <a:lnTo>
                      <a:pt x="2370" y="1088"/>
                    </a:lnTo>
                    <a:lnTo>
                      <a:pt x="2377" y="1088"/>
                    </a:lnTo>
                    <a:lnTo>
                      <a:pt x="2385" y="1081"/>
                    </a:lnTo>
                    <a:lnTo>
                      <a:pt x="2385" y="1073"/>
                    </a:lnTo>
                    <a:lnTo>
                      <a:pt x="2400" y="1058"/>
                    </a:lnTo>
                    <a:lnTo>
                      <a:pt x="2416" y="1058"/>
                    </a:lnTo>
                    <a:lnTo>
                      <a:pt x="2431" y="1044"/>
                    </a:lnTo>
                    <a:lnTo>
                      <a:pt x="2431" y="1036"/>
                    </a:lnTo>
                    <a:lnTo>
                      <a:pt x="2445" y="1021"/>
                    </a:lnTo>
                    <a:lnTo>
                      <a:pt x="2452" y="1021"/>
                    </a:lnTo>
                    <a:lnTo>
                      <a:pt x="2483" y="990"/>
                    </a:lnTo>
                    <a:lnTo>
                      <a:pt x="2491" y="990"/>
                    </a:lnTo>
                    <a:lnTo>
                      <a:pt x="2506" y="975"/>
                    </a:lnTo>
                    <a:lnTo>
                      <a:pt x="2512" y="975"/>
                    </a:lnTo>
                    <a:lnTo>
                      <a:pt x="2519" y="967"/>
                    </a:lnTo>
                    <a:lnTo>
                      <a:pt x="2519" y="962"/>
                    </a:lnTo>
                    <a:lnTo>
                      <a:pt x="2527" y="954"/>
                    </a:lnTo>
                    <a:lnTo>
                      <a:pt x="2535" y="954"/>
                    </a:lnTo>
                    <a:lnTo>
                      <a:pt x="2565" y="923"/>
                    </a:lnTo>
                    <a:lnTo>
                      <a:pt x="2581" y="923"/>
                    </a:lnTo>
                    <a:lnTo>
                      <a:pt x="2589" y="916"/>
                    </a:lnTo>
                    <a:lnTo>
                      <a:pt x="2589" y="908"/>
                    </a:lnTo>
                    <a:lnTo>
                      <a:pt x="2633" y="864"/>
                    </a:lnTo>
                    <a:lnTo>
                      <a:pt x="2640" y="864"/>
                    </a:lnTo>
                    <a:lnTo>
                      <a:pt x="2671" y="833"/>
                    </a:lnTo>
                    <a:lnTo>
                      <a:pt x="2677" y="833"/>
                    </a:lnTo>
                    <a:lnTo>
                      <a:pt x="2685" y="825"/>
                    </a:lnTo>
                    <a:lnTo>
                      <a:pt x="2685" y="818"/>
                    </a:lnTo>
                    <a:lnTo>
                      <a:pt x="2700" y="804"/>
                    </a:lnTo>
                    <a:lnTo>
                      <a:pt x="2708" y="804"/>
                    </a:lnTo>
                    <a:lnTo>
                      <a:pt x="2731" y="781"/>
                    </a:lnTo>
                    <a:lnTo>
                      <a:pt x="2738" y="781"/>
                    </a:lnTo>
                    <a:lnTo>
                      <a:pt x="2752" y="766"/>
                    </a:lnTo>
                    <a:lnTo>
                      <a:pt x="2752" y="750"/>
                    </a:lnTo>
                    <a:lnTo>
                      <a:pt x="2759" y="743"/>
                    </a:lnTo>
                    <a:lnTo>
                      <a:pt x="2759" y="735"/>
                    </a:lnTo>
                    <a:lnTo>
                      <a:pt x="2752" y="727"/>
                    </a:lnTo>
                    <a:lnTo>
                      <a:pt x="2752" y="714"/>
                    </a:lnTo>
                    <a:lnTo>
                      <a:pt x="2738" y="699"/>
                    </a:lnTo>
                    <a:lnTo>
                      <a:pt x="2731" y="699"/>
                    </a:lnTo>
                    <a:lnTo>
                      <a:pt x="2671" y="639"/>
                    </a:lnTo>
                    <a:lnTo>
                      <a:pt x="2663" y="639"/>
                    </a:lnTo>
                    <a:lnTo>
                      <a:pt x="2656" y="631"/>
                    </a:lnTo>
                    <a:lnTo>
                      <a:pt x="2656" y="624"/>
                    </a:lnTo>
                    <a:lnTo>
                      <a:pt x="2648" y="616"/>
                    </a:lnTo>
                    <a:lnTo>
                      <a:pt x="2640" y="616"/>
                    </a:lnTo>
                    <a:lnTo>
                      <a:pt x="2617" y="593"/>
                    </a:lnTo>
                    <a:lnTo>
                      <a:pt x="2610" y="593"/>
                    </a:lnTo>
                    <a:lnTo>
                      <a:pt x="2589" y="570"/>
                    </a:lnTo>
                    <a:lnTo>
                      <a:pt x="2565" y="570"/>
                    </a:lnTo>
                    <a:lnTo>
                      <a:pt x="2550" y="556"/>
                    </a:lnTo>
                    <a:lnTo>
                      <a:pt x="2527" y="556"/>
                    </a:lnTo>
                    <a:lnTo>
                      <a:pt x="2512" y="541"/>
                    </a:lnTo>
                    <a:lnTo>
                      <a:pt x="2498" y="541"/>
                    </a:lnTo>
                    <a:lnTo>
                      <a:pt x="2491" y="533"/>
                    </a:lnTo>
                    <a:lnTo>
                      <a:pt x="2452" y="533"/>
                    </a:lnTo>
                    <a:lnTo>
                      <a:pt x="2437" y="518"/>
                    </a:lnTo>
                    <a:lnTo>
                      <a:pt x="2452" y="533"/>
                    </a:lnTo>
                    <a:lnTo>
                      <a:pt x="2491" y="533"/>
                    </a:lnTo>
                    <a:lnTo>
                      <a:pt x="2498" y="541"/>
                    </a:lnTo>
                    <a:lnTo>
                      <a:pt x="2512" y="541"/>
                    </a:lnTo>
                    <a:lnTo>
                      <a:pt x="2527" y="556"/>
                    </a:lnTo>
                    <a:lnTo>
                      <a:pt x="2550" y="556"/>
                    </a:lnTo>
                    <a:lnTo>
                      <a:pt x="2565" y="570"/>
                    </a:lnTo>
                    <a:lnTo>
                      <a:pt x="2589" y="570"/>
                    </a:lnTo>
                    <a:lnTo>
                      <a:pt x="2610" y="593"/>
                    </a:lnTo>
                    <a:lnTo>
                      <a:pt x="2617" y="593"/>
                    </a:lnTo>
                    <a:lnTo>
                      <a:pt x="2640" y="616"/>
                    </a:lnTo>
                    <a:lnTo>
                      <a:pt x="2648" y="616"/>
                    </a:lnTo>
                    <a:lnTo>
                      <a:pt x="2656" y="624"/>
                    </a:lnTo>
                    <a:lnTo>
                      <a:pt x="2656" y="631"/>
                    </a:lnTo>
                    <a:lnTo>
                      <a:pt x="2663" y="639"/>
                    </a:lnTo>
                    <a:lnTo>
                      <a:pt x="2671" y="639"/>
                    </a:lnTo>
                    <a:lnTo>
                      <a:pt x="2731" y="699"/>
                    </a:lnTo>
                    <a:lnTo>
                      <a:pt x="2738" y="699"/>
                    </a:lnTo>
                    <a:lnTo>
                      <a:pt x="2752" y="714"/>
                    </a:lnTo>
                    <a:lnTo>
                      <a:pt x="2752" y="727"/>
                    </a:lnTo>
                    <a:lnTo>
                      <a:pt x="2759" y="735"/>
                    </a:lnTo>
                    <a:lnTo>
                      <a:pt x="2759" y="743"/>
                    </a:lnTo>
                    <a:lnTo>
                      <a:pt x="2752" y="750"/>
                    </a:lnTo>
                    <a:lnTo>
                      <a:pt x="2752" y="766"/>
                    </a:lnTo>
                    <a:lnTo>
                      <a:pt x="2738" y="781"/>
                    </a:lnTo>
                    <a:lnTo>
                      <a:pt x="2731" y="781"/>
                    </a:lnTo>
                    <a:lnTo>
                      <a:pt x="2708" y="804"/>
                    </a:lnTo>
                    <a:lnTo>
                      <a:pt x="2700" y="804"/>
                    </a:lnTo>
                    <a:lnTo>
                      <a:pt x="2685" y="818"/>
                    </a:lnTo>
                    <a:lnTo>
                      <a:pt x="2685" y="825"/>
                    </a:lnTo>
                    <a:lnTo>
                      <a:pt x="2677" y="833"/>
                    </a:lnTo>
                    <a:lnTo>
                      <a:pt x="2671" y="833"/>
                    </a:lnTo>
                    <a:lnTo>
                      <a:pt x="2640" y="864"/>
                    </a:lnTo>
                    <a:lnTo>
                      <a:pt x="2633" y="864"/>
                    </a:lnTo>
                    <a:lnTo>
                      <a:pt x="2589" y="908"/>
                    </a:lnTo>
                    <a:lnTo>
                      <a:pt x="2589" y="916"/>
                    </a:lnTo>
                    <a:lnTo>
                      <a:pt x="2581" y="923"/>
                    </a:lnTo>
                    <a:lnTo>
                      <a:pt x="2565" y="923"/>
                    </a:lnTo>
                    <a:lnTo>
                      <a:pt x="2535" y="954"/>
                    </a:lnTo>
                    <a:lnTo>
                      <a:pt x="2527" y="954"/>
                    </a:lnTo>
                    <a:lnTo>
                      <a:pt x="2519" y="962"/>
                    </a:lnTo>
                    <a:lnTo>
                      <a:pt x="2519" y="967"/>
                    </a:lnTo>
                    <a:lnTo>
                      <a:pt x="2512" y="975"/>
                    </a:lnTo>
                    <a:lnTo>
                      <a:pt x="2506" y="975"/>
                    </a:lnTo>
                    <a:lnTo>
                      <a:pt x="2491" y="990"/>
                    </a:lnTo>
                    <a:lnTo>
                      <a:pt x="2483" y="990"/>
                    </a:lnTo>
                    <a:lnTo>
                      <a:pt x="2452" y="1021"/>
                    </a:lnTo>
                    <a:lnTo>
                      <a:pt x="2445" y="1021"/>
                    </a:lnTo>
                    <a:lnTo>
                      <a:pt x="2431" y="1036"/>
                    </a:lnTo>
                    <a:lnTo>
                      <a:pt x="2431" y="1044"/>
                    </a:lnTo>
                    <a:lnTo>
                      <a:pt x="2416" y="1058"/>
                    </a:lnTo>
                    <a:lnTo>
                      <a:pt x="2400" y="1058"/>
                    </a:lnTo>
                    <a:lnTo>
                      <a:pt x="2385" y="1073"/>
                    </a:lnTo>
                    <a:lnTo>
                      <a:pt x="2385" y="1081"/>
                    </a:lnTo>
                    <a:lnTo>
                      <a:pt x="2377" y="1088"/>
                    </a:lnTo>
                    <a:lnTo>
                      <a:pt x="2370" y="1088"/>
                    </a:lnTo>
                    <a:lnTo>
                      <a:pt x="2349" y="1111"/>
                    </a:lnTo>
                    <a:lnTo>
                      <a:pt x="2341" y="1111"/>
                    </a:lnTo>
                    <a:lnTo>
                      <a:pt x="2310" y="1140"/>
                    </a:lnTo>
                    <a:lnTo>
                      <a:pt x="2302" y="1140"/>
                    </a:lnTo>
                    <a:lnTo>
                      <a:pt x="2279" y="1163"/>
                    </a:lnTo>
                    <a:lnTo>
                      <a:pt x="2272" y="1163"/>
                    </a:lnTo>
                    <a:lnTo>
                      <a:pt x="2258" y="1179"/>
                    </a:lnTo>
                    <a:lnTo>
                      <a:pt x="2251" y="1179"/>
                    </a:lnTo>
                    <a:lnTo>
                      <a:pt x="2235" y="1194"/>
                    </a:lnTo>
                    <a:lnTo>
                      <a:pt x="2228" y="1194"/>
                    </a:lnTo>
                    <a:lnTo>
                      <a:pt x="2220" y="1202"/>
                    </a:lnTo>
                    <a:lnTo>
                      <a:pt x="2220" y="1207"/>
                    </a:lnTo>
                    <a:lnTo>
                      <a:pt x="2183" y="1246"/>
                    </a:lnTo>
                    <a:lnTo>
                      <a:pt x="2176" y="1246"/>
                    </a:lnTo>
                    <a:lnTo>
                      <a:pt x="2153" y="1269"/>
                    </a:lnTo>
                    <a:lnTo>
                      <a:pt x="2145" y="1269"/>
                    </a:lnTo>
                    <a:lnTo>
                      <a:pt x="2109" y="1305"/>
                    </a:lnTo>
                    <a:lnTo>
                      <a:pt x="2093" y="1305"/>
                    </a:lnTo>
                    <a:lnTo>
                      <a:pt x="2062" y="1336"/>
                    </a:lnTo>
                    <a:lnTo>
                      <a:pt x="2055" y="1336"/>
                    </a:lnTo>
                    <a:lnTo>
                      <a:pt x="2047" y="1344"/>
                    </a:lnTo>
                    <a:lnTo>
                      <a:pt x="2047" y="1351"/>
                    </a:lnTo>
                    <a:lnTo>
                      <a:pt x="2039" y="1359"/>
                    </a:lnTo>
                    <a:lnTo>
                      <a:pt x="2039" y="1367"/>
                    </a:lnTo>
                    <a:lnTo>
                      <a:pt x="2032" y="1372"/>
                    </a:lnTo>
                    <a:lnTo>
                      <a:pt x="2018" y="1372"/>
                    </a:lnTo>
                    <a:lnTo>
                      <a:pt x="1995" y="1396"/>
                    </a:lnTo>
                    <a:lnTo>
                      <a:pt x="1957" y="1396"/>
                    </a:lnTo>
                    <a:lnTo>
                      <a:pt x="1949" y="1388"/>
                    </a:lnTo>
                    <a:lnTo>
                      <a:pt x="1936" y="1388"/>
                    </a:lnTo>
                    <a:lnTo>
                      <a:pt x="1928" y="1380"/>
                    </a:lnTo>
                    <a:lnTo>
                      <a:pt x="1913" y="1380"/>
                    </a:lnTo>
                    <a:lnTo>
                      <a:pt x="1890" y="1359"/>
                    </a:lnTo>
                    <a:lnTo>
                      <a:pt x="1874" y="1359"/>
                    </a:lnTo>
                    <a:lnTo>
                      <a:pt x="1869" y="1351"/>
                    </a:lnTo>
                    <a:lnTo>
                      <a:pt x="1861" y="1351"/>
                    </a:lnTo>
                    <a:lnTo>
                      <a:pt x="1845" y="1336"/>
                    </a:lnTo>
                    <a:lnTo>
                      <a:pt x="1838" y="1336"/>
                    </a:lnTo>
                    <a:lnTo>
                      <a:pt x="1830" y="1328"/>
                    </a:lnTo>
                    <a:lnTo>
                      <a:pt x="1799" y="1328"/>
                    </a:lnTo>
                    <a:lnTo>
                      <a:pt x="1792" y="1336"/>
                    </a:lnTo>
                    <a:lnTo>
                      <a:pt x="1771" y="1336"/>
                    </a:lnTo>
                    <a:lnTo>
                      <a:pt x="1763" y="1344"/>
                    </a:lnTo>
                    <a:lnTo>
                      <a:pt x="1755" y="1344"/>
                    </a:lnTo>
                    <a:lnTo>
                      <a:pt x="1740" y="1359"/>
                    </a:lnTo>
                    <a:lnTo>
                      <a:pt x="1717" y="1359"/>
                    </a:lnTo>
                    <a:lnTo>
                      <a:pt x="1740" y="1359"/>
                    </a:lnTo>
                    <a:lnTo>
                      <a:pt x="1755" y="1344"/>
                    </a:lnTo>
                    <a:lnTo>
                      <a:pt x="1763" y="1344"/>
                    </a:lnTo>
                    <a:lnTo>
                      <a:pt x="1771" y="1336"/>
                    </a:lnTo>
                    <a:lnTo>
                      <a:pt x="1792" y="1336"/>
                    </a:lnTo>
                    <a:lnTo>
                      <a:pt x="1799" y="1328"/>
                    </a:lnTo>
                    <a:lnTo>
                      <a:pt x="1830" y="1328"/>
                    </a:lnTo>
                    <a:lnTo>
                      <a:pt x="1838" y="1336"/>
                    </a:lnTo>
                    <a:lnTo>
                      <a:pt x="1845" y="1336"/>
                    </a:lnTo>
                    <a:lnTo>
                      <a:pt x="1853" y="1344"/>
                    </a:lnTo>
                    <a:lnTo>
                      <a:pt x="1853" y="1351"/>
                    </a:lnTo>
                    <a:lnTo>
                      <a:pt x="1845" y="1359"/>
                    </a:lnTo>
                    <a:lnTo>
                      <a:pt x="1830" y="1359"/>
                    </a:lnTo>
                    <a:lnTo>
                      <a:pt x="1815" y="1372"/>
                    </a:lnTo>
                    <a:lnTo>
                      <a:pt x="1799" y="1372"/>
                    </a:lnTo>
                    <a:lnTo>
                      <a:pt x="1792" y="1380"/>
                    </a:lnTo>
                    <a:lnTo>
                      <a:pt x="1786" y="1380"/>
                    </a:lnTo>
                    <a:lnTo>
                      <a:pt x="1778" y="1388"/>
                    </a:lnTo>
                    <a:lnTo>
                      <a:pt x="1755" y="1388"/>
                    </a:lnTo>
                    <a:lnTo>
                      <a:pt x="1748" y="1396"/>
                    </a:lnTo>
                    <a:lnTo>
                      <a:pt x="1732" y="1396"/>
                    </a:lnTo>
                    <a:lnTo>
                      <a:pt x="1725" y="1403"/>
                    </a:lnTo>
                    <a:lnTo>
                      <a:pt x="1717" y="1403"/>
                    </a:lnTo>
                    <a:lnTo>
                      <a:pt x="1709" y="1411"/>
                    </a:lnTo>
                    <a:lnTo>
                      <a:pt x="1696" y="1411"/>
                    </a:lnTo>
                    <a:lnTo>
                      <a:pt x="1688" y="1419"/>
                    </a:lnTo>
                    <a:lnTo>
                      <a:pt x="1688" y="1426"/>
                    </a:lnTo>
                    <a:lnTo>
                      <a:pt x="1680" y="1434"/>
                    </a:lnTo>
                    <a:lnTo>
                      <a:pt x="1696" y="1447"/>
                    </a:lnTo>
                    <a:lnTo>
                      <a:pt x="1703" y="1447"/>
                    </a:lnTo>
                    <a:lnTo>
                      <a:pt x="1709" y="1455"/>
                    </a:lnTo>
                    <a:lnTo>
                      <a:pt x="1709" y="1470"/>
                    </a:lnTo>
                    <a:lnTo>
                      <a:pt x="1703" y="1478"/>
                    </a:lnTo>
                    <a:lnTo>
                      <a:pt x="1688" y="1478"/>
                    </a:lnTo>
                    <a:lnTo>
                      <a:pt x="1673" y="1463"/>
                    </a:lnTo>
                    <a:lnTo>
                      <a:pt x="1650" y="1463"/>
                    </a:lnTo>
                    <a:lnTo>
                      <a:pt x="1642" y="1455"/>
                    </a:lnTo>
                    <a:lnTo>
                      <a:pt x="1634" y="1455"/>
                    </a:lnTo>
                    <a:lnTo>
                      <a:pt x="1627" y="1447"/>
                    </a:lnTo>
                    <a:lnTo>
                      <a:pt x="1613" y="1447"/>
                    </a:lnTo>
                    <a:lnTo>
                      <a:pt x="1605" y="1442"/>
                    </a:lnTo>
                    <a:lnTo>
                      <a:pt x="1590" y="1442"/>
                    </a:lnTo>
                    <a:lnTo>
                      <a:pt x="1575" y="1426"/>
                    </a:lnTo>
                    <a:lnTo>
                      <a:pt x="1582" y="1419"/>
                    </a:lnTo>
                    <a:lnTo>
                      <a:pt x="1590" y="1419"/>
                    </a:lnTo>
                    <a:lnTo>
                      <a:pt x="1598" y="1411"/>
                    </a:lnTo>
                    <a:lnTo>
                      <a:pt x="1605" y="1411"/>
                    </a:lnTo>
                    <a:lnTo>
                      <a:pt x="1613" y="1403"/>
                    </a:lnTo>
                    <a:lnTo>
                      <a:pt x="1627" y="1403"/>
                    </a:lnTo>
                    <a:lnTo>
                      <a:pt x="1634" y="1396"/>
                    </a:lnTo>
                    <a:lnTo>
                      <a:pt x="1650" y="1396"/>
                    </a:lnTo>
                    <a:lnTo>
                      <a:pt x="1665" y="1380"/>
                    </a:lnTo>
                    <a:lnTo>
                      <a:pt x="1688" y="1380"/>
                    </a:lnTo>
                    <a:lnTo>
                      <a:pt x="1696" y="1372"/>
                    </a:lnTo>
                    <a:lnTo>
                      <a:pt x="1688" y="1380"/>
                    </a:lnTo>
                    <a:lnTo>
                      <a:pt x="1665" y="1380"/>
                    </a:lnTo>
                    <a:lnTo>
                      <a:pt x="1650" y="1396"/>
                    </a:lnTo>
                    <a:lnTo>
                      <a:pt x="1634" y="1396"/>
                    </a:lnTo>
                    <a:lnTo>
                      <a:pt x="1627" y="1403"/>
                    </a:lnTo>
                    <a:lnTo>
                      <a:pt x="1613" y="1403"/>
                    </a:lnTo>
                    <a:lnTo>
                      <a:pt x="1605" y="1411"/>
                    </a:lnTo>
                    <a:lnTo>
                      <a:pt x="1598" y="1411"/>
                    </a:lnTo>
                    <a:lnTo>
                      <a:pt x="1590" y="1419"/>
                    </a:lnTo>
                    <a:lnTo>
                      <a:pt x="1582" y="1419"/>
                    </a:lnTo>
                    <a:lnTo>
                      <a:pt x="1575" y="1426"/>
                    </a:lnTo>
                    <a:lnTo>
                      <a:pt x="1546" y="1426"/>
                    </a:lnTo>
                    <a:lnTo>
                      <a:pt x="1531" y="1411"/>
                    </a:lnTo>
                    <a:lnTo>
                      <a:pt x="1523" y="1411"/>
                    </a:lnTo>
                    <a:lnTo>
                      <a:pt x="1500" y="1388"/>
                    </a:lnTo>
                    <a:lnTo>
                      <a:pt x="1492" y="1388"/>
                    </a:lnTo>
                    <a:lnTo>
                      <a:pt x="1485" y="1380"/>
                    </a:lnTo>
                    <a:lnTo>
                      <a:pt x="1477" y="1380"/>
                    </a:lnTo>
                    <a:lnTo>
                      <a:pt x="1469" y="1372"/>
                    </a:lnTo>
                    <a:lnTo>
                      <a:pt x="1456" y="1372"/>
                    </a:lnTo>
                    <a:lnTo>
                      <a:pt x="1448" y="1367"/>
                    </a:lnTo>
                    <a:lnTo>
                      <a:pt x="1448" y="1359"/>
                    </a:lnTo>
                    <a:lnTo>
                      <a:pt x="1440" y="1351"/>
                    </a:lnTo>
                    <a:lnTo>
                      <a:pt x="1433" y="1351"/>
                    </a:lnTo>
                    <a:lnTo>
                      <a:pt x="1417" y="1336"/>
                    </a:lnTo>
                    <a:lnTo>
                      <a:pt x="1410" y="1336"/>
                    </a:lnTo>
                    <a:lnTo>
                      <a:pt x="1402" y="1328"/>
                    </a:lnTo>
                    <a:lnTo>
                      <a:pt x="1394" y="1328"/>
                    </a:lnTo>
                    <a:lnTo>
                      <a:pt x="1387" y="1321"/>
                    </a:lnTo>
                    <a:lnTo>
                      <a:pt x="1381" y="1321"/>
                    </a:lnTo>
                    <a:lnTo>
                      <a:pt x="1365" y="1305"/>
                    </a:lnTo>
                    <a:lnTo>
                      <a:pt x="1358" y="1305"/>
                    </a:lnTo>
                    <a:lnTo>
                      <a:pt x="1350" y="1298"/>
                    </a:lnTo>
                    <a:lnTo>
                      <a:pt x="1342" y="1298"/>
                    </a:lnTo>
                    <a:lnTo>
                      <a:pt x="1335" y="1290"/>
                    </a:lnTo>
                    <a:lnTo>
                      <a:pt x="1327" y="1290"/>
                    </a:lnTo>
                    <a:lnTo>
                      <a:pt x="1306" y="1269"/>
                    </a:lnTo>
                    <a:lnTo>
                      <a:pt x="1275" y="1269"/>
                    </a:lnTo>
                    <a:lnTo>
                      <a:pt x="1260" y="1253"/>
                    </a:lnTo>
                    <a:lnTo>
                      <a:pt x="1252" y="1253"/>
                    </a:lnTo>
                    <a:lnTo>
                      <a:pt x="1237" y="1238"/>
                    </a:lnTo>
                    <a:lnTo>
                      <a:pt x="1223" y="1238"/>
                    </a:lnTo>
                    <a:lnTo>
                      <a:pt x="1200" y="1215"/>
                    </a:lnTo>
                    <a:lnTo>
                      <a:pt x="1193" y="1215"/>
                    </a:lnTo>
                    <a:lnTo>
                      <a:pt x="1162" y="1186"/>
                    </a:lnTo>
                    <a:lnTo>
                      <a:pt x="1141" y="1186"/>
                    </a:lnTo>
                    <a:lnTo>
                      <a:pt x="1133" y="1179"/>
                    </a:lnTo>
                    <a:lnTo>
                      <a:pt x="1133" y="1171"/>
                    </a:lnTo>
                    <a:lnTo>
                      <a:pt x="1125" y="1163"/>
                    </a:lnTo>
                    <a:lnTo>
                      <a:pt x="1141" y="1148"/>
                    </a:lnTo>
                    <a:lnTo>
                      <a:pt x="1170" y="1148"/>
                    </a:lnTo>
                    <a:lnTo>
                      <a:pt x="1185" y="1132"/>
                    </a:lnTo>
                    <a:lnTo>
                      <a:pt x="1208" y="1132"/>
                    </a:lnTo>
                    <a:lnTo>
                      <a:pt x="1223" y="1119"/>
                    </a:lnTo>
                    <a:lnTo>
                      <a:pt x="1237" y="1119"/>
                    </a:lnTo>
                    <a:lnTo>
                      <a:pt x="1245" y="1111"/>
                    </a:lnTo>
                    <a:lnTo>
                      <a:pt x="1260" y="1111"/>
                    </a:lnTo>
                    <a:lnTo>
                      <a:pt x="1268" y="1104"/>
                    </a:lnTo>
                    <a:lnTo>
                      <a:pt x="1275" y="1104"/>
                    </a:lnTo>
                    <a:lnTo>
                      <a:pt x="1283" y="1096"/>
                    </a:lnTo>
                    <a:lnTo>
                      <a:pt x="1306" y="1096"/>
                    </a:lnTo>
                    <a:lnTo>
                      <a:pt x="1312" y="1088"/>
                    </a:lnTo>
                    <a:lnTo>
                      <a:pt x="1319" y="1088"/>
                    </a:lnTo>
                    <a:lnTo>
                      <a:pt x="1327" y="1081"/>
                    </a:lnTo>
                    <a:lnTo>
                      <a:pt x="1350" y="1081"/>
                    </a:lnTo>
                    <a:lnTo>
                      <a:pt x="1365" y="1065"/>
                    </a:lnTo>
                    <a:lnTo>
                      <a:pt x="1350" y="1081"/>
                    </a:lnTo>
                    <a:lnTo>
                      <a:pt x="1327" y="1081"/>
                    </a:lnTo>
                    <a:lnTo>
                      <a:pt x="1319" y="1088"/>
                    </a:lnTo>
                    <a:lnTo>
                      <a:pt x="1312" y="1088"/>
                    </a:lnTo>
                    <a:lnTo>
                      <a:pt x="1306" y="1096"/>
                    </a:lnTo>
                    <a:lnTo>
                      <a:pt x="1283" y="1096"/>
                    </a:lnTo>
                    <a:lnTo>
                      <a:pt x="1275" y="1104"/>
                    </a:lnTo>
                    <a:lnTo>
                      <a:pt x="1268" y="1104"/>
                    </a:lnTo>
                    <a:lnTo>
                      <a:pt x="1260" y="1111"/>
                    </a:lnTo>
                    <a:lnTo>
                      <a:pt x="1245" y="1111"/>
                    </a:lnTo>
                    <a:lnTo>
                      <a:pt x="1237" y="1119"/>
                    </a:lnTo>
                    <a:lnTo>
                      <a:pt x="1223" y="1119"/>
                    </a:lnTo>
                    <a:lnTo>
                      <a:pt x="1208" y="1132"/>
                    </a:lnTo>
                    <a:lnTo>
                      <a:pt x="1185" y="1132"/>
                    </a:lnTo>
                    <a:lnTo>
                      <a:pt x="1170" y="1148"/>
                    </a:lnTo>
                    <a:lnTo>
                      <a:pt x="1141" y="1148"/>
                    </a:lnTo>
                    <a:lnTo>
                      <a:pt x="1125" y="1163"/>
                    </a:lnTo>
                    <a:lnTo>
                      <a:pt x="1110" y="1163"/>
                    </a:lnTo>
                    <a:lnTo>
                      <a:pt x="1043" y="1096"/>
                    </a:lnTo>
                    <a:lnTo>
                      <a:pt x="1043" y="1088"/>
                    </a:lnTo>
                    <a:lnTo>
                      <a:pt x="1035" y="1081"/>
                    </a:lnTo>
                    <a:lnTo>
                      <a:pt x="1028" y="1081"/>
                    </a:lnTo>
                    <a:lnTo>
                      <a:pt x="1005" y="1058"/>
                    </a:lnTo>
                    <a:lnTo>
                      <a:pt x="1005" y="1050"/>
                    </a:lnTo>
                    <a:lnTo>
                      <a:pt x="989" y="1036"/>
                    </a:lnTo>
                    <a:lnTo>
                      <a:pt x="983" y="1036"/>
                    </a:lnTo>
                    <a:lnTo>
                      <a:pt x="893" y="946"/>
                    </a:lnTo>
                    <a:lnTo>
                      <a:pt x="893" y="939"/>
                    </a:lnTo>
                    <a:lnTo>
                      <a:pt x="878" y="923"/>
                    </a:lnTo>
                    <a:lnTo>
                      <a:pt x="878" y="916"/>
                    </a:lnTo>
                    <a:lnTo>
                      <a:pt x="893" y="900"/>
                    </a:lnTo>
                    <a:lnTo>
                      <a:pt x="901" y="908"/>
                    </a:lnTo>
                    <a:lnTo>
                      <a:pt x="901" y="916"/>
                    </a:lnTo>
                    <a:lnTo>
                      <a:pt x="914" y="931"/>
                    </a:lnTo>
                    <a:lnTo>
                      <a:pt x="922" y="931"/>
                    </a:lnTo>
                    <a:lnTo>
                      <a:pt x="930" y="939"/>
                    </a:lnTo>
                    <a:lnTo>
                      <a:pt x="930" y="946"/>
                    </a:lnTo>
                    <a:lnTo>
                      <a:pt x="953" y="967"/>
                    </a:lnTo>
                    <a:lnTo>
                      <a:pt x="960" y="967"/>
                    </a:lnTo>
                    <a:lnTo>
                      <a:pt x="968" y="975"/>
                    </a:lnTo>
                    <a:lnTo>
                      <a:pt x="968" y="983"/>
                    </a:lnTo>
                    <a:lnTo>
                      <a:pt x="976" y="990"/>
                    </a:lnTo>
                    <a:lnTo>
                      <a:pt x="989" y="990"/>
                    </a:lnTo>
                    <a:lnTo>
                      <a:pt x="997" y="998"/>
                    </a:lnTo>
                    <a:lnTo>
                      <a:pt x="1005" y="998"/>
                    </a:lnTo>
                    <a:lnTo>
                      <a:pt x="1012" y="1006"/>
                    </a:lnTo>
                    <a:lnTo>
                      <a:pt x="1012" y="1013"/>
                    </a:lnTo>
                    <a:lnTo>
                      <a:pt x="1058" y="1058"/>
                    </a:lnTo>
                    <a:lnTo>
                      <a:pt x="1058" y="1065"/>
                    </a:lnTo>
                    <a:lnTo>
                      <a:pt x="1079" y="1088"/>
                    </a:lnTo>
                    <a:lnTo>
                      <a:pt x="1087" y="1088"/>
                    </a:lnTo>
                    <a:lnTo>
                      <a:pt x="1110" y="1111"/>
                    </a:lnTo>
                    <a:lnTo>
                      <a:pt x="1133" y="1111"/>
                    </a:lnTo>
                    <a:lnTo>
                      <a:pt x="1141" y="1104"/>
                    </a:lnTo>
                    <a:lnTo>
                      <a:pt x="1154" y="1104"/>
                    </a:lnTo>
                    <a:lnTo>
                      <a:pt x="1162" y="1111"/>
                    </a:lnTo>
                    <a:lnTo>
                      <a:pt x="1170" y="1104"/>
                    </a:lnTo>
                    <a:lnTo>
                      <a:pt x="1177" y="1104"/>
                    </a:lnTo>
                    <a:lnTo>
                      <a:pt x="1185" y="1096"/>
                    </a:lnTo>
                    <a:lnTo>
                      <a:pt x="1208" y="1096"/>
                    </a:lnTo>
                    <a:lnTo>
                      <a:pt x="1216" y="1088"/>
                    </a:lnTo>
                    <a:lnTo>
                      <a:pt x="1216" y="1081"/>
                    </a:lnTo>
                    <a:lnTo>
                      <a:pt x="1223" y="1073"/>
                    </a:lnTo>
                    <a:lnTo>
                      <a:pt x="1229" y="1081"/>
                    </a:lnTo>
                    <a:lnTo>
                      <a:pt x="1252" y="1081"/>
                    </a:lnTo>
                    <a:lnTo>
                      <a:pt x="1260" y="1073"/>
                    </a:lnTo>
                    <a:lnTo>
                      <a:pt x="1268" y="1073"/>
                    </a:lnTo>
                    <a:lnTo>
                      <a:pt x="1283" y="1058"/>
                    </a:lnTo>
                    <a:lnTo>
                      <a:pt x="1306" y="1058"/>
                    </a:lnTo>
                    <a:lnTo>
                      <a:pt x="1327" y="1036"/>
                    </a:lnTo>
                    <a:lnTo>
                      <a:pt x="1306" y="1058"/>
                    </a:lnTo>
                    <a:lnTo>
                      <a:pt x="1283" y="1058"/>
                    </a:lnTo>
                    <a:lnTo>
                      <a:pt x="1268" y="1073"/>
                    </a:lnTo>
                    <a:lnTo>
                      <a:pt x="1260" y="1073"/>
                    </a:lnTo>
                    <a:lnTo>
                      <a:pt x="1252" y="1081"/>
                    </a:lnTo>
                    <a:lnTo>
                      <a:pt x="1229" y="1081"/>
                    </a:lnTo>
                    <a:lnTo>
                      <a:pt x="1208" y="1058"/>
                    </a:lnTo>
                    <a:lnTo>
                      <a:pt x="1208" y="1050"/>
                    </a:lnTo>
                    <a:lnTo>
                      <a:pt x="1200" y="1044"/>
                    </a:lnTo>
                    <a:lnTo>
                      <a:pt x="1193" y="1044"/>
                    </a:lnTo>
                    <a:lnTo>
                      <a:pt x="1170" y="1021"/>
                    </a:lnTo>
                    <a:lnTo>
                      <a:pt x="1162" y="1021"/>
                    </a:lnTo>
                    <a:lnTo>
                      <a:pt x="1147" y="1006"/>
                    </a:lnTo>
                    <a:lnTo>
                      <a:pt x="1141" y="1006"/>
                    </a:lnTo>
                    <a:lnTo>
                      <a:pt x="1125" y="990"/>
                    </a:lnTo>
                    <a:lnTo>
                      <a:pt x="1118" y="990"/>
                    </a:lnTo>
                    <a:lnTo>
                      <a:pt x="1087" y="962"/>
                    </a:lnTo>
                    <a:lnTo>
                      <a:pt x="1079" y="962"/>
                    </a:lnTo>
                    <a:lnTo>
                      <a:pt x="1005" y="885"/>
                    </a:lnTo>
                    <a:lnTo>
                      <a:pt x="997" y="885"/>
                    </a:lnTo>
                    <a:lnTo>
                      <a:pt x="989" y="879"/>
                    </a:lnTo>
                    <a:lnTo>
                      <a:pt x="983" y="879"/>
                    </a:lnTo>
                    <a:lnTo>
                      <a:pt x="960" y="856"/>
                    </a:lnTo>
                    <a:lnTo>
                      <a:pt x="953" y="856"/>
                    </a:lnTo>
                    <a:lnTo>
                      <a:pt x="930" y="833"/>
                    </a:lnTo>
                    <a:lnTo>
                      <a:pt x="930" y="825"/>
                    </a:lnTo>
                    <a:lnTo>
                      <a:pt x="937" y="818"/>
                    </a:lnTo>
                    <a:lnTo>
                      <a:pt x="953" y="818"/>
                    </a:lnTo>
                    <a:lnTo>
                      <a:pt x="960" y="810"/>
                    </a:lnTo>
                    <a:lnTo>
                      <a:pt x="968" y="810"/>
                    </a:lnTo>
                    <a:lnTo>
                      <a:pt x="983" y="796"/>
                    </a:lnTo>
                    <a:lnTo>
                      <a:pt x="968" y="810"/>
                    </a:lnTo>
                    <a:lnTo>
                      <a:pt x="960" y="810"/>
                    </a:lnTo>
                    <a:lnTo>
                      <a:pt x="953" y="818"/>
                    </a:lnTo>
                    <a:lnTo>
                      <a:pt x="937" y="818"/>
                    </a:lnTo>
                    <a:lnTo>
                      <a:pt x="930" y="825"/>
                    </a:lnTo>
                    <a:lnTo>
                      <a:pt x="914" y="825"/>
                    </a:lnTo>
                    <a:lnTo>
                      <a:pt x="893" y="804"/>
                    </a:lnTo>
                    <a:lnTo>
                      <a:pt x="893" y="796"/>
                    </a:lnTo>
                    <a:lnTo>
                      <a:pt x="870" y="773"/>
                    </a:lnTo>
                    <a:lnTo>
                      <a:pt x="870" y="766"/>
                    </a:lnTo>
                    <a:lnTo>
                      <a:pt x="839" y="735"/>
                    </a:lnTo>
                    <a:lnTo>
                      <a:pt x="839" y="727"/>
                    </a:lnTo>
                    <a:lnTo>
                      <a:pt x="832" y="722"/>
                    </a:lnTo>
                    <a:lnTo>
                      <a:pt x="824" y="722"/>
                    </a:lnTo>
                    <a:lnTo>
                      <a:pt x="772" y="668"/>
                    </a:lnTo>
                    <a:lnTo>
                      <a:pt x="772" y="660"/>
                    </a:lnTo>
                    <a:lnTo>
                      <a:pt x="765" y="652"/>
                    </a:lnTo>
                    <a:lnTo>
                      <a:pt x="757" y="652"/>
                    </a:lnTo>
                    <a:lnTo>
                      <a:pt x="749" y="645"/>
                    </a:lnTo>
                    <a:lnTo>
                      <a:pt x="749" y="639"/>
                    </a:lnTo>
                    <a:lnTo>
                      <a:pt x="713" y="601"/>
                    </a:lnTo>
                    <a:lnTo>
                      <a:pt x="713" y="593"/>
                    </a:lnTo>
                    <a:lnTo>
                      <a:pt x="674" y="556"/>
                    </a:lnTo>
                    <a:lnTo>
                      <a:pt x="667" y="556"/>
                    </a:lnTo>
                    <a:lnTo>
                      <a:pt x="661" y="549"/>
                    </a:lnTo>
                    <a:lnTo>
                      <a:pt x="661" y="541"/>
                    </a:lnTo>
                    <a:lnTo>
                      <a:pt x="592" y="474"/>
                    </a:lnTo>
                    <a:lnTo>
                      <a:pt x="584" y="474"/>
                    </a:lnTo>
                    <a:lnTo>
                      <a:pt x="578" y="466"/>
                    </a:lnTo>
                    <a:lnTo>
                      <a:pt x="578" y="459"/>
                    </a:lnTo>
                    <a:lnTo>
                      <a:pt x="571" y="451"/>
                    </a:lnTo>
                    <a:lnTo>
                      <a:pt x="571" y="436"/>
                    </a:lnTo>
                    <a:lnTo>
                      <a:pt x="509" y="376"/>
                    </a:lnTo>
                    <a:lnTo>
                      <a:pt x="502" y="376"/>
                    </a:lnTo>
                    <a:lnTo>
                      <a:pt x="465" y="338"/>
                    </a:lnTo>
                    <a:lnTo>
                      <a:pt x="465" y="330"/>
                    </a:lnTo>
                    <a:lnTo>
                      <a:pt x="427" y="293"/>
                    </a:lnTo>
                    <a:lnTo>
                      <a:pt x="457" y="263"/>
                    </a:lnTo>
                    <a:lnTo>
                      <a:pt x="427" y="293"/>
                    </a:lnTo>
                    <a:lnTo>
                      <a:pt x="406" y="270"/>
                    </a:lnTo>
                    <a:lnTo>
                      <a:pt x="382" y="270"/>
                    </a:lnTo>
                    <a:lnTo>
                      <a:pt x="367" y="255"/>
                    </a:lnTo>
                    <a:lnTo>
                      <a:pt x="359" y="255"/>
                    </a:lnTo>
                    <a:lnTo>
                      <a:pt x="352" y="247"/>
                    </a:lnTo>
                    <a:lnTo>
                      <a:pt x="344" y="247"/>
                    </a:lnTo>
                    <a:lnTo>
                      <a:pt x="331" y="234"/>
                    </a:lnTo>
                    <a:lnTo>
                      <a:pt x="331" y="226"/>
                    </a:lnTo>
                    <a:lnTo>
                      <a:pt x="308" y="203"/>
                    </a:lnTo>
                    <a:lnTo>
                      <a:pt x="308" y="196"/>
                    </a:lnTo>
                    <a:lnTo>
                      <a:pt x="269" y="159"/>
                    </a:lnTo>
                    <a:lnTo>
                      <a:pt x="269" y="151"/>
                    </a:lnTo>
                    <a:lnTo>
                      <a:pt x="262" y="144"/>
                    </a:lnTo>
                    <a:lnTo>
                      <a:pt x="262" y="136"/>
                    </a:lnTo>
                    <a:lnTo>
                      <a:pt x="233" y="105"/>
                    </a:lnTo>
                    <a:lnTo>
                      <a:pt x="225" y="105"/>
                    </a:lnTo>
                    <a:lnTo>
                      <a:pt x="217" y="98"/>
                    </a:lnTo>
                    <a:lnTo>
                      <a:pt x="217" y="90"/>
                    </a:lnTo>
                    <a:lnTo>
                      <a:pt x="202" y="76"/>
                    </a:lnTo>
                    <a:lnTo>
                      <a:pt x="194" y="76"/>
                    </a:lnTo>
                    <a:lnTo>
                      <a:pt x="166" y="46"/>
                    </a:lnTo>
                    <a:lnTo>
                      <a:pt x="166" y="38"/>
                    </a:lnTo>
                    <a:lnTo>
                      <a:pt x="158" y="30"/>
                    </a:lnTo>
                    <a:lnTo>
                      <a:pt x="173" y="15"/>
                    </a:lnTo>
                    <a:lnTo>
                      <a:pt x="181" y="15"/>
                    </a:lnTo>
                    <a:lnTo>
                      <a:pt x="19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0" name="Freeform 64"/>
              <p:cNvSpPr>
                <a:spLocks noChangeAspect="1"/>
              </p:cNvSpPr>
              <p:nvPr/>
            </p:nvSpPr>
            <p:spPr bwMode="auto">
              <a:xfrm>
                <a:off x="962" y="3111"/>
                <a:ext cx="264" cy="315"/>
              </a:xfrm>
              <a:custGeom>
                <a:avLst/>
                <a:gdLst>
                  <a:gd name="T0" fmla="*/ 0 w 744"/>
                  <a:gd name="T1" fmla="*/ 0 h 886"/>
                  <a:gd name="T2" fmla="*/ 0 w 744"/>
                  <a:gd name="T3" fmla="*/ 0 h 886"/>
                  <a:gd name="T4" fmla="*/ 0 w 744"/>
                  <a:gd name="T5" fmla="*/ 0 h 886"/>
                  <a:gd name="T6" fmla="*/ 0 w 744"/>
                  <a:gd name="T7" fmla="*/ 0 h 886"/>
                  <a:gd name="T8" fmla="*/ 0 w 744"/>
                  <a:gd name="T9" fmla="*/ 0 h 886"/>
                  <a:gd name="T10" fmla="*/ 0 w 744"/>
                  <a:gd name="T11" fmla="*/ 0 h 886"/>
                  <a:gd name="T12" fmla="*/ 0 w 744"/>
                  <a:gd name="T13" fmla="*/ 0 h 886"/>
                  <a:gd name="T14" fmla="*/ 0 w 744"/>
                  <a:gd name="T15" fmla="*/ 0 h 886"/>
                  <a:gd name="T16" fmla="*/ 0 w 744"/>
                  <a:gd name="T17" fmla="*/ 0 h 886"/>
                  <a:gd name="T18" fmla="*/ 0 w 744"/>
                  <a:gd name="T19" fmla="*/ 0 h 886"/>
                  <a:gd name="T20" fmla="*/ 0 w 744"/>
                  <a:gd name="T21" fmla="*/ 0 h 886"/>
                  <a:gd name="T22" fmla="*/ 0 w 744"/>
                  <a:gd name="T23" fmla="*/ 0 h 886"/>
                  <a:gd name="T24" fmla="*/ 0 w 744"/>
                  <a:gd name="T25" fmla="*/ 0 h 886"/>
                  <a:gd name="T26" fmla="*/ 0 w 744"/>
                  <a:gd name="T27" fmla="*/ 0 h 886"/>
                  <a:gd name="T28" fmla="*/ 0 w 744"/>
                  <a:gd name="T29" fmla="*/ 0 h 886"/>
                  <a:gd name="T30" fmla="*/ 0 w 744"/>
                  <a:gd name="T31" fmla="*/ 0 h 886"/>
                  <a:gd name="T32" fmla="*/ 0 w 744"/>
                  <a:gd name="T33" fmla="*/ 0 h 886"/>
                  <a:gd name="T34" fmla="*/ 0 w 744"/>
                  <a:gd name="T35" fmla="*/ 0 h 886"/>
                  <a:gd name="T36" fmla="*/ 0 w 744"/>
                  <a:gd name="T37" fmla="*/ 0 h 886"/>
                  <a:gd name="T38" fmla="*/ 0 w 744"/>
                  <a:gd name="T39" fmla="*/ 0 h 886"/>
                  <a:gd name="T40" fmla="*/ 0 w 744"/>
                  <a:gd name="T41" fmla="*/ 0 h 886"/>
                  <a:gd name="T42" fmla="*/ 0 w 744"/>
                  <a:gd name="T43" fmla="*/ 0 h 886"/>
                  <a:gd name="T44" fmla="*/ 0 w 744"/>
                  <a:gd name="T45" fmla="*/ 0 h 886"/>
                  <a:gd name="T46" fmla="*/ 0 w 744"/>
                  <a:gd name="T47" fmla="*/ 0 h 886"/>
                  <a:gd name="T48" fmla="*/ 0 w 744"/>
                  <a:gd name="T49" fmla="*/ 0 h 886"/>
                  <a:gd name="T50" fmla="*/ 0 w 744"/>
                  <a:gd name="T51" fmla="*/ 0 h 886"/>
                  <a:gd name="T52" fmla="*/ 0 w 744"/>
                  <a:gd name="T53" fmla="*/ 0 h 886"/>
                  <a:gd name="T54" fmla="*/ 0 w 744"/>
                  <a:gd name="T55" fmla="*/ 0 h 886"/>
                  <a:gd name="T56" fmla="*/ 0 w 744"/>
                  <a:gd name="T57" fmla="*/ 0 h 886"/>
                  <a:gd name="T58" fmla="*/ 0 w 744"/>
                  <a:gd name="T59" fmla="*/ 0 h 886"/>
                  <a:gd name="T60" fmla="*/ 0 w 744"/>
                  <a:gd name="T61" fmla="*/ 0 h 886"/>
                  <a:gd name="T62" fmla="*/ 0 w 744"/>
                  <a:gd name="T63" fmla="*/ 0 h 886"/>
                  <a:gd name="T64" fmla="*/ 0 w 744"/>
                  <a:gd name="T65" fmla="*/ 0 h 886"/>
                  <a:gd name="T66" fmla="*/ 0 w 744"/>
                  <a:gd name="T67" fmla="*/ 0 h 886"/>
                  <a:gd name="T68" fmla="*/ 0 w 744"/>
                  <a:gd name="T69" fmla="*/ 0 h 886"/>
                  <a:gd name="T70" fmla="*/ 0 w 744"/>
                  <a:gd name="T71" fmla="*/ 0 h 886"/>
                  <a:gd name="T72" fmla="*/ 0 w 744"/>
                  <a:gd name="T73" fmla="*/ 0 h 886"/>
                  <a:gd name="T74" fmla="*/ 0 w 744"/>
                  <a:gd name="T75" fmla="*/ 0 h 886"/>
                  <a:gd name="T76" fmla="*/ 0 w 744"/>
                  <a:gd name="T77" fmla="*/ 0 h 886"/>
                  <a:gd name="T78" fmla="*/ 0 w 744"/>
                  <a:gd name="T79" fmla="*/ 0 h 886"/>
                  <a:gd name="T80" fmla="*/ 0 w 744"/>
                  <a:gd name="T81" fmla="*/ 0 h 886"/>
                  <a:gd name="T82" fmla="*/ 0 w 744"/>
                  <a:gd name="T83" fmla="*/ 0 h 886"/>
                  <a:gd name="T84" fmla="*/ 0 w 744"/>
                  <a:gd name="T85" fmla="*/ 0 h 886"/>
                  <a:gd name="T86" fmla="*/ 0 w 744"/>
                  <a:gd name="T87" fmla="*/ 0 h 886"/>
                  <a:gd name="T88" fmla="*/ 0 w 744"/>
                  <a:gd name="T89" fmla="*/ 0 h 886"/>
                  <a:gd name="T90" fmla="*/ 0 w 744"/>
                  <a:gd name="T91" fmla="*/ 0 h 886"/>
                  <a:gd name="T92" fmla="*/ 0 w 744"/>
                  <a:gd name="T93" fmla="*/ 0 h 886"/>
                  <a:gd name="T94" fmla="*/ 0 w 744"/>
                  <a:gd name="T95" fmla="*/ 0 h 886"/>
                  <a:gd name="T96" fmla="*/ 0 w 744"/>
                  <a:gd name="T97" fmla="*/ 0 h 886"/>
                  <a:gd name="T98" fmla="*/ 0 w 744"/>
                  <a:gd name="T99" fmla="*/ 0 h 886"/>
                  <a:gd name="T100" fmla="*/ 0 w 744"/>
                  <a:gd name="T101" fmla="*/ 0 h 886"/>
                  <a:gd name="T102" fmla="*/ 0 w 744"/>
                  <a:gd name="T103" fmla="*/ 0 h 886"/>
                  <a:gd name="T104" fmla="*/ 0 w 744"/>
                  <a:gd name="T105" fmla="*/ 0 h 886"/>
                  <a:gd name="T106" fmla="*/ 0 w 744"/>
                  <a:gd name="T107" fmla="*/ 0 h 886"/>
                  <a:gd name="T108" fmla="*/ 0 w 744"/>
                  <a:gd name="T109" fmla="*/ 0 h 886"/>
                  <a:gd name="T110" fmla="*/ 0 w 744"/>
                  <a:gd name="T111" fmla="*/ 0 h 886"/>
                  <a:gd name="T112" fmla="*/ 0 w 744"/>
                  <a:gd name="T113" fmla="*/ 0 h 886"/>
                  <a:gd name="T114" fmla="*/ 0 w 744"/>
                  <a:gd name="T115" fmla="*/ 0 h 886"/>
                  <a:gd name="T116" fmla="*/ 0 w 744"/>
                  <a:gd name="T117" fmla="*/ 0 h 886"/>
                  <a:gd name="T118" fmla="*/ 0 w 744"/>
                  <a:gd name="T119" fmla="*/ 0 h 886"/>
                  <a:gd name="T120" fmla="*/ 0 w 744"/>
                  <a:gd name="T121" fmla="*/ 0 h 8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4"/>
                  <a:gd name="T184" fmla="*/ 0 h 886"/>
                  <a:gd name="T185" fmla="*/ 744 w 744"/>
                  <a:gd name="T186" fmla="*/ 886 h 8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4" h="886">
                    <a:moveTo>
                      <a:pt x="0" y="0"/>
                    </a:moveTo>
                    <a:lnTo>
                      <a:pt x="8" y="8"/>
                    </a:lnTo>
                    <a:lnTo>
                      <a:pt x="16" y="8"/>
                    </a:lnTo>
                    <a:lnTo>
                      <a:pt x="24" y="16"/>
                    </a:lnTo>
                    <a:lnTo>
                      <a:pt x="24" y="23"/>
                    </a:lnTo>
                    <a:lnTo>
                      <a:pt x="31" y="31"/>
                    </a:lnTo>
                    <a:lnTo>
                      <a:pt x="37" y="31"/>
                    </a:lnTo>
                    <a:lnTo>
                      <a:pt x="60" y="52"/>
                    </a:lnTo>
                    <a:lnTo>
                      <a:pt x="68" y="52"/>
                    </a:lnTo>
                    <a:lnTo>
                      <a:pt x="75" y="60"/>
                    </a:lnTo>
                    <a:lnTo>
                      <a:pt x="68" y="68"/>
                    </a:lnTo>
                    <a:lnTo>
                      <a:pt x="75" y="75"/>
                    </a:lnTo>
                    <a:lnTo>
                      <a:pt x="75" y="83"/>
                    </a:lnTo>
                    <a:lnTo>
                      <a:pt x="91" y="98"/>
                    </a:lnTo>
                    <a:lnTo>
                      <a:pt x="91" y="106"/>
                    </a:lnTo>
                    <a:lnTo>
                      <a:pt x="114" y="127"/>
                    </a:lnTo>
                    <a:lnTo>
                      <a:pt x="114" y="135"/>
                    </a:lnTo>
                    <a:lnTo>
                      <a:pt x="143" y="166"/>
                    </a:lnTo>
                    <a:lnTo>
                      <a:pt x="143" y="173"/>
                    </a:lnTo>
                    <a:lnTo>
                      <a:pt x="173" y="202"/>
                    </a:lnTo>
                    <a:lnTo>
                      <a:pt x="173" y="210"/>
                    </a:lnTo>
                    <a:lnTo>
                      <a:pt x="217" y="256"/>
                    </a:lnTo>
                    <a:lnTo>
                      <a:pt x="225" y="256"/>
                    </a:lnTo>
                    <a:lnTo>
                      <a:pt x="248" y="277"/>
                    </a:lnTo>
                    <a:lnTo>
                      <a:pt x="248" y="285"/>
                    </a:lnTo>
                    <a:lnTo>
                      <a:pt x="277" y="315"/>
                    </a:lnTo>
                    <a:lnTo>
                      <a:pt x="277" y="323"/>
                    </a:lnTo>
                    <a:lnTo>
                      <a:pt x="308" y="354"/>
                    </a:lnTo>
                    <a:lnTo>
                      <a:pt x="308" y="359"/>
                    </a:lnTo>
                    <a:lnTo>
                      <a:pt x="338" y="390"/>
                    </a:lnTo>
                    <a:lnTo>
                      <a:pt x="338" y="406"/>
                    </a:lnTo>
                    <a:lnTo>
                      <a:pt x="360" y="429"/>
                    </a:lnTo>
                    <a:lnTo>
                      <a:pt x="367" y="429"/>
                    </a:lnTo>
                    <a:lnTo>
                      <a:pt x="383" y="442"/>
                    </a:lnTo>
                    <a:lnTo>
                      <a:pt x="390" y="442"/>
                    </a:lnTo>
                    <a:lnTo>
                      <a:pt x="398" y="450"/>
                    </a:lnTo>
                    <a:lnTo>
                      <a:pt x="398" y="457"/>
                    </a:lnTo>
                    <a:lnTo>
                      <a:pt x="413" y="473"/>
                    </a:lnTo>
                    <a:lnTo>
                      <a:pt x="413" y="480"/>
                    </a:lnTo>
                    <a:lnTo>
                      <a:pt x="442" y="511"/>
                    </a:lnTo>
                    <a:lnTo>
                      <a:pt x="442" y="517"/>
                    </a:lnTo>
                    <a:lnTo>
                      <a:pt x="465" y="540"/>
                    </a:lnTo>
                    <a:lnTo>
                      <a:pt x="465" y="548"/>
                    </a:lnTo>
                    <a:lnTo>
                      <a:pt x="496" y="578"/>
                    </a:lnTo>
                    <a:lnTo>
                      <a:pt x="488" y="586"/>
                    </a:lnTo>
                    <a:lnTo>
                      <a:pt x="517" y="615"/>
                    </a:lnTo>
                    <a:lnTo>
                      <a:pt x="517" y="623"/>
                    </a:lnTo>
                    <a:lnTo>
                      <a:pt x="548" y="653"/>
                    </a:lnTo>
                    <a:lnTo>
                      <a:pt x="548" y="661"/>
                    </a:lnTo>
                    <a:lnTo>
                      <a:pt x="578" y="690"/>
                    </a:lnTo>
                    <a:lnTo>
                      <a:pt x="578" y="697"/>
                    </a:lnTo>
                    <a:lnTo>
                      <a:pt x="586" y="705"/>
                    </a:lnTo>
                    <a:lnTo>
                      <a:pt x="586" y="713"/>
                    </a:lnTo>
                    <a:lnTo>
                      <a:pt x="615" y="743"/>
                    </a:lnTo>
                    <a:lnTo>
                      <a:pt x="615" y="751"/>
                    </a:lnTo>
                    <a:lnTo>
                      <a:pt x="630" y="765"/>
                    </a:lnTo>
                    <a:lnTo>
                      <a:pt x="638" y="757"/>
                    </a:lnTo>
                    <a:lnTo>
                      <a:pt x="653" y="772"/>
                    </a:lnTo>
                    <a:lnTo>
                      <a:pt x="653" y="780"/>
                    </a:lnTo>
                    <a:lnTo>
                      <a:pt x="674" y="803"/>
                    </a:lnTo>
                    <a:lnTo>
                      <a:pt x="661" y="818"/>
                    </a:lnTo>
                    <a:lnTo>
                      <a:pt x="661" y="826"/>
                    </a:lnTo>
                    <a:lnTo>
                      <a:pt x="653" y="832"/>
                    </a:lnTo>
                    <a:lnTo>
                      <a:pt x="638" y="832"/>
                    </a:lnTo>
                    <a:lnTo>
                      <a:pt x="623" y="847"/>
                    </a:lnTo>
                    <a:lnTo>
                      <a:pt x="615" y="847"/>
                    </a:lnTo>
                    <a:lnTo>
                      <a:pt x="592" y="870"/>
                    </a:lnTo>
                    <a:lnTo>
                      <a:pt x="578" y="870"/>
                    </a:lnTo>
                    <a:lnTo>
                      <a:pt x="563" y="886"/>
                    </a:lnTo>
                    <a:lnTo>
                      <a:pt x="548" y="886"/>
                    </a:lnTo>
                    <a:lnTo>
                      <a:pt x="563" y="886"/>
                    </a:lnTo>
                    <a:lnTo>
                      <a:pt x="578" y="870"/>
                    </a:lnTo>
                    <a:lnTo>
                      <a:pt x="592" y="870"/>
                    </a:lnTo>
                    <a:lnTo>
                      <a:pt x="615" y="847"/>
                    </a:lnTo>
                    <a:lnTo>
                      <a:pt x="623" y="847"/>
                    </a:lnTo>
                    <a:lnTo>
                      <a:pt x="638" y="832"/>
                    </a:lnTo>
                    <a:lnTo>
                      <a:pt x="653" y="832"/>
                    </a:lnTo>
                    <a:lnTo>
                      <a:pt x="661" y="826"/>
                    </a:lnTo>
                    <a:lnTo>
                      <a:pt x="661" y="818"/>
                    </a:lnTo>
                    <a:lnTo>
                      <a:pt x="669" y="811"/>
                    </a:lnTo>
                    <a:lnTo>
                      <a:pt x="674" y="811"/>
                    </a:lnTo>
                    <a:lnTo>
                      <a:pt x="728" y="863"/>
                    </a:lnTo>
                    <a:lnTo>
                      <a:pt x="720" y="855"/>
                    </a:lnTo>
                    <a:lnTo>
                      <a:pt x="736" y="839"/>
                    </a:lnTo>
                    <a:lnTo>
                      <a:pt x="744" y="839"/>
                    </a:lnTo>
                    <a:lnTo>
                      <a:pt x="697" y="795"/>
                    </a:lnTo>
                    <a:lnTo>
                      <a:pt x="713" y="780"/>
                    </a:lnTo>
                    <a:lnTo>
                      <a:pt x="744" y="780"/>
                    </a:lnTo>
                    <a:lnTo>
                      <a:pt x="713" y="780"/>
                    </a:lnTo>
                    <a:lnTo>
                      <a:pt x="697" y="795"/>
                    </a:lnTo>
                    <a:lnTo>
                      <a:pt x="690" y="788"/>
                    </a:lnTo>
                    <a:lnTo>
                      <a:pt x="682" y="795"/>
                    </a:lnTo>
                    <a:lnTo>
                      <a:pt x="669" y="780"/>
                    </a:lnTo>
                    <a:lnTo>
                      <a:pt x="674" y="772"/>
                    </a:lnTo>
                    <a:lnTo>
                      <a:pt x="669" y="765"/>
                    </a:lnTo>
                    <a:lnTo>
                      <a:pt x="661" y="765"/>
                    </a:lnTo>
                    <a:lnTo>
                      <a:pt x="653" y="757"/>
                    </a:lnTo>
                    <a:lnTo>
                      <a:pt x="653" y="751"/>
                    </a:lnTo>
                    <a:lnTo>
                      <a:pt x="615" y="713"/>
                    </a:lnTo>
                    <a:lnTo>
                      <a:pt x="615" y="705"/>
                    </a:lnTo>
                    <a:lnTo>
                      <a:pt x="607" y="697"/>
                    </a:lnTo>
                    <a:lnTo>
                      <a:pt x="607" y="690"/>
                    </a:lnTo>
                    <a:lnTo>
                      <a:pt x="600" y="682"/>
                    </a:lnTo>
                    <a:lnTo>
                      <a:pt x="600" y="674"/>
                    </a:lnTo>
                    <a:lnTo>
                      <a:pt x="548" y="623"/>
                    </a:lnTo>
                    <a:lnTo>
                      <a:pt x="563" y="607"/>
                    </a:lnTo>
                    <a:lnTo>
                      <a:pt x="592" y="607"/>
                    </a:lnTo>
                    <a:lnTo>
                      <a:pt x="600" y="599"/>
                    </a:lnTo>
                    <a:lnTo>
                      <a:pt x="592" y="607"/>
                    </a:lnTo>
                    <a:lnTo>
                      <a:pt x="563" y="607"/>
                    </a:lnTo>
                    <a:lnTo>
                      <a:pt x="555" y="615"/>
                    </a:lnTo>
                    <a:lnTo>
                      <a:pt x="548" y="615"/>
                    </a:lnTo>
                    <a:lnTo>
                      <a:pt x="532" y="599"/>
                    </a:lnTo>
                    <a:lnTo>
                      <a:pt x="525" y="607"/>
                    </a:lnTo>
                    <a:lnTo>
                      <a:pt x="511" y="594"/>
                    </a:lnTo>
                    <a:lnTo>
                      <a:pt x="511" y="586"/>
                    </a:lnTo>
                    <a:lnTo>
                      <a:pt x="504" y="578"/>
                    </a:lnTo>
                    <a:lnTo>
                      <a:pt x="496" y="578"/>
                    </a:lnTo>
                    <a:lnTo>
                      <a:pt x="465" y="548"/>
                    </a:lnTo>
                    <a:lnTo>
                      <a:pt x="465" y="540"/>
                    </a:lnTo>
                    <a:lnTo>
                      <a:pt x="442" y="517"/>
                    </a:lnTo>
                    <a:lnTo>
                      <a:pt x="442" y="511"/>
                    </a:lnTo>
                    <a:lnTo>
                      <a:pt x="413" y="480"/>
                    </a:lnTo>
                    <a:lnTo>
                      <a:pt x="413" y="473"/>
                    </a:lnTo>
                    <a:lnTo>
                      <a:pt x="398" y="457"/>
                    </a:lnTo>
                    <a:lnTo>
                      <a:pt x="398" y="450"/>
                    </a:lnTo>
                    <a:lnTo>
                      <a:pt x="429" y="421"/>
                    </a:lnTo>
                    <a:lnTo>
                      <a:pt x="398" y="450"/>
                    </a:lnTo>
                    <a:lnTo>
                      <a:pt x="390" y="442"/>
                    </a:lnTo>
                    <a:lnTo>
                      <a:pt x="383" y="442"/>
                    </a:lnTo>
                    <a:lnTo>
                      <a:pt x="367" y="429"/>
                    </a:lnTo>
                    <a:lnTo>
                      <a:pt x="360" y="429"/>
                    </a:lnTo>
                    <a:lnTo>
                      <a:pt x="338" y="406"/>
                    </a:lnTo>
                    <a:lnTo>
                      <a:pt x="338" y="390"/>
                    </a:lnTo>
                    <a:lnTo>
                      <a:pt x="308" y="359"/>
                    </a:lnTo>
                    <a:lnTo>
                      <a:pt x="308" y="354"/>
                    </a:lnTo>
                    <a:lnTo>
                      <a:pt x="277" y="323"/>
                    </a:lnTo>
                    <a:lnTo>
                      <a:pt x="277" y="315"/>
                    </a:lnTo>
                    <a:lnTo>
                      <a:pt x="248" y="285"/>
                    </a:lnTo>
                    <a:lnTo>
                      <a:pt x="248" y="277"/>
                    </a:lnTo>
                    <a:lnTo>
                      <a:pt x="233" y="263"/>
                    </a:lnTo>
                    <a:lnTo>
                      <a:pt x="256" y="240"/>
                    </a:lnTo>
                    <a:lnTo>
                      <a:pt x="264" y="240"/>
                    </a:lnTo>
                    <a:lnTo>
                      <a:pt x="271" y="233"/>
                    </a:lnTo>
                    <a:lnTo>
                      <a:pt x="264" y="240"/>
                    </a:lnTo>
                    <a:lnTo>
                      <a:pt x="256" y="240"/>
                    </a:lnTo>
                    <a:lnTo>
                      <a:pt x="233" y="263"/>
                    </a:lnTo>
                    <a:lnTo>
                      <a:pt x="225" y="256"/>
                    </a:lnTo>
                    <a:lnTo>
                      <a:pt x="217" y="256"/>
                    </a:lnTo>
                    <a:lnTo>
                      <a:pt x="173" y="210"/>
                    </a:lnTo>
                    <a:lnTo>
                      <a:pt x="173" y="202"/>
                    </a:lnTo>
                    <a:lnTo>
                      <a:pt x="189" y="189"/>
                    </a:lnTo>
                    <a:lnTo>
                      <a:pt x="173" y="202"/>
                    </a:lnTo>
                    <a:lnTo>
                      <a:pt x="143" y="173"/>
                    </a:lnTo>
                    <a:lnTo>
                      <a:pt x="143" y="166"/>
                    </a:lnTo>
                    <a:lnTo>
                      <a:pt x="114" y="135"/>
                    </a:lnTo>
                    <a:lnTo>
                      <a:pt x="114" y="127"/>
                    </a:lnTo>
                    <a:lnTo>
                      <a:pt x="91" y="106"/>
                    </a:lnTo>
                    <a:lnTo>
                      <a:pt x="91" y="98"/>
                    </a:lnTo>
                    <a:lnTo>
                      <a:pt x="98" y="91"/>
                    </a:lnTo>
                    <a:lnTo>
                      <a:pt x="98" y="83"/>
                    </a:lnTo>
                    <a:lnTo>
                      <a:pt x="106" y="75"/>
                    </a:lnTo>
                    <a:lnTo>
                      <a:pt x="98" y="83"/>
                    </a:lnTo>
                    <a:lnTo>
                      <a:pt x="98" y="91"/>
                    </a:lnTo>
                    <a:lnTo>
                      <a:pt x="91" y="98"/>
                    </a:lnTo>
                    <a:lnTo>
                      <a:pt x="75" y="83"/>
                    </a:lnTo>
                    <a:lnTo>
                      <a:pt x="91" y="68"/>
                    </a:lnTo>
                    <a:lnTo>
                      <a:pt x="83" y="75"/>
                    </a:lnTo>
                    <a:lnTo>
                      <a:pt x="75" y="75"/>
                    </a:lnTo>
                    <a:lnTo>
                      <a:pt x="68" y="68"/>
                    </a:lnTo>
                    <a:lnTo>
                      <a:pt x="75" y="60"/>
                    </a:lnTo>
                    <a:lnTo>
                      <a:pt x="68" y="52"/>
                    </a:lnTo>
                    <a:lnTo>
                      <a:pt x="60" y="52"/>
                    </a:lnTo>
                    <a:lnTo>
                      <a:pt x="37" y="31"/>
                    </a:lnTo>
                    <a:lnTo>
                      <a:pt x="45" y="23"/>
                    </a:lnTo>
                    <a:lnTo>
                      <a:pt x="37" y="31"/>
                    </a:lnTo>
                    <a:lnTo>
                      <a:pt x="31" y="31"/>
                    </a:lnTo>
                    <a:lnTo>
                      <a:pt x="24" y="23"/>
                    </a:lnTo>
                    <a:lnTo>
                      <a:pt x="24" y="16"/>
                    </a:lnTo>
                    <a:lnTo>
                      <a:pt x="31" y="8"/>
                    </a:lnTo>
                    <a:lnTo>
                      <a:pt x="24" y="16"/>
                    </a:lnTo>
                    <a:lnTo>
                      <a:pt x="16" y="8"/>
                    </a:lnTo>
                    <a:lnTo>
                      <a:pt x="16" y="0"/>
                    </a:lnTo>
                    <a:lnTo>
                      <a:pt x="8"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1" name="Freeform 65"/>
              <p:cNvSpPr>
                <a:spLocks noChangeAspect="1"/>
              </p:cNvSpPr>
              <p:nvPr/>
            </p:nvSpPr>
            <p:spPr bwMode="auto">
              <a:xfrm>
                <a:off x="2132" y="3132"/>
                <a:ext cx="47" cy="54"/>
              </a:xfrm>
              <a:custGeom>
                <a:avLst/>
                <a:gdLst>
                  <a:gd name="T0" fmla="*/ 0 w 135"/>
                  <a:gd name="T1" fmla="*/ 0 h 150"/>
                  <a:gd name="T2" fmla="*/ 0 w 135"/>
                  <a:gd name="T3" fmla="*/ 0 h 150"/>
                  <a:gd name="T4" fmla="*/ 0 w 135"/>
                  <a:gd name="T5" fmla="*/ 0 h 150"/>
                  <a:gd name="T6" fmla="*/ 0 w 135"/>
                  <a:gd name="T7" fmla="*/ 0 h 150"/>
                  <a:gd name="T8" fmla="*/ 0 w 135"/>
                  <a:gd name="T9" fmla="*/ 0 h 150"/>
                  <a:gd name="T10" fmla="*/ 0 w 135"/>
                  <a:gd name="T11" fmla="*/ 0 h 150"/>
                  <a:gd name="T12" fmla="*/ 0 w 135"/>
                  <a:gd name="T13" fmla="*/ 0 h 150"/>
                  <a:gd name="T14" fmla="*/ 0 w 135"/>
                  <a:gd name="T15" fmla="*/ 0 h 150"/>
                  <a:gd name="T16" fmla="*/ 0 w 135"/>
                  <a:gd name="T17" fmla="*/ 0 h 150"/>
                  <a:gd name="T18" fmla="*/ 0 w 135"/>
                  <a:gd name="T19" fmla="*/ 0 h 150"/>
                  <a:gd name="T20" fmla="*/ 0 w 135"/>
                  <a:gd name="T21" fmla="*/ 0 h 150"/>
                  <a:gd name="T22" fmla="*/ 0 w 135"/>
                  <a:gd name="T23" fmla="*/ 0 h 150"/>
                  <a:gd name="T24" fmla="*/ 0 w 135"/>
                  <a:gd name="T25" fmla="*/ 0 h 150"/>
                  <a:gd name="T26" fmla="*/ 0 w 135"/>
                  <a:gd name="T27" fmla="*/ 0 h 150"/>
                  <a:gd name="T28" fmla="*/ 0 w 135"/>
                  <a:gd name="T29" fmla="*/ 0 h 150"/>
                  <a:gd name="T30" fmla="*/ 0 w 135"/>
                  <a:gd name="T31" fmla="*/ 0 h 150"/>
                  <a:gd name="T32" fmla="*/ 0 w 135"/>
                  <a:gd name="T33" fmla="*/ 0 h 150"/>
                  <a:gd name="T34" fmla="*/ 0 w 135"/>
                  <a:gd name="T35" fmla="*/ 0 h 150"/>
                  <a:gd name="T36" fmla="*/ 0 w 135"/>
                  <a:gd name="T37" fmla="*/ 0 h 150"/>
                  <a:gd name="T38" fmla="*/ 0 w 135"/>
                  <a:gd name="T39" fmla="*/ 0 h 150"/>
                  <a:gd name="T40" fmla="*/ 0 w 135"/>
                  <a:gd name="T41" fmla="*/ 0 h 150"/>
                  <a:gd name="T42" fmla="*/ 0 w 135"/>
                  <a:gd name="T43" fmla="*/ 0 h 150"/>
                  <a:gd name="T44" fmla="*/ 0 w 135"/>
                  <a:gd name="T45" fmla="*/ 0 h 150"/>
                  <a:gd name="T46" fmla="*/ 0 w 135"/>
                  <a:gd name="T47" fmla="*/ 0 h 150"/>
                  <a:gd name="T48" fmla="*/ 0 w 135"/>
                  <a:gd name="T49" fmla="*/ 0 h 150"/>
                  <a:gd name="T50" fmla="*/ 0 w 135"/>
                  <a:gd name="T51" fmla="*/ 0 h 150"/>
                  <a:gd name="T52" fmla="*/ 0 w 135"/>
                  <a:gd name="T53" fmla="*/ 0 h 150"/>
                  <a:gd name="T54" fmla="*/ 0 w 135"/>
                  <a:gd name="T55" fmla="*/ 0 h 150"/>
                  <a:gd name="T56" fmla="*/ 0 w 135"/>
                  <a:gd name="T57" fmla="*/ 0 h 150"/>
                  <a:gd name="T58" fmla="*/ 0 w 135"/>
                  <a:gd name="T59" fmla="*/ 0 h 150"/>
                  <a:gd name="T60" fmla="*/ 0 w 135"/>
                  <a:gd name="T61" fmla="*/ 0 h 150"/>
                  <a:gd name="T62" fmla="*/ 0 w 135"/>
                  <a:gd name="T63" fmla="*/ 0 h 150"/>
                  <a:gd name="T64" fmla="*/ 0 w 135"/>
                  <a:gd name="T65" fmla="*/ 0 h 150"/>
                  <a:gd name="T66" fmla="*/ 0 w 135"/>
                  <a:gd name="T67" fmla="*/ 0 h 150"/>
                  <a:gd name="T68" fmla="*/ 0 w 135"/>
                  <a:gd name="T69" fmla="*/ 0 h 1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5"/>
                  <a:gd name="T106" fmla="*/ 0 h 150"/>
                  <a:gd name="T107" fmla="*/ 135 w 135"/>
                  <a:gd name="T108" fmla="*/ 150 h 1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5" h="150">
                    <a:moveTo>
                      <a:pt x="0" y="0"/>
                    </a:moveTo>
                    <a:lnTo>
                      <a:pt x="16" y="15"/>
                    </a:lnTo>
                    <a:lnTo>
                      <a:pt x="23" y="15"/>
                    </a:lnTo>
                    <a:lnTo>
                      <a:pt x="37" y="31"/>
                    </a:lnTo>
                    <a:lnTo>
                      <a:pt x="44" y="31"/>
                    </a:lnTo>
                    <a:lnTo>
                      <a:pt x="60" y="46"/>
                    </a:lnTo>
                    <a:lnTo>
                      <a:pt x="60" y="54"/>
                    </a:lnTo>
                    <a:lnTo>
                      <a:pt x="75" y="67"/>
                    </a:lnTo>
                    <a:lnTo>
                      <a:pt x="90" y="67"/>
                    </a:lnTo>
                    <a:lnTo>
                      <a:pt x="98" y="75"/>
                    </a:lnTo>
                    <a:lnTo>
                      <a:pt x="98" y="83"/>
                    </a:lnTo>
                    <a:lnTo>
                      <a:pt x="106" y="90"/>
                    </a:lnTo>
                    <a:lnTo>
                      <a:pt x="106" y="98"/>
                    </a:lnTo>
                    <a:lnTo>
                      <a:pt x="121" y="113"/>
                    </a:lnTo>
                    <a:lnTo>
                      <a:pt x="121" y="127"/>
                    </a:lnTo>
                    <a:lnTo>
                      <a:pt x="127" y="134"/>
                    </a:lnTo>
                    <a:lnTo>
                      <a:pt x="127" y="142"/>
                    </a:lnTo>
                    <a:lnTo>
                      <a:pt x="135" y="150"/>
                    </a:lnTo>
                    <a:lnTo>
                      <a:pt x="127" y="142"/>
                    </a:lnTo>
                    <a:lnTo>
                      <a:pt x="127" y="134"/>
                    </a:lnTo>
                    <a:lnTo>
                      <a:pt x="121" y="127"/>
                    </a:lnTo>
                    <a:lnTo>
                      <a:pt x="121" y="113"/>
                    </a:lnTo>
                    <a:lnTo>
                      <a:pt x="106" y="98"/>
                    </a:lnTo>
                    <a:lnTo>
                      <a:pt x="106" y="90"/>
                    </a:lnTo>
                    <a:lnTo>
                      <a:pt x="98" y="83"/>
                    </a:lnTo>
                    <a:lnTo>
                      <a:pt x="98" y="75"/>
                    </a:lnTo>
                    <a:lnTo>
                      <a:pt x="90" y="67"/>
                    </a:lnTo>
                    <a:lnTo>
                      <a:pt x="75" y="67"/>
                    </a:lnTo>
                    <a:lnTo>
                      <a:pt x="60" y="54"/>
                    </a:lnTo>
                    <a:lnTo>
                      <a:pt x="60" y="46"/>
                    </a:lnTo>
                    <a:lnTo>
                      <a:pt x="44" y="31"/>
                    </a:lnTo>
                    <a:lnTo>
                      <a:pt x="37" y="31"/>
                    </a:lnTo>
                    <a:lnTo>
                      <a:pt x="23" y="15"/>
                    </a:lnTo>
                    <a:lnTo>
                      <a:pt x="16" y="15"/>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 name="Freeform 66"/>
              <p:cNvSpPr>
                <a:spLocks noChangeAspect="1"/>
              </p:cNvSpPr>
              <p:nvPr/>
            </p:nvSpPr>
            <p:spPr bwMode="auto">
              <a:xfrm>
                <a:off x="1918" y="3189"/>
                <a:ext cx="120" cy="55"/>
              </a:xfrm>
              <a:custGeom>
                <a:avLst/>
                <a:gdLst>
                  <a:gd name="T0" fmla="*/ 0 w 338"/>
                  <a:gd name="T1" fmla="*/ 0 h 158"/>
                  <a:gd name="T2" fmla="*/ 0 w 338"/>
                  <a:gd name="T3" fmla="*/ 0 h 158"/>
                  <a:gd name="T4" fmla="*/ 0 w 338"/>
                  <a:gd name="T5" fmla="*/ 0 h 158"/>
                  <a:gd name="T6" fmla="*/ 0 w 338"/>
                  <a:gd name="T7" fmla="*/ 0 h 158"/>
                  <a:gd name="T8" fmla="*/ 0 w 338"/>
                  <a:gd name="T9" fmla="*/ 0 h 158"/>
                  <a:gd name="T10" fmla="*/ 0 w 338"/>
                  <a:gd name="T11" fmla="*/ 0 h 158"/>
                  <a:gd name="T12" fmla="*/ 0 w 338"/>
                  <a:gd name="T13" fmla="*/ 0 h 158"/>
                  <a:gd name="T14" fmla="*/ 0 w 338"/>
                  <a:gd name="T15" fmla="*/ 0 h 158"/>
                  <a:gd name="T16" fmla="*/ 0 w 338"/>
                  <a:gd name="T17" fmla="*/ 0 h 158"/>
                  <a:gd name="T18" fmla="*/ 0 w 338"/>
                  <a:gd name="T19" fmla="*/ 0 h 158"/>
                  <a:gd name="T20" fmla="*/ 0 w 338"/>
                  <a:gd name="T21" fmla="*/ 0 h 158"/>
                  <a:gd name="T22" fmla="*/ 0 w 338"/>
                  <a:gd name="T23" fmla="*/ 0 h 158"/>
                  <a:gd name="T24" fmla="*/ 0 w 338"/>
                  <a:gd name="T25" fmla="*/ 0 h 158"/>
                  <a:gd name="T26" fmla="*/ 0 w 338"/>
                  <a:gd name="T27" fmla="*/ 0 h 158"/>
                  <a:gd name="T28" fmla="*/ 0 w 338"/>
                  <a:gd name="T29" fmla="*/ 0 h 158"/>
                  <a:gd name="T30" fmla="*/ 0 w 338"/>
                  <a:gd name="T31" fmla="*/ 0 h 158"/>
                  <a:gd name="T32" fmla="*/ 0 w 338"/>
                  <a:gd name="T33" fmla="*/ 0 h 158"/>
                  <a:gd name="T34" fmla="*/ 0 w 338"/>
                  <a:gd name="T35" fmla="*/ 0 h 158"/>
                  <a:gd name="T36" fmla="*/ 0 w 338"/>
                  <a:gd name="T37" fmla="*/ 0 h 158"/>
                  <a:gd name="T38" fmla="*/ 0 w 338"/>
                  <a:gd name="T39" fmla="*/ 0 h 158"/>
                  <a:gd name="T40" fmla="*/ 0 w 338"/>
                  <a:gd name="T41" fmla="*/ 0 h 158"/>
                  <a:gd name="T42" fmla="*/ 0 w 338"/>
                  <a:gd name="T43" fmla="*/ 0 h 158"/>
                  <a:gd name="T44" fmla="*/ 0 w 338"/>
                  <a:gd name="T45" fmla="*/ 0 h 158"/>
                  <a:gd name="T46" fmla="*/ 0 w 338"/>
                  <a:gd name="T47" fmla="*/ 0 h 158"/>
                  <a:gd name="T48" fmla="*/ 0 w 338"/>
                  <a:gd name="T49" fmla="*/ 0 h 158"/>
                  <a:gd name="T50" fmla="*/ 0 w 338"/>
                  <a:gd name="T51" fmla="*/ 0 h 158"/>
                  <a:gd name="T52" fmla="*/ 0 w 338"/>
                  <a:gd name="T53" fmla="*/ 0 h 158"/>
                  <a:gd name="T54" fmla="*/ 0 w 338"/>
                  <a:gd name="T55" fmla="*/ 0 h 158"/>
                  <a:gd name="T56" fmla="*/ 0 w 338"/>
                  <a:gd name="T57" fmla="*/ 0 h 158"/>
                  <a:gd name="T58" fmla="*/ 0 w 338"/>
                  <a:gd name="T59" fmla="*/ 0 h 158"/>
                  <a:gd name="T60" fmla="*/ 0 w 338"/>
                  <a:gd name="T61" fmla="*/ 0 h 158"/>
                  <a:gd name="T62" fmla="*/ 0 w 338"/>
                  <a:gd name="T63" fmla="*/ 0 h 158"/>
                  <a:gd name="T64" fmla="*/ 0 w 338"/>
                  <a:gd name="T65" fmla="*/ 0 h 158"/>
                  <a:gd name="T66" fmla="*/ 0 w 338"/>
                  <a:gd name="T67" fmla="*/ 0 h 158"/>
                  <a:gd name="T68" fmla="*/ 0 w 338"/>
                  <a:gd name="T69" fmla="*/ 0 h 1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8"/>
                  <a:gd name="T106" fmla="*/ 0 h 158"/>
                  <a:gd name="T107" fmla="*/ 338 w 338"/>
                  <a:gd name="T108" fmla="*/ 158 h 1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8" h="158">
                    <a:moveTo>
                      <a:pt x="331" y="0"/>
                    </a:moveTo>
                    <a:lnTo>
                      <a:pt x="317" y="16"/>
                    </a:lnTo>
                    <a:lnTo>
                      <a:pt x="309" y="16"/>
                    </a:lnTo>
                    <a:lnTo>
                      <a:pt x="279" y="46"/>
                    </a:lnTo>
                    <a:lnTo>
                      <a:pt x="263" y="46"/>
                    </a:lnTo>
                    <a:lnTo>
                      <a:pt x="248" y="62"/>
                    </a:lnTo>
                    <a:lnTo>
                      <a:pt x="235" y="62"/>
                    </a:lnTo>
                    <a:lnTo>
                      <a:pt x="219" y="75"/>
                    </a:lnTo>
                    <a:lnTo>
                      <a:pt x="204" y="75"/>
                    </a:lnTo>
                    <a:lnTo>
                      <a:pt x="188" y="91"/>
                    </a:lnTo>
                    <a:lnTo>
                      <a:pt x="173" y="91"/>
                    </a:lnTo>
                    <a:lnTo>
                      <a:pt x="152" y="114"/>
                    </a:lnTo>
                    <a:lnTo>
                      <a:pt x="129" y="114"/>
                    </a:lnTo>
                    <a:lnTo>
                      <a:pt x="114" y="129"/>
                    </a:lnTo>
                    <a:lnTo>
                      <a:pt x="98" y="129"/>
                    </a:lnTo>
                    <a:lnTo>
                      <a:pt x="83" y="144"/>
                    </a:lnTo>
                    <a:lnTo>
                      <a:pt x="69" y="144"/>
                    </a:lnTo>
                    <a:lnTo>
                      <a:pt x="62" y="152"/>
                    </a:lnTo>
                    <a:lnTo>
                      <a:pt x="46" y="152"/>
                    </a:lnTo>
                    <a:lnTo>
                      <a:pt x="39" y="158"/>
                    </a:lnTo>
                    <a:lnTo>
                      <a:pt x="8" y="158"/>
                    </a:lnTo>
                    <a:lnTo>
                      <a:pt x="0" y="152"/>
                    </a:lnTo>
                    <a:lnTo>
                      <a:pt x="0" y="144"/>
                    </a:lnTo>
                    <a:lnTo>
                      <a:pt x="8" y="137"/>
                    </a:lnTo>
                    <a:lnTo>
                      <a:pt x="8" y="129"/>
                    </a:lnTo>
                    <a:lnTo>
                      <a:pt x="16" y="121"/>
                    </a:lnTo>
                    <a:lnTo>
                      <a:pt x="16" y="106"/>
                    </a:lnTo>
                    <a:lnTo>
                      <a:pt x="23" y="98"/>
                    </a:lnTo>
                    <a:lnTo>
                      <a:pt x="23" y="91"/>
                    </a:lnTo>
                    <a:lnTo>
                      <a:pt x="31" y="83"/>
                    </a:lnTo>
                    <a:lnTo>
                      <a:pt x="31" y="62"/>
                    </a:lnTo>
                    <a:lnTo>
                      <a:pt x="46" y="46"/>
                    </a:lnTo>
                    <a:lnTo>
                      <a:pt x="46" y="23"/>
                    </a:lnTo>
                    <a:lnTo>
                      <a:pt x="54" y="16"/>
                    </a:lnTo>
                    <a:lnTo>
                      <a:pt x="54" y="8"/>
                    </a:lnTo>
                    <a:lnTo>
                      <a:pt x="54" y="16"/>
                    </a:lnTo>
                    <a:lnTo>
                      <a:pt x="46" y="23"/>
                    </a:lnTo>
                    <a:lnTo>
                      <a:pt x="46" y="46"/>
                    </a:lnTo>
                    <a:lnTo>
                      <a:pt x="31" y="62"/>
                    </a:lnTo>
                    <a:lnTo>
                      <a:pt x="31" y="83"/>
                    </a:lnTo>
                    <a:lnTo>
                      <a:pt x="23" y="91"/>
                    </a:lnTo>
                    <a:lnTo>
                      <a:pt x="23" y="98"/>
                    </a:lnTo>
                    <a:lnTo>
                      <a:pt x="16" y="106"/>
                    </a:lnTo>
                    <a:lnTo>
                      <a:pt x="16" y="121"/>
                    </a:lnTo>
                    <a:lnTo>
                      <a:pt x="8" y="129"/>
                    </a:lnTo>
                    <a:lnTo>
                      <a:pt x="8" y="137"/>
                    </a:lnTo>
                    <a:lnTo>
                      <a:pt x="0" y="144"/>
                    </a:lnTo>
                    <a:lnTo>
                      <a:pt x="0" y="152"/>
                    </a:lnTo>
                    <a:lnTo>
                      <a:pt x="8" y="158"/>
                    </a:lnTo>
                    <a:lnTo>
                      <a:pt x="39" y="158"/>
                    </a:lnTo>
                    <a:lnTo>
                      <a:pt x="46" y="152"/>
                    </a:lnTo>
                    <a:lnTo>
                      <a:pt x="62" y="152"/>
                    </a:lnTo>
                    <a:lnTo>
                      <a:pt x="69" y="144"/>
                    </a:lnTo>
                    <a:lnTo>
                      <a:pt x="83" y="144"/>
                    </a:lnTo>
                    <a:lnTo>
                      <a:pt x="98" y="129"/>
                    </a:lnTo>
                    <a:lnTo>
                      <a:pt x="114" y="129"/>
                    </a:lnTo>
                    <a:lnTo>
                      <a:pt x="129" y="114"/>
                    </a:lnTo>
                    <a:lnTo>
                      <a:pt x="152" y="114"/>
                    </a:lnTo>
                    <a:lnTo>
                      <a:pt x="173" y="91"/>
                    </a:lnTo>
                    <a:lnTo>
                      <a:pt x="188" y="91"/>
                    </a:lnTo>
                    <a:lnTo>
                      <a:pt x="204" y="75"/>
                    </a:lnTo>
                    <a:lnTo>
                      <a:pt x="219" y="75"/>
                    </a:lnTo>
                    <a:lnTo>
                      <a:pt x="235" y="62"/>
                    </a:lnTo>
                    <a:lnTo>
                      <a:pt x="248" y="62"/>
                    </a:lnTo>
                    <a:lnTo>
                      <a:pt x="263" y="46"/>
                    </a:lnTo>
                    <a:lnTo>
                      <a:pt x="279" y="46"/>
                    </a:lnTo>
                    <a:lnTo>
                      <a:pt x="309" y="16"/>
                    </a:lnTo>
                    <a:lnTo>
                      <a:pt x="317" y="16"/>
                    </a:lnTo>
                    <a:lnTo>
                      <a:pt x="331" y="0"/>
                    </a:lnTo>
                    <a:lnTo>
                      <a:pt x="338" y="0"/>
                    </a:lnTo>
                    <a:lnTo>
                      <a:pt x="33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3" name="Freeform 67"/>
              <p:cNvSpPr>
                <a:spLocks noChangeAspect="1"/>
              </p:cNvSpPr>
              <p:nvPr/>
            </p:nvSpPr>
            <p:spPr bwMode="auto">
              <a:xfrm>
                <a:off x="1039" y="3324"/>
                <a:ext cx="75" cy="120"/>
              </a:xfrm>
              <a:custGeom>
                <a:avLst/>
                <a:gdLst>
                  <a:gd name="T0" fmla="*/ 0 w 212"/>
                  <a:gd name="T1" fmla="*/ 0 h 338"/>
                  <a:gd name="T2" fmla="*/ 0 w 212"/>
                  <a:gd name="T3" fmla="*/ 0 h 338"/>
                  <a:gd name="T4" fmla="*/ 0 w 212"/>
                  <a:gd name="T5" fmla="*/ 0 h 338"/>
                  <a:gd name="T6" fmla="*/ 0 w 212"/>
                  <a:gd name="T7" fmla="*/ 0 h 338"/>
                  <a:gd name="T8" fmla="*/ 0 w 212"/>
                  <a:gd name="T9" fmla="*/ 0 h 338"/>
                  <a:gd name="T10" fmla="*/ 0 w 212"/>
                  <a:gd name="T11" fmla="*/ 0 h 338"/>
                  <a:gd name="T12" fmla="*/ 0 w 212"/>
                  <a:gd name="T13" fmla="*/ 0 h 338"/>
                  <a:gd name="T14" fmla="*/ 0 w 212"/>
                  <a:gd name="T15" fmla="*/ 0 h 338"/>
                  <a:gd name="T16" fmla="*/ 0 w 212"/>
                  <a:gd name="T17" fmla="*/ 0 h 338"/>
                  <a:gd name="T18" fmla="*/ 0 w 212"/>
                  <a:gd name="T19" fmla="*/ 0 h 338"/>
                  <a:gd name="T20" fmla="*/ 0 w 212"/>
                  <a:gd name="T21" fmla="*/ 0 h 338"/>
                  <a:gd name="T22" fmla="*/ 0 w 212"/>
                  <a:gd name="T23" fmla="*/ 0 h 338"/>
                  <a:gd name="T24" fmla="*/ 0 w 212"/>
                  <a:gd name="T25" fmla="*/ 0 h 338"/>
                  <a:gd name="T26" fmla="*/ 0 w 212"/>
                  <a:gd name="T27" fmla="*/ 0 h 338"/>
                  <a:gd name="T28" fmla="*/ 0 w 212"/>
                  <a:gd name="T29" fmla="*/ 0 h 338"/>
                  <a:gd name="T30" fmla="*/ 0 w 212"/>
                  <a:gd name="T31" fmla="*/ 0 h 338"/>
                  <a:gd name="T32" fmla="*/ 0 w 212"/>
                  <a:gd name="T33" fmla="*/ 0 h 338"/>
                  <a:gd name="T34" fmla="*/ 0 w 212"/>
                  <a:gd name="T35" fmla="*/ 0 h 338"/>
                  <a:gd name="T36" fmla="*/ 0 w 212"/>
                  <a:gd name="T37" fmla="*/ 0 h 338"/>
                  <a:gd name="T38" fmla="*/ 0 w 212"/>
                  <a:gd name="T39" fmla="*/ 0 h 338"/>
                  <a:gd name="T40" fmla="*/ 0 w 212"/>
                  <a:gd name="T41" fmla="*/ 0 h 338"/>
                  <a:gd name="T42" fmla="*/ 0 w 212"/>
                  <a:gd name="T43" fmla="*/ 0 h 338"/>
                  <a:gd name="T44" fmla="*/ 0 w 212"/>
                  <a:gd name="T45" fmla="*/ 0 h 338"/>
                  <a:gd name="T46" fmla="*/ 0 w 212"/>
                  <a:gd name="T47" fmla="*/ 0 h 338"/>
                  <a:gd name="T48" fmla="*/ 0 w 212"/>
                  <a:gd name="T49" fmla="*/ 0 h 338"/>
                  <a:gd name="T50" fmla="*/ 0 w 212"/>
                  <a:gd name="T51" fmla="*/ 0 h 338"/>
                  <a:gd name="T52" fmla="*/ 0 w 212"/>
                  <a:gd name="T53" fmla="*/ 0 h 338"/>
                  <a:gd name="T54" fmla="*/ 0 w 212"/>
                  <a:gd name="T55" fmla="*/ 0 h 338"/>
                  <a:gd name="T56" fmla="*/ 0 w 212"/>
                  <a:gd name="T57" fmla="*/ 0 h 338"/>
                  <a:gd name="T58" fmla="*/ 0 w 212"/>
                  <a:gd name="T59" fmla="*/ 0 h 338"/>
                  <a:gd name="T60" fmla="*/ 0 w 212"/>
                  <a:gd name="T61" fmla="*/ 0 h 338"/>
                  <a:gd name="T62" fmla="*/ 0 w 212"/>
                  <a:gd name="T63" fmla="*/ 0 h 338"/>
                  <a:gd name="T64" fmla="*/ 0 w 212"/>
                  <a:gd name="T65" fmla="*/ 0 h 338"/>
                  <a:gd name="T66" fmla="*/ 0 w 212"/>
                  <a:gd name="T67" fmla="*/ 0 h 338"/>
                  <a:gd name="T68" fmla="*/ 0 w 212"/>
                  <a:gd name="T69" fmla="*/ 0 h 338"/>
                  <a:gd name="T70" fmla="*/ 0 w 212"/>
                  <a:gd name="T71" fmla="*/ 0 h 338"/>
                  <a:gd name="T72" fmla="*/ 0 w 212"/>
                  <a:gd name="T73" fmla="*/ 0 h 338"/>
                  <a:gd name="T74" fmla="*/ 0 w 212"/>
                  <a:gd name="T75" fmla="*/ 0 h 3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2"/>
                  <a:gd name="T115" fmla="*/ 0 h 338"/>
                  <a:gd name="T116" fmla="*/ 212 w 212"/>
                  <a:gd name="T117" fmla="*/ 338 h 3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2" h="338">
                    <a:moveTo>
                      <a:pt x="0" y="0"/>
                    </a:moveTo>
                    <a:lnTo>
                      <a:pt x="8" y="0"/>
                    </a:lnTo>
                    <a:lnTo>
                      <a:pt x="16" y="8"/>
                    </a:lnTo>
                    <a:lnTo>
                      <a:pt x="16" y="24"/>
                    </a:lnTo>
                    <a:lnTo>
                      <a:pt x="8" y="31"/>
                    </a:lnTo>
                    <a:lnTo>
                      <a:pt x="16" y="24"/>
                    </a:lnTo>
                    <a:lnTo>
                      <a:pt x="23" y="31"/>
                    </a:lnTo>
                    <a:lnTo>
                      <a:pt x="23" y="39"/>
                    </a:lnTo>
                    <a:lnTo>
                      <a:pt x="31" y="47"/>
                    </a:lnTo>
                    <a:lnTo>
                      <a:pt x="23" y="54"/>
                    </a:lnTo>
                    <a:lnTo>
                      <a:pt x="16" y="54"/>
                    </a:lnTo>
                    <a:lnTo>
                      <a:pt x="23" y="54"/>
                    </a:lnTo>
                    <a:lnTo>
                      <a:pt x="31" y="47"/>
                    </a:lnTo>
                    <a:lnTo>
                      <a:pt x="39" y="54"/>
                    </a:lnTo>
                    <a:lnTo>
                      <a:pt x="39" y="70"/>
                    </a:lnTo>
                    <a:lnTo>
                      <a:pt x="47" y="70"/>
                    </a:lnTo>
                    <a:lnTo>
                      <a:pt x="62" y="83"/>
                    </a:lnTo>
                    <a:lnTo>
                      <a:pt x="62" y="91"/>
                    </a:lnTo>
                    <a:lnTo>
                      <a:pt x="54" y="98"/>
                    </a:lnTo>
                    <a:lnTo>
                      <a:pt x="68" y="114"/>
                    </a:lnTo>
                    <a:lnTo>
                      <a:pt x="62" y="121"/>
                    </a:lnTo>
                    <a:lnTo>
                      <a:pt x="68" y="114"/>
                    </a:lnTo>
                    <a:lnTo>
                      <a:pt x="83" y="129"/>
                    </a:lnTo>
                    <a:lnTo>
                      <a:pt x="75" y="137"/>
                    </a:lnTo>
                    <a:lnTo>
                      <a:pt x="83" y="137"/>
                    </a:lnTo>
                    <a:lnTo>
                      <a:pt x="91" y="144"/>
                    </a:lnTo>
                    <a:lnTo>
                      <a:pt x="83" y="152"/>
                    </a:lnTo>
                    <a:lnTo>
                      <a:pt x="106" y="173"/>
                    </a:lnTo>
                    <a:lnTo>
                      <a:pt x="106" y="189"/>
                    </a:lnTo>
                    <a:lnTo>
                      <a:pt x="114" y="189"/>
                    </a:lnTo>
                    <a:lnTo>
                      <a:pt x="129" y="204"/>
                    </a:lnTo>
                    <a:lnTo>
                      <a:pt x="114" y="219"/>
                    </a:lnTo>
                    <a:lnTo>
                      <a:pt x="121" y="212"/>
                    </a:lnTo>
                    <a:lnTo>
                      <a:pt x="152" y="242"/>
                    </a:lnTo>
                    <a:lnTo>
                      <a:pt x="137" y="256"/>
                    </a:lnTo>
                    <a:lnTo>
                      <a:pt x="152" y="242"/>
                    </a:lnTo>
                    <a:lnTo>
                      <a:pt x="158" y="248"/>
                    </a:lnTo>
                    <a:lnTo>
                      <a:pt x="158" y="264"/>
                    </a:lnTo>
                    <a:lnTo>
                      <a:pt x="152" y="271"/>
                    </a:lnTo>
                    <a:lnTo>
                      <a:pt x="158" y="264"/>
                    </a:lnTo>
                    <a:lnTo>
                      <a:pt x="173" y="279"/>
                    </a:lnTo>
                    <a:lnTo>
                      <a:pt x="173" y="287"/>
                    </a:lnTo>
                    <a:lnTo>
                      <a:pt x="166" y="294"/>
                    </a:lnTo>
                    <a:lnTo>
                      <a:pt x="173" y="287"/>
                    </a:lnTo>
                    <a:lnTo>
                      <a:pt x="181" y="294"/>
                    </a:lnTo>
                    <a:lnTo>
                      <a:pt x="181" y="302"/>
                    </a:lnTo>
                    <a:lnTo>
                      <a:pt x="173" y="310"/>
                    </a:lnTo>
                    <a:lnTo>
                      <a:pt x="181" y="302"/>
                    </a:lnTo>
                    <a:lnTo>
                      <a:pt x="189" y="302"/>
                    </a:lnTo>
                    <a:lnTo>
                      <a:pt x="196" y="310"/>
                    </a:lnTo>
                    <a:lnTo>
                      <a:pt x="196" y="325"/>
                    </a:lnTo>
                    <a:lnTo>
                      <a:pt x="212" y="338"/>
                    </a:lnTo>
                    <a:lnTo>
                      <a:pt x="196" y="325"/>
                    </a:lnTo>
                    <a:lnTo>
                      <a:pt x="196" y="310"/>
                    </a:lnTo>
                    <a:lnTo>
                      <a:pt x="173" y="287"/>
                    </a:lnTo>
                    <a:lnTo>
                      <a:pt x="173" y="279"/>
                    </a:lnTo>
                    <a:lnTo>
                      <a:pt x="158" y="264"/>
                    </a:lnTo>
                    <a:lnTo>
                      <a:pt x="158" y="248"/>
                    </a:lnTo>
                    <a:lnTo>
                      <a:pt x="121" y="212"/>
                    </a:lnTo>
                    <a:lnTo>
                      <a:pt x="129" y="204"/>
                    </a:lnTo>
                    <a:lnTo>
                      <a:pt x="106" y="181"/>
                    </a:lnTo>
                    <a:lnTo>
                      <a:pt x="106" y="173"/>
                    </a:lnTo>
                    <a:lnTo>
                      <a:pt x="83" y="152"/>
                    </a:lnTo>
                    <a:lnTo>
                      <a:pt x="91" y="144"/>
                    </a:lnTo>
                    <a:lnTo>
                      <a:pt x="83" y="137"/>
                    </a:lnTo>
                    <a:lnTo>
                      <a:pt x="83" y="129"/>
                    </a:lnTo>
                    <a:lnTo>
                      <a:pt x="54" y="98"/>
                    </a:lnTo>
                    <a:lnTo>
                      <a:pt x="62" y="91"/>
                    </a:lnTo>
                    <a:lnTo>
                      <a:pt x="62" y="83"/>
                    </a:lnTo>
                    <a:lnTo>
                      <a:pt x="39" y="62"/>
                    </a:lnTo>
                    <a:lnTo>
                      <a:pt x="39" y="54"/>
                    </a:lnTo>
                    <a:lnTo>
                      <a:pt x="23" y="39"/>
                    </a:lnTo>
                    <a:lnTo>
                      <a:pt x="23" y="31"/>
                    </a:lnTo>
                    <a:lnTo>
                      <a:pt x="16" y="24"/>
                    </a:lnTo>
                    <a:lnTo>
                      <a:pt x="16" y="8"/>
                    </a:lnTo>
                    <a:lnTo>
                      <a:pt x="8" y="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4" name="Freeform 68"/>
              <p:cNvSpPr>
                <a:spLocks noChangeAspect="1"/>
              </p:cNvSpPr>
              <p:nvPr/>
            </p:nvSpPr>
            <p:spPr bwMode="auto">
              <a:xfrm>
                <a:off x="1575" y="3394"/>
                <a:ext cx="26" cy="11"/>
              </a:xfrm>
              <a:custGeom>
                <a:avLst/>
                <a:gdLst>
                  <a:gd name="T0" fmla="*/ 0 w 72"/>
                  <a:gd name="T1" fmla="*/ 0 h 31"/>
                  <a:gd name="T2" fmla="*/ 0 w 72"/>
                  <a:gd name="T3" fmla="*/ 0 h 31"/>
                  <a:gd name="T4" fmla="*/ 0 w 72"/>
                  <a:gd name="T5" fmla="*/ 0 h 31"/>
                  <a:gd name="T6" fmla="*/ 0 w 72"/>
                  <a:gd name="T7" fmla="*/ 0 h 31"/>
                  <a:gd name="T8" fmla="*/ 0 w 72"/>
                  <a:gd name="T9" fmla="*/ 0 h 31"/>
                  <a:gd name="T10" fmla="*/ 0 w 72"/>
                  <a:gd name="T11" fmla="*/ 0 h 31"/>
                  <a:gd name="T12" fmla="*/ 0 w 72"/>
                  <a:gd name="T13" fmla="*/ 0 h 31"/>
                  <a:gd name="T14" fmla="*/ 0 w 72"/>
                  <a:gd name="T15" fmla="*/ 0 h 31"/>
                  <a:gd name="T16" fmla="*/ 0 w 72"/>
                  <a:gd name="T17" fmla="*/ 0 h 31"/>
                  <a:gd name="T18" fmla="*/ 0 w 72"/>
                  <a:gd name="T19" fmla="*/ 0 h 31"/>
                  <a:gd name="T20" fmla="*/ 0 w 72"/>
                  <a:gd name="T21" fmla="*/ 0 h 31"/>
                  <a:gd name="T22" fmla="*/ 0 w 72"/>
                  <a:gd name="T23" fmla="*/ 0 h 31"/>
                  <a:gd name="T24" fmla="*/ 0 w 72"/>
                  <a:gd name="T25" fmla="*/ 0 h 31"/>
                  <a:gd name="T26" fmla="*/ 0 w 72"/>
                  <a:gd name="T27" fmla="*/ 0 h 31"/>
                  <a:gd name="T28" fmla="*/ 0 w 72"/>
                  <a:gd name="T29" fmla="*/ 0 h 31"/>
                  <a:gd name="T30" fmla="*/ 0 w 72"/>
                  <a:gd name="T31" fmla="*/ 0 h 31"/>
                  <a:gd name="T32" fmla="*/ 0 w 72"/>
                  <a:gd name="T33" fmla="*/ 0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31"/>
                  <a:gd name="T53" fmla="*/ 72 w 72"/>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31">
                    <a:moveTo>
                      <a:pt x="44" y="0"/>
                    </a:moveTo>
                    <a:lnTo>
                      <a:pt x="44" y="8"/>
                    </a:lnTo>
                    <a:lnTo>
                      <a:pt x="51" y="16"/>
                    </a:lnTo>
                    <a:lnTo>
                      <a:pt x="36" y="31"/>
                    </a:lnTo>
                    <a:lnTo>
                      <a:pt x="7" y="31"/>
                    </a:lnTo>
                    <a:lnTo>
                      <a:pt x="0" y="23"/>
                    </a:lnTo>
                    <a:lnTo>
                      <a:pt x="7" y="31"/>
                    </a:lnTo>
                    <a:lnTo>
                      <a:pt x="36" y="31"/>
                    </a:lnTo>
                    <a:lnTo>
                      <a:pt x="51" y="16"/>
                    </a:lnTo>
                    <a:lnTo>
                      <a:pt x="59" y="16"/>
                    </a:lnTo>
                    <a:lnTo>
                      <a:pt x="67" y="8"/>
                    </a:lnTo>
                    <a:lnTo>
                      <a:pt x="72" y="8"/>
                    </a:lnTo>
                    <a:lnTo>
                      <a:pt x="67" y="8"/>
                    </a:lnTo>
                    <a:lnTo>
                      <a:pt x="59" y="16"/>
                    </a:lnTo>
                    <a:lnTo>
                      <a:pt x="51" y="16"/>
                    </a:lnTo>
                    <a:lnTo>
                      <a:pt x="44" y="8"/>
                    </a:lnTo>
                    <a:lnTo>
                      <a:pt x="44"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5" name="Freeform 69"/>
              <p:cNvSpPr>
                <a:spLocks noChangeAspect="1"/>
              </p:cNvSpPr>
              <p:nvPr/>
            </p:nvSpPr>
            <p:spPr bwMode="auto">
              <a:xfrm>
                <a:off x="1122" y="3429"/>
                <a:ext cx="29" cy="18"/>
              </a:xfrm>
              <a:custGeom>
                <a:avLst/>
                <a:gdLst>
                  <a:gd name="T0" fmla="*/ 0 w 82"/>
                  <a:gd name="T1" fmla="*/ 0 h 52"/>
                  <a:gd name="T2" fmla="*/ 0 w 82"/>
                  <a:gd name="T3" fmla="*/ 0 h 52"/>
                  <a:gd name="T4" fmla="*/ 0 w 82"/>
                  <a:gd name="T5" fmla="*/ 0 h 52"/>
                  <a:gd name="T6" fmla="*/ 0 w 82"/>
                  <a:gd name="T7" fmla="*/ 0 h 52"/>
                  <a:gd name="T8" fmla="*/ 0 w 82"/>
                  <a:gd name="T9" fmla="*/ 0 h 52"/>
                  <a:gd name="T10" fmla="*/ 0 w 82"/>
                  <a:gd name="T11" fmla="*/ 0 h 52"/>
                  <a:gd name="T12" fmla="*/ 0 w 82"/>
                  <a:gd name="T13" fmla="*/ 0 h 52"/>
                  <a:gd name="T14" fmla="*/ 0 w 82"/>
                  <a:gd name="T15" fmla="*/ 0 h 52"/>
                  <a:gd name="T16" fmla="*/ 0 w 82"/>
                  <a:gd name="T17" fmla="*/ 0 h 52"/>
                  <a:gd name="T18" fmla="*/ 0 w 82"/>
                  <a:gd name="T19" fmla="*/ 0 h 52"/>
                  <a:gd name="T20" fmla="*/ 0 w 82"/>
                  <a:gd name="T21" fmla="*/ 0 h 52"/>
                  <a:gd name="T22" fmla="*/ 0 w 82"/>
                  <a:gd name="T23" fmla="*/ 0 h 52"/>
                  <a:gd name="T24" fmla="*/ 0 w 82"/>
                  <a:gd name="T25" fmla="*/ 0 h 52"/>
                  <a:gd name="T26" fmla="*/ 0 w 82"/>
                  <a:gd name="T27" fmla="*/ 0 h 52"/>
                  <a:gd name="T28" fmla="*/ 0 w 82"/>
                  <a:gd name="T29" fmla="*/ 0 h 52"/>
                  <a:gd name="T30" fmla="*/ 0 w 82"/>
                  <a:gd name="T31" fmla="*/ 0 h 52"/>
                  <a:gd name="T32" fmla="*/ 0 w 82"/>
                  <a:gd name="T33" fmla="*/ 0 h 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52"/>
                  <a:gd name="T53" fmla="*/ 82 w 82"/>
                  <a:gd name="T54" fmla="*/ 52 h 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52">
                    <a:moveTo>
                      <a:pt x="77" y="0"/>
                    </a:moveTo>
                    <a:lnTo>
                      <a:pt x="61" y="14"/>
                    </a:lnTo>
                    <a:lnTo>
                      <a:pt x="54" y="14"/>
                    </a:lnTo>
                    <a:lnTo>
                      <a:pt x="38" y="29"/>
                    </a:lnTo>
                    <a:lnTo>
                      <a:pt x="30" y="29"/>
                    </a:lnTo>
                    <a:lnTo>
                      <a:pt x="23" y="37"/>
                    </a:lnTo>
                    <a:lnTo>
                      <a:pt x="15" y="37"/>
                    </a:lnTo>
                    <a:lnTo>
                      <a:pt x="0" y="52"/>
                    </a:lnTo>
                    <a:lnTo>
                      <a:pt x="15" y="37"/>
                    </a:lnTo>
                    <a:lnTo>
                      <a:pt x="23" y="37"/>
                    </a:lnTo>
                    <a:lnTo>
                      <a:pt x="30" y="29"/>
                    </a:lnTo>
                    <a:lnTo>
                      <a:pt x="38" y="29"/>
                    </a:lnTo>
                    <a:lnTo>
                      <a:pt x="54" y="14"/>
                    </a:lnTo>
                    <a:lnTo>
                      <a:pt x="61" y="14"/>
                    </a:lnTo>
                    <a:lnTo>
                      <a:pt x="77" y="0"/>
                    </a:lnTo>
                    <a:lnTo>
                      <a:pt x="82" y="0"/>
                    </a:lnTo>
                    <a:lnTo>
                      <a:pt x="77"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6" name="Freeform 70"/>
              <p:cNvSpPr>
                <a:spLocks noChangeAspect="1"/>
              </p:cNvSpPr>
              <p:nvPr/>
            </p:nvSpPr>
            <p:spPr bwMode="auto">
              <a:xfrm>
                <a:off x="1641" y="3431"/>
                <a:ext cx="30" cy="21"/>
              </a:xfrm>
              <a:custGeom>
                <a:avLst/>
                <a:gdLst>
                  <a:gd name="T0" fmla="*/ 0 w 82"/>
                  <a:gd name="T1" fmla="*/ 0 h 59"/>
                  <a:gd name="T2" fmla="*/ 0 w 82"/>
                  <a:gd name="T3" fmla="*/ 0 h 59"/>
                  <a:gd name="T4" fmla="*/ 0 w 82"/>
                  <a:gd name="T5" fmla="*/ 0 h 59"/>
                  <a:gd name="T6" fmla="*/ 0 w 82"/>
                  <a:gd name="T7" fmla="*/ 0 h 59"/>
                  <a:gd name="T8" fmla="*/ 0 w 82"/>
                  <a:gd name="T9" fmla="*/ 0 h 59"/>
                  <a:gd name="T10" fmla="*/ 0 w 82"/>
                  <a:gd name="T11" fmla="*/ 0 h 59"/>
                  <a:gd name="T12" fmla="*/ 0 w 82"/>
                  <a:gd name="T13" fmla="*/ 0 h 59"/>
                  <a:gd name="T14" fmla="*/ 0 w 82"/>
                  <a:gd name="T15" fmla="*/ 0 h 59"/>
                  <a:gd name="T16" fmla="*/ 0 w 82"/>
                  <a:gd name="T17" fmla="*/ 0 h 59"/>
                  <a:gd name="T18" fmla="*/ 0 w 82"/>
                  <a:gd name="T19" fmla="*/ 0 h 59"/>
                  <a:gd name="T20" fmla="*/ 0 w 82"/>
                  <a:gd name="T21" fmla="*/ 0 h 59"/>
                  <a:gd name="T22" fmla="*/ 0 w 82"/>
                  <a:gd name="T23" fmla="*/ 0 h 59"/>
                  <a:gd name="T24" fmla="*/ 0 w 82"/>
                  <a:gd name="T25" fmla="*/ 0 h 59"/>
                  <a:gd name="T26" fmla="*/ 0 w 82"/>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59"/>
                  <a:gd name="T44" fmla="*/ 82 w 82"/>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59">
                    <a:moveTo>
                      <a:pt x="15" y="0"/>
                    </a:moveTo>
                    <a:lnTo>
                      <a:pt x="0" y="15"/>
                    </a:lnTo>
                    <a:lnTo>
                      <a:pt x="15" y="29"/>
                    </a:lnTo>
                    <a:lnTo>
                      <a:pt x="15" y="36"/>
                    </a:lnTo>
                    <a:lnTo>
                      <a:pt x="38" y="59"/>
                    </a:lnTo>
                    <a:lnTo>
                      <a:pt x="67" y="59"/>
                    </a:lnTo>
                    <a:lnTo>
                      <a:pt x="82" y="44"/>
                    </a:lnTo>
                    <a:lnTo>
                      <a:pt x="82" y="36"/>
                    </a:lnTo>
                    <a:lnTo>
                      <a:pt x="67" y="21"/>
                    </a:lnTo>
                    <a:lnTo>
                      <a:pt x="67" y="15"/>
                    </a:lnTo>
                    <a:lnTo>
                      <a:pt x="59" y="8"/>
                    </a:lnTo>
                    <a:lnTo>
                      <a:pt x="52" y="8"/>
                    </a:lnTo>
                    <a:lnTo>
                      <a:pt x="46" y="0"/>
                    </a:lnTo>
                    <a:lnTo>
                      <a:pt x="15"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7" name="Freeform 71"/>
              <p:cNvSpPr>
                <a:spLocks noChangeAspect="1"/>
              </p:cNvSpPr>
              <p:nvPr/>
            </p:nvSpPr>
            <p:spPr bwMode="auto">
              <a:xfrm>
                <a:off x="1580" y="3474"/>
                <a:ext cx="149" cy="79"/>
              </a:xfrm>
              <a:custGeom>
                <a:avLst/>
                <a:gdLst>
                  <a:gd name="T0" fmla="*/ 0 w 420"/>
                  <a:gd name="T1" fmla="*/ 0 h 225"/>
                  <a:gd name="T2" fmla="*/ 0 w 420"/>
                  <a:gd name="T3" fmla="*/ 0 h 225"/>
                  <a:gd name="T4" fmla="*/ 0 w 420"/>
                  <a:gd name="T5" fmla="*/ 0 h 225"/>
                  <a:gd name="T6" fmla="*/ 0 w 420"/>
                  <a:gd name="T7" fmla="*/ 0 h 225"/>
                  <a:gd name="T8" fmla="*/ 0 w 420"/>
                  <a:gd name="T9" fmla="*/ 0 h 225"/>
                  <a:gd name="T10" fmla="*/ 0 w 420"/>
                  <a:gd name="T11" fmla="*/ 0 h 225"/>
                  <a:gd name="T12" fmla="*/ 0 w 420"/>
                  <a:gd name="T13" fmla="*/ 0 h 225"/>
                  <a:gd name="T14" fmla="*/ 0 w 420"/>
                  <a:gd name="T15" fmla="*/ 0 h 225"/>
                  <a:gd name="T16" fmla="*/ 0 w 420"/>
                  <a:gd name="T17" fmla="*/ 0 h 225"/>
                  <a:gd name="T18" fmla="*/ 0 w 420"/>
                  <a:gd name="T19" fmla="*/ 0 h 225"/>
                  <a:gd name="T20" fmla="*/ 0 w 420"/>
                  <a:gd name="T21" fmla="*/ 0 h 225"/>
                  <a:gd name="T22" fmla="*/ 0 w 420"/>
                  <a:gd name="T23" fmla="*/ 0 h 225"/>
                  <a:gd name="T24" fmla="*/ 0 w 420"/>
                  <a:gd name="T25" fmla="*/ 0 h 225"/>
                  <a:gd name="T26" fmla="*/ 0 w 420"/>
                  <a:gd name="T27" fmla="*/ 0 h 225"/>
                  <a:gd name="T28" fmla="*/ 0 w 420"/>
                  <a:gd name="T29" fmla="*/ 0 h 225"/>
                  <a:gd name="T30" fmla="*/ 0 w 420"/>
                  <a:gd name="T31" fmla="*/ 0 h 225"/>
                  <a:gd name="T32" fmla="*/ 0 w 420"/>
                  <a:gd name="T33" fmla="*/ 0 h 225"/>
                  <a:gd name="T34" fmla="*/ 0 w 420"/>
                  <a:gd name="T35" fmla="*/ 0 h 225"/>
                  <a:gd name="T36" fmla="*/ 0 w 420"/>
                  <a:gd name="T37" fmla="*/ 0 h 225"/>
                  <a:gd name="T38" fmla="*/ 0 w 420"/>
                  <a:gd name="T39" fmla="*/ 0 h 225"/>
                  <a:gd name="T40" fmla="*/ 0 w 420"/>
                  <a:gd name="T41" fmla="*/ 0 h 225"/>
                  <a:gd name="T42" fmla="*/ 0 w 420"/>
                  <a:gd name="T43" fmla="*/ 0 h 225"/>
                  <a:gd name="T44" fmla="*/ 0 w 420"/>
                  <a:gd name="T45" fmla="*/ 0 h 225"/>
                  <a:gd name="T46" fmla="*/ 0 w 420"/>
                  <a:gd name="T47" fmla="*/ 0 h 225"/>
                  <a:gd name="T48" fmla="*/ 0 w 420"/>
                  <a:gd name="T49" fmla="*/ 0 h 225"/>
                  <a:gd name="T50" fmla="*/ 0 w 420"/>
                  <a:gd name="T51" fmla="*/ 0 h 225"/>
                  <a:gd name="T52" fmla="*/ 0 w 420"/>
                  <a:gd name="T53" fmla="*/ 0 h 225"/>
                  <a:gd name="T54" fmla="*/ 0 w 420"/>
                  <a:gd name="T55" fmla="*/ 0 h 225"/>
                  <a:gd name="T56" fmla="*/ 0 w 420"/>
                  <a:gd name="T57" fmla="*/ 0 h 225"/>
                  <a:gd name="T58" fmla="*/ 0 w 420"/>
                  <a:gd name="T59" fmla="*/ 0 h 225"/>
                  <a:gd name="T60" fmla="*/ 0 w 420"/>
                  <a:gd name="T61" fmla="*/ 0 h 225"/>
                  <a:gd name="T62" fmla="*/ 0 w 420"/>
                  <a:gd name="T63" fmla="*/ 0 h 225"/>
                  <a:gd name="T64" fmla="*/ 0 w 420"/>
                  <a:gd name="T65" fmla="*/ 0 h 225"/>
                  <a:gd name="T66" fmla="*/ 0 w 420"/>
                  <a:gd name="T67" fmla="*/ 0 h 225"/>
                  <a:gd name="T68" fmla="*/ 0 w 420"/>
                  <a:gd name="T69" fmla="*/ 0 h 225"/>
                  <a:gd name="T70" fmla="*/ 0 w 420"/>
                  <a:gd name="T71" fmla="*/ 0 h 225"/>
                  <a:gd name="T72" fmla="*/ 0 w 420"/>
                  <a:gd name="T73" fmla="*/ 0 h 225"/>
                  <a:gd name="T74" fmla="*/ 0 w 420"/>
                  <a:gd name="T75" fmla="*/ 0 h 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0"/>
                  <a:gd name="T115" fmla="*/ 0 h 225"/>
                  <a:gd name="T116" fmla="*/ 420 w 420"/>
                  <a:gd name="T117" fmla="*/ 225 h 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0" h="225">
                    <a:moveTo>
                      <a:pt x="420" y="0"/>
                    </a:moveTo>
                    <a:lnTo>
                      <a:pt x="405" y="15"/>
                    </a:lnTo>
                    <a:lnTo>
                      <a:pt x="397" y="15"/>
                    </a:lnTo>
                    <a:lnTo>
                      <a:pt x="390" y="23"/>
                    </a:lnTo>
                    <a:lnTo>
                      <a:pt x="382" y="23"/>
                    </a:lnTo>
                    <a:lnTo>
                      <a:pt x="374" y="31"/>
                    </a:lnTo>
                    <a:lnTo>
                      <a:pt x="369" y="31"/>
                    </a:lnTo>
                    <a:lnTo>
                      <a:pt x="361" y="38"/>
                    </a:lnTo>
                    <a:lnTo>
                      <a:pt x="353" y="38"/>
                    </a:lnTo>
                    <a:lnTo>
                      <a:pt x="330" y="59"/>
                    </a:lnTo>
                    <a:lnTo>
                      <a:pt x="323" y="59"/>
                    </a:lnTo>
                    <a:lnTo>
                      <a:pt x="315" y="67"/>
                    </a:lnTo>
                    <a:lnTo>
                      <a:pt x="307" y="67"/>
                    </a:lnTo>
                    <a:lnTo>
                      <a:pt x="299" y="75"/>
                    </a:lnTo>
                    <a:lnTo>
                      <a:pt x="294" y="75"/>
                    </a:lnTo>
                    <a:lnTo>
                      <a:pt x="286" y="83"/>
                    </a:lnTo>
                    <a:lnTo>
                      <a:pt x="278" y="83"/>
                    </a:lnTo>
                    <a:lnTo>
                      <a:pt x="255" y="106"/>
                    </a:lnTo>
                    <a:lnTo>
                      <a:pt x="240" y="106"/>
                    </a:lnTo>
                    <a:lnTo>
                      <a:pt x="225" y="121"/>
                    </a:lnTo>
                    <a:lnTo>
                      <a:pt x="217" y="121"/>
                    </a:lnTo>
                    <a:lnTo>
                      <a:pt x="211" y="129"/>
                    </a:lnTo>
                    <a:lnTo>
                      <a:pt x="203" y="129"/>
                    </a:lnTo>
                    <a:lnTo>
                      <a:pt x="180" y="150"/>
                    </a:lnTo>
                    <a:lnTo>
                      <a:pt x="173" y="150"/>
                    </a:lnTo>
                    <a:lnTo>
                      <a:pt x="165" y="157"/>
                    </a:lnTo>
                    <a:lnTo>
                      <a:pt x="157" y="157"/>
                    </a:lnTo>
                    <a:lnTo>
                      <a:pt x="150" y="165"/>
                    </a:lnTo>
                    <a:lnTo>
                      <a:pt x="142" y="165"/>
                    </a:lnTo>
                    <a:lnTo>
                      <a:pt x="129" y="180"/>
                    </a:lnTo>
                    <a:lnTo>
                      <a:pt x="106" y="180"/>
                    </a:lnTo>
                    <a:lnTo>
                      <a:pt x="90" y="196"/>
                    </a:lnTo>
                    <a:lnTo>
                      <a:pt x="75" y="196"/>
                    </a:lnTo>
                    <a:lnTo>
                      <a:pt x="67" y="203"/>
                    </a:lnTo>
                    <a:lnTo>
                      <a:pt x="54" y="203"/>
                    </a:lnTo>
                    <a:lnTo>
                      <a:pt x="38" y="217"/>
                    </a:lnTo>
                    <a:lnTo>
                      <a:pt x="31" y="217"/>
                    </a:lnTo>
                    <a:lnTo>
                      <a:pt x="23" y="225"/>
                    </a:lnTo>
                    <a:lnTo>
                      <a:pt x="0" y="225"/>
                    </a:lnTo>
                    <a:lnTo>
                      <a:pt x="23" y="225"/>
                    </a:lnTo>
                    <a:lnTo>
                      <a:pt x="31" y="217"/>
                    </a:lnTo>
                    <a:lnTo>
                      <a:pt x="38" y="217"/>
                    </a:lnTo>
                    <a:lnTo>
                      <a:pt x="54" y="203"/>
                    </a:lnTo>
                    <a:lnTo>
                      <a:pt x="67" y="203"/>
                    </a:lnTo>
                    <a:lnTo>
                      <a:pt x="75" y="196"/>
                    </a:lnTo>
                    <a:lnTo>
                      <a:pt x="90" y="196"/>
                    </a:lnTo>
                    <a:lnTo>
                      <a:pt x="106" y="180"/>
                    </a:lnTo>
                    <a:lnTo>
                      <a:pt x="129" y="180"/>
                    </a:lnTo>
                    <a:lnTo>
                      <a:pt x="142" y="165"/>
                    </a:lnTo>
                    <a:lnTo>
                      <a:pt x="150" y="165"/>
                    </a:lnTo>
                    <a:lnTo>
                      <a:pt x="157" y="157"/>
                    </a:lnTo>
                    <a:lnTo>
                      <a:pt x="165" y="157"/>
                    </a:lnTo>
                    <a:lnTo>
                      <a:pt x="173" y="150"/>
                    </a:lnTo>
                    <a:lnTo>
                      <a:pt x="180" y="150"/>
                    </a:lnTo>
                    <a:lnTo>
                      <a:pt x="203" y="129"/>
                    </a:lnTo>
                    <a:lnTo>
                      <a:pt x="211" y="129"/>
                    </a:lnTo>
                    <a:lnTo>
                      <a:pt x="217" y="121"/>
                    </a:lnTo>
                    <a:lnTo>
                      <a:pt x="225" y="121"/>
                    </a:lnTo>
                    <a:lnTo>
                      <a:pt x="240" y="106"/>
                    </a:lnTo>
                    <a:lnTo>
                      <a:pt x="255" y="106"/>
                    </a:lnTo>
                    <a:lnTo>
                      <a:pt x="278" y="83"/>
                    </a:lnTo>
                    <a:lnTo>
                      <a:pt x="286" y="83"/>
                    </a:lnTo>
                    <a:lnTo>
                      <a:pt x="294" y="75"/>
                    </a:lnTo>
                    <a:lnTo>
                      <a:pt x="299" y="75"/>
                    </a:lnTo>
                    <a:lnTo>
                      <a:pt x="307" y="67"/>
                    </a:lnTo>
                    <a:lnTo>
                      <a:pt x="315" y="67"/>
                    </a:lnTo>
                    <a:lnTo>
                      <a:pt x="323" y="59"/>
                    </a:lnTo>
                    <a:lnTo>
                      <a:pt x="330" y="59"/>
                    </a:lnTo>
                    <a:lnTo>
                      <a:pt x="353" y="38"/>
                    </a:lnTo>
                    <a:lnTo>
                      <a:pt x="361" y="38"/>
                    </a:lnTo>
                    <a:lnTo>
                      <a:pt x="369" y="31"/>
                    </a:lnTo>
                    <a:lnTo>
                      <a:pt x="374" y="31"/>
                    </a:lnTo>
                    <a:lnTo>
                      <a:pt x="382" y="23"/>
                    </a:lnTo>
                    <a:lnTo>
                      <a:pt x="390" y="23"/>
                    </a:lnTo>
                    <a:lnTo>
                      <a:pt x="397" y="15"/>
                    </a:lnTo>
                    <a:lnTo>
                      <a:pt x="405" y="15"/>
                    </a:lnTo>
                    <a:lnTo>
                      <a:pt x="42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8" name="Freeform 72"/>
              <p:cNvSpPr>
                <a:spLocks noChangeAspect="1"/>
              </p:cNvSpPr>
              <p:nvPr/>
            </p:nvSpPr>
            <p:spPr bwMode="auto">
              <a:xfrm>
                <a:off x="1144" y="3500"/>
                <a:ext cx="36" cy="69"/>
              </a:xfrm>
              <a:custGeom>
                <a:avLst/>
                <a:gdLst>
                  <a:gd name="T0" fmla="*/ 0 w 104"/>
                  <a:gd name="T1" fmla="*/ 0 h 196"/>
                  <a:gd name="T2" fmla="*/ 0 w 104"/>
                  <a:gd name="T3" fmla="*/ 0 h 196"/>
                  <a:gd name="T4" fmla="*/ 0 w 104"/>
                  <a:gd name="T5" fmla="*/ 0 h 196"/>
                  <a:gd name="T6" fmla="*/ 0 w 104"/>
                  <a:gd name="T7" fmla="*/ 0 h 196"/>
                  <a:gd name="T8" fmla="*/ 0 w 104"/>
                  <a:gd name="T9" fmla="*/ 0 h 196"/>
                  <a:gd name="T10" fmla="*/ 0 w 104"/>
                  <a:gd name="T11" fmla="*/ 0 h 196"/>
                  <a:gd name="T12" fmla="*/ 0 w 104"/>
                  <a:gd name="T13" fmla="*/ 0 h 196"/>
                  <a:gd name="T14" fmla="*/ 0 w 104"/>
                  <a:gd name="T15" fmla="*/ 0 h 196"/>
                  <a:gd name="T16" fmla="*/ 0 w 104"/>
                  <a:gd name="T17" fmla="*/ 0 h 196"/>
                  <a:gd name="T18" fmla="*/ 0 w 104"/>
                  <a:gd name="T19" fmla="*/ 0 h 196"/>
                  <a:gd name="T20" fmla="*/ 0 w 104"/>
                  <a:gd name="T21" fmla="*/ 0 h 196"/>
                  <a:gd name="T22" fmla="*/ 0 w 104"/>
                  <a:gd name="T23" fmla="*/ 0 h 196"/>
                  <a:gd name="T24" fmla="*/ 0 w 104"/>
                  <a:gd name="T25" fmla="*/ 0 h 196"/>
                  <a:gd name="T26" fmla="*/ 0 w 104"/>
                  <a:gd name="T27" fmla="*/ 0 h 196"/>
                  <a:gd name="T28" fmla="*/ 0 w 104"/>
                  <a:gd name="T29" fmla="*/ 0 h 196"/>
                  <a:gd name="T30" fmla="*/ 0 w 104"/>
                  <a:gd name="T31" fmla="*/ 0 h 196"/>
                  <a:gd name="T32" fmla="*/ 0 w 104"/>
                  <a:gd name="T33" fmla="*/ 0 h 196"/>
                  <a:gd name="T34" fmla="*/ 0 w 104"/>
                  <a:gd name="T35" fmla="*/ 0 h 196"/>
                  <a:gd name="T36" fmla="*/ 0 w 104"/>
                  <a:gd name="T37" fmla="*/ 0 h 196"/>
                  <a:gd name="T38" fmla="*/ 0 w 104"/>
                  <a:gd name="T39" fmla="*/ 0 h 196"/>
                  <a:gd name="T40" fmla="*/ 0 w 104"/>
                  <a:gd name="T41" fmla="*/ 0 h 196"/>
                  <a:gd name="T42" fmla="*/ 0 w 104"/>
                  <a:gd name="T43" fmla="*/ 0 h 196"/>
                  <a:gd name="T44" fmla="*/ 0 w 104"/>
                  <a:gd name="T45" fmla="*/ 0 h 196"/>
                  <a:gd name="T46" fmla="*/ 0 w 104"/>
                  <a:gd name="T47" fmla="*/ 0 h 196"/>
                  <a:gd name="T48" fmla="*/ 0 w 104"/>
                  <a:gd name="T49" fmla="*/ 0 h 196"/>
                  <a:gd name="T50" fmla="*/ 0 w 104"/>
                  <a:gd name="T51" fmla="*/ 0 h 196"/>
                  <a:gd name="T52" fmla="*/ 0 w 104"/>
                  <a:gd name="T53" fmla="*/ 0 h 196"/>
                  <a:gd name="T54" fmla="*/ 0 w 104"/>
                  <a:gd name="T55" fmla="*/ 0 h 196"/>
                  <a:gd name="T56" fmla="*/ 0 w 104"/>
                  <a:gd name="T57" fmla="*/ 0 h 196"/>
                  <a:gd name="T58" fmla="*/ 0 w 104"/>
                  <a:gd name="T59" fmla="*/ 0 h 196"/>
                  <a:gd name="T60" fmla="*/ 0 w 104"/>
                  <a:gd name="T61" fmla="*/ 0 h 196"/>
                  <a:gd name="T62" fmla="*/ 0 w 104"/>
                  <a:gd name="T63" fmla="*/ 0 h 196"/>
                  <a:gd name="T64" fmla="*/ 0 w 104"/>
                  <a:gd name="T65" fmla="*/ 0 h 1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96"/>
                  <a:gd name="T101" fmla="*/ 104 w 104"/>
                  <a:gd name="T102" fmla="*/ 196 h 1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96">
                    <a:moveTo>
                      <a:pt x="0" y="0"/>
                    </a:moveTo>
                    <a:lnTo>
                      <a:pt x="0" y="15"/>
                    </a:lnTo>
                    <a:lnTo>
                      <a:pt x="21" y="38"/>
                    </a:lnTo>
                    <a:lnTo>
                      <a:pt x="21" y="54"/>
                    </a:lnTo>
                    <a:lnTo>
                      <a:pt x="37" y="67"/>
                    </a:lnTo>
                    <a:lnTo>
                      <a:pt x="37" y="82"/>
                    </a:lnTo>
                    <a:lnTo>
                      <a:pt x="52" y="98"/>
                    </a:lnTo>
                    <a:lnTo>
                      <a:pt x="52" y="105"/>
                    </a:lnTo>
                    <a:lnTo>
                      <a:pt x="67" y="121"/>
                    </a:lnTo>
                    <a:lnTo>
                      <a:pt x="67" y="136"/>
                    </a:lnTo>
                    <a:lnTo>
                      <a:pt x="75" y="142"/>
                    </a:lnTo>
                    <a:lnTo>
                      <a:pt x="75" y="150"/>
                    </a:lnTo>
                    <a:lnTo>
                      <a:pt x="90" y="165"/>
                    </a:lnTo>
                    <a:lnTo>
                      <a:pt x="90" y="173"/>
                    </a:lnTo>
                    <a:lnTo>
                      <a:pt x="96" y="180"/>
                    </a:lnTo>
                    <a:lnTo>
                      <a:pt x="96" y="188"/>
                    </a:lnTo>
                    <a:lnTo>
                      <a:pt x="104" y="196"/>
                    </a:lnTo>
                    <a:lnTo>
                      <a:pt x="96" y="188"/>
                    </a:lnTo>
                    <a:lnTo>
                      <a:pt x="96" y="180"/>
                    </a:lnTo>
                    <a:lnTo>
                      <a:pt x="90" y="173"/>
                    </a:lnTo>
                    <a:lnTo>
                      <a:pt x="90" y="165"/>
                    </a:lnTo>
                    <a:lnTo>
                      <a:pt x="75" y="150"/>
                    </a:lnTo>
                    <a:lnTo>
                      <a:pt x="75" y="142"/>
                    </a:lnTo>
                    <a:lnTo>
                      <a:pt x="67" y="136"/>
                    </a:lnTo>
                    <a:lnTo>
                      <a:pt x="67" y="121"/>
                    </a:lnTo>
                    <a:lnTo>
                      <a:pt x="52" y="105"/>
                    </a:lnTo>
                    <a:lnTo>
                      <a:pt x="52" y="98"/>
                    </a:lnTo>
                    <a:lnTo>
                      <a:pt x="37" y="82"/>
                    </a:lnTo>
                    <a:lnTo>
                      <a:pt x="37" y="67"/>
                    </a:lnTo>
                    <a:lnTo>
                      <a:pt x="21" y="54"/>
                    </a:lnTo>
                    <a:lnTo>
                      <a:pt x="21" y="38"/>
                    </a:lnTo>
                    <a:lnTo>
                      <a:pt x="0" y="15"/>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9" name="Freeform 73"/>
              <p:cNvSpPr>
                <a:spLocks noChangeAspect="1"/>
              </p:cNvSpPr>
              <p:nvPr/>
            </p:nvSpPr>
            <p:spPr bwMode="auto">
              <a:xfrm>
                <a:off x="1185" y="3506"/>
                <a:ext cx="118" cy="63"/>
              </a:xfrm>
              <a:custGeom>
                <a:avLst/>
                <a:gdLst>
                  <a:gd name="T0" fmla="*/ 0 w 330"/>
                  <a:gd name="T1" fmla="*/ 0 h 181"/>
                  <a:gd name="T2" fmla="*/ 0 w 330"/>
                  <a:gd name="T3" fmla="*/ 0 h 181"/>
                  <a:gd name="T4" fmla="*/ 0 w 330"/>
                  <a:gd name="T5" fmla="*/ 0 h 181"/>
                  <a:gd name="T6" fmla="*/ 0 w 330"/>
                  <a:gd name="T7" fmla="*/ 0 h 181"/>
                  <a:gd name="T8" fmla="*/ 0 w 330"/>
                  <a:gd name="T9" fmla="*/ 0 h 181"/>
                  <a:gd name="T10" fmla="*/ 0 w 330"/>
                  <a:gd name="T11" fmla="*/ 0 h 181"/>
                  <a:gd name="T12" fmla="*/ 0 w 330"/>
                  <a:gd name="T13" fmla="*/ 0 h 181"/>
                  <a:gd name="T14" fmla="*/ 0 w 330"/>
                  <a:gd name="T15" fmla="*/ 0 h 181"/>
                  <a:gd name="T16" fmla="*/ 0 w 330"/>
                  <a:gd name="T17" fmla="*/ 0 h 181"/>
                  <a:gd name="T18" fmla="*/ 0 w 330"/>
                  <a:gd name="T19" fmla="*/ 0 h 181"/>
                  <a:gd name="T20" fmla="*/ 0 w 330"/>
                  <a:gd name="T21" fmla="*/ 0 h 181"/>
                  <a:gd name="T22" fmla="*/ 0 w 330"/>
                  <a:gd name="T23" fmla="*/ 0 h 181"/>
                  <a:gd name="T24" fmla="*/ 0 w 330"/>
                  <a:gd name="T25" fmla="*/ 0 h 181"/>
                  <a:gd name="T26" fmla="*/ 0 w 330"/>
                  <a:gd name="T27" fmla="*/ 0 h 181"/>
                  <a:gd name="T28" fmla="*/ 0 w 330"/>
                  <a:gd name="T29" fmla="*/ 0 h 181"/>
                  <a:gd name="T30" fmla="*/ 0 w 330"/>
                  <a:gd name="T31" fmla="*/ 0 h 181"/>
                  <a:gd name="T32" fmla="*/ 0 w 330"/>
                  <a:gd name="T33" fmla="*/ 0 h 181"/>
                  <a:gd name="T34" fmla="*/ 0 w 330"/>
                  <a:gd name="T35" fmla="*/ 0 h 181"/>
                  <a:gd name="T36" fmla="*/ 0 w 330"/>
                  <a:gd name="T37" fmla="*/ 0 h 181"/>
                  <a:gd name="T38" fmla="*/ 0 w 330"/>
                  <a:gd name="T39" fmla="*/ 0 h 181"/>
                  <a:gd name="T40" fmla="*/ 0 w 330"/>
                  <a:gd name="T41" fmla="*/ 0 h 181"/>
                  <a:gd name="T42" fmla="*/ 0 w 330"/>
                  <a:gd name="T43" fmla="*/ 0 h 181"/>
                  <a:gd name="T44" fmla="*/ 0 w 330"/>
                  <a:gd name="T45" fmla="*/ 0 h 181"/>
                  <a:gd name="T46" fmla="*/ 0 w 330"/>
                  <a:gd name="T47" fmla="*/ 0 h 181"/>
                  <a:gd name="T48" fmla="*/ 0 w 330"/>
                  <a:gd name="T49" fmla="*/ 0 h 181"/>
                  <a:gd name="T50" fmla="*/ 0 w 330"/>
                  <a:gd name="T51" fmla="*/ 0 h 181"/>
                  <a:gd name="T52" fmla="*/ 0 w 330"/>
                  <a:gd name="T53" fmla="*/ 0 h 181"/>
                  <a:gd name="T54" fmla="*/ 0 w 330"/>
                  <a:gd name="T55" fmla="*/ 0 h 181"/>
                  <a:gd name="T56" fmla="*/ 0 w 330"/>
                  <a:gd name="T57" fmla="*/ 0 h 181"/>
                  <a:gd name="T58" fmla="*/ 0 w 330"/>
                  <a:gd name="T59" fmla="*/ 0 h 181"/>
                  <a:gd name="T60" fmla="*/ 0 w 330"/>
                  <a:gd name="T61" fmla="*/ 0 h 181"/>
                  <a:gd name="T62" fmla="*/ 0 w 330"/>
                  <a:gd name="T63" fmla="*/ 0 h 181"/>
                  <a:gd name="T64" fmla="*/ 0 w 330"/>
                  <a:gd name="T65" fmla="*/ 0 h 181"/>
                  <a:gd name="T66" fmla="*/ 0 w 330"/>
                  <a:gd name="T67" fmla="*/ 0 h 181"/>
                  <a:gd name="T68" fmla="*/ 0 w 330"/>
                  <a:gd name="T69" fmla="*/ 0 h 181"/>
                  <a:gd name="T70" fmla="*/ 0 w 330"/>
                  <a:gd name="T71" fmla="*/ 0 h 181"/>
                  <a:gd name="T72" fmla="*/ 0 w 330"/>
                  <a:gd name="T73" fmla="*/ 0 h 181"/>
                  <a:gd name="T74" fmla="*/ 0 w 330"/>
                  <a:gd name="T75" fmla="*/ 0 h 181"/>
                  <a:gd name="T76" fmla="*/ 0 w 330"/>
                  <a:gd name="T77" fmla="*/ 0 h 181"/>
                  <a:gd name="T78" fmla="*/ 0 w 330"/>
                  <a:gd name="T79" fmla="*/ 0 h 181"/>
                  <a:gd name="T80" fmla="*/ 0 w 330"/>
                  <a:gd name="T81" fmla="*/ 0 h 181"/>
                  <a:gd name="T82" fmla="*/ 0 w 330"/>
                  <a:gd name="T83" fmla="*/ 0 h 181"/>
                  <a:gd name="T84" fmla="*/ 0 w 330"/>
                  <a:gd name="T85" fmla="*/ 0 h 181"/>
                  <a:gd name="T86" fmla="*/ 0 w 330"/>
                  <a:gd name="T87" fmla="*/ 0 h 181"/>
                  <a:gd name="T88" fmla="*/ 0 w 330"/>
                  <a:gd name="T89" fmla="*/ 0 h 181"/>
                  <a:gd name="T90" fmla="*/ 0 w 330"/>
                  <a:gd name="T91" fmla="*/ 0 h 181"/>
                  <a:gd name="T92" fmla="*/ 0 w 330"/>
                  <a:gd name="T93" fmla="*/ 0 h 181"/>
                  <a:gd name="T94" fmla="*/ 0 w 330"/>
                  <a:gd name="T95" fmla="*/ 0 h 181"/>
                  <a:gd name="T96" fmla="*/ 0 w 330"/>
                  <a:gd name="T97" fmla="*/ 0 h 181"/>
                  <a:gd name="T98" fmla="*/ 0 w 330"/>
                  <a:gd name="T99" fmla="*/ 0 h 181"/>
                  <a:gd name="T100" fmla="*/ 0 w 330"/>
                  <a:gd name="T101" fmla="*/ 0 h 181"/>
                  <a:gd name="T102" fmla="*/ 0 w 330"/>
                  <a:gd name="T103" fmla="*/ 0 h 181"/>
                  <a:gd name="T104" fmla="*/ 0 w 330"/>
                  <a:gd name="T105" fmla="*/ 0 h 181"/>
                  <a:gd name="T106" fmla="*/ 0 w 330"/>
                  <a:gd name="T107" fmla="*/ 0 h 181"/>
                  <a:gd name="T108" fmla="*/ 0 w 330"/>
                  <a:gd name="T109" fmla="*/ 0 h 181"/>
                  <a:gd name="T110" fmla="*/ 0 w 330"/>
                  <a:gd name="T111" fmla="*/ 0 h 181"/>
                  <a:gd name="T112" fmla="*/ 0 w 330"/>
                  <a:gd name="T113" fmla="*/ 0 h 181"/>
                  <a:gd name="T114" fmla="*/ 0 w 330"/>
                  <a:gd name="T115" fmla="*/ 0 h 181"/>
                  <a:gd name="T116" fmla="*/ 0 w 330"/>
                  <a:gd name="T117" fmla="*/ 0 h 181"/>
                  <a:gd name="T118" fmla="*/ 0 w 330"/>
                  <a:gd name="T119" fmla="*/ 0 h 181"/>
                  <a:gd name="T120" fmla="*/ 0 w 330"/>
                  <a:gd name="T121" fmla="*/ 0 h 1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0"/>
                  <a:gd name="T184" fmla="*/ 0 h 181"/>
                  <a:gd name="T185" fmla="*/ 330 w 330"/>
                  <a:gd name="T186" fmla="*/ 181 h 1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0" h="181">
                    <a:moveTo>
                      <a:pt x="330" y="0"/>
                    </a:moveTo>
                    <a:lnTo>
                      <a:pt x="315" y="16"/>
                    </a:lnTo>
                    <a:lnTo>
                      <a:pt x="300" y="16"/>
                    </a:lnTo>
                    <a:lnTo>
                      <a:pt x="286" y="31"/>
                    </a:lnTo>
                    <a:lnTo>
                      <a:pt x="271" y="31"/>
                    </a:lnTo>
                    <a:lnTo>
                      <a:pt x="240" y="60"/>
                    </a:lnTo>
                    <a:lnTo>
                      <a:pt x="233" y="60"/>
                    </a:lnTo>
                    <a:lnTo>
                      <a:pt x="225" y="67"/>
                    </a:lnTo>
                    <a:lnTo>
                      <a:pt x="209" y="67"/>
                    </a:lnTo>
                    <a:lnTo>
                      <a:pt x="204" y="75"/>
                    </a:lnTo>
                    <a:lnTo>
                      <a:pt x="196" y="75"/>
                    </a:lnTo>
                    <a:lnTo>
                      <a:pt x="188" y="83"/>
                    </a:lnTo>
                    <a:lnTo>
                      <a:pt x="181" y="83"/>
                    </a:lnTo>
                    <a:lnTo>
                      <a:pt x="173" y="90"/>
                    </a:lnTo>
                    <a:lnTo>
                      <a:pt x="165" y="90"/>
                    </a:lnTo>
                    <a:lnTo>
                      <a:pt x="158" y="98"/>
                    </a:lnTo>
                    <a:lnTo>
                      <a:pt x="150" y="98"/>
                    </a:lnTo>
                    <a:lnTo>
                      <a:pt x="142" y="106"/>
                    </a:lnTo>
                    <a:lnTo>
                      <a:pt x="135" y="106"/>
                    </a:lnTo>
                    <a:lnTo>
                      <a:pt x="129" y="113"/>
                    </a:lnTo>
                    <a:lnTo>
                      <a:pt x="121" y="113"/>
                    </a:lnTo>
                    <a:lnTo>
                      <a:pt x="106" y="127"/>
                    </a:lnTo>
                    <a:lnTo>
                      <a:pt x="98" y="127"/>
                    </a:lnTo>
                    <a:lnTo>
                      <a:pt x="83" y="142"/>
                    </a:lnTo>
                    <a:lnTo>
                      <a:pt x="75" y="142"/>
                    </a:lnTo>
                    <a:lnTo>
                      <a:pt x="60" y="158"/>
                    </a:lnTo>
                    <a:lnTo>
                      <a:pt x="39" y="158"/>
                    </a:lnTo>
                    <a:lnTo>
                      <a:pt x="23" y="173"/>
                    </a:lnTo>
                    <a:lnTo>
                      <a:pt x="16" y="173"/>
                    </a:lnTo>
                    <a:lnTo>
                      <a:pt x="8" y="181"/>
                    </a:lnTo>
                    <a:lnTo>
                      <a:pt x="0" y="181"/>
                    </a:lnTo>
                    <a:lnTo>
                      <a:pt x="8" y="181"/>
                    </a:lnTo>
                    <a:lnTo>
                      <a:pt x="16" y="173"/>
                    </a:lnTo>
                    <a:lnTo>
                      <a:pt x="23" y="173"/>
                    </a:lnTo>
                    <a:lnTo>
                      <a:pt x="39" y="158"/>
                    </a:lnTo>
                    <a:lnTo>
                      <a:pt x="60" y="158"/>
                    </a:lnTo>
                    <a:lnTo>
                      <a:pt x="75" y="142"/>
                    </a:lnTo>
                    <a:lnTo>
                      <a:pt x="83" y="142"/>
                    </a:lnTo>
                    <a:lnTo>
                      <a:pt x="98" y="127"/>
                    </a:lnTo>
                    <a:lnTo>
                      <a:pt x="106" y="127"/>
                    </a:lnTo>
                    <a:lnTo>
                      <a:pt x="121" y="113"/>
                    </a:lnTo>
                    <a:lnTo>
                      <a:pt x="129" y="113"/>
                    </a:lnTo>
                    <a:lnTo>
                      <a:pt x="135" y="106"/>
                    </a:lnTo>
                    <a:lnTo>
                      <a:pt x="142" y="106"/>
                    </a:lnTo>
                    <a:lnTo>
                      <a:pt x="150" y="98"/>
                    </a:lnTo>
                    <a:lnTo>
                      <a:pt x="158" y="98"/>
                    </a:lnTo>
                    <a:lnTo>
                      <a:pt x="165" y="90"/>
                    </a:lnTo>
                    <a:lnTo>
                      <a:pt x="173" y="90"/>
                    </a:lnTo>
                    <a:lnTo>
                      <a:pt x="181" y="83"/>
                    </a:lnTo>
                    <a:lnTo>
                      <a:pt x="188" y="83"/>
                    </a:lnTo>
                    <a:lnTo>
                      <a:pt x="196" y="75"/>
                    </a:lnTo>
                    <a:lnTo>
                      <a:pt x="204" y="75"/>
                    </a:lnTo>
                    <a:lnTo>
                      <a:pt x="209" y="67"/>
                    </a:lnTo>
                    <a:lnTo>
                      <a:pt x="225" y="67"/>
                    </a:lnTo>
                    <a:lnTo>
                      <a:pt x="233" y="60"/>
                    </a:lnTo>
                    <a:lnTo>
                      <a:pt x="240" y="60"/>
                    </a:lnTo>
                    <a:lnTo>
                      <a:pt x="271" y="31"/>
                    </a:lnTo>
                    <a:lnTo>
                      <a:pt x="286" y="31"/>
                    </a:lnTo>
                    <a:lnTo>
                      <a:pt x="300" y="16"/>
                    </a:lnTo>
                    <a:lnTo>
                      <a:pt x="315" y="16"/>
                    </a:lnTo>
                    <a:lnTo>
                      <a:pt x="33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0" name="Freeform 74"/>
              <p:cNvSpPr>
                <a:spLocks noChangeAspect="1"/>
              </p:cNvSpPr>
              <p:nvPr/>
            </p:nvSpPr>
            <p:spPr bwMode="auto">
              <a:xfrm>
                <a:off x="1620" y="3577"/>
                <a:ext cx="61" cy="46"/>
              </a:xfrm>
              <a:custGeom>
                <a:avLst/>
                <a:gdLst>
                  <a:gd name="T0" fmla="*/ 0 w 173"/>
                  <a:gd name="T1" fmla="*/ 0 h 128"/>
                  <a:gd name="T2" fmla="*/ 0 w 173"/>
                  <a:gd name="T3" fmla="*/ 0 h 128"/>
                  <a:gd name="T4" fmla="*/ 0 w 173"/>
                  <a:gd name="T5" fmla="*/ 0 h 128"/>
                  <a:gd name="T6" fmla="*/ 0 w 173"/>
                  <a:gd name="T7" fmla="*/ 0 h 128"/>
                  <a:gd name="T8" fmla="*/ 0 w 173"/>
                  <a:gd name="T9" fmla="*/ 0 h 128"/>
                  <a:gd name="T10" fmla="*/ 0 w 173"/>
                  <a:gd name="T11" fmla="*/ 0 h 128"/>
                  <a:gd name="T12" fmla="*/ 0 w 173"/>
                  <a:gd name="T13" fmla="*/ 0 h 128"/>
                  <a:gd name="T14" fmla="*/ 0 w 173"/>
                  <a:gd name="T15" fmla="*/ 0 h 128"/>
                  <a:gd name="T16" fmla="*/ 0 w 173"/>
                  <a:gd name="T17" fmla="*/ 0 h 128"/>
                  <a:gd name="T18" fmla="*/ 0 w 173"/>
                  <a:gd name="T19" fmla="*/ 0 h 128"/>
                  <a:gd name="T20" fmla="*/ 0 w 173"/>
                  <a:gd name="T21" fmla="*/ 0 h 128"/>
                  <a:gd name="T22" fmla="*/ 0 w 173"/>
                  <a:gd name="T23" fmla="*/ 0 h 128"/>
                  <a:gd name="T24" fmla="*/ 0 w 173"/>
                  <a:gd name="T25" fmla="*/ 0 h 128"/>
                  <a:gd name="T26" fmla="*/ 0 w 173"/>
                  <a:gd name="T27" fmla="*/ 0 h 128"/>
                  <a:gd name="T28" fmla="*/ 0 w 173"/>
                  <a:gd name="T29" fmla="*/ 0 h 128"/>
                  <a:gd name="T30" fmla="*/ 0 w 173"/>
                  <a:gd name="T31" fmla="*/ 0 h 128"/>
                  <a:gd name="T32" fmla="*/ 0 w 173"/>
                  <a:gd name="T33" fmla="*/ 0 h 128"/>
                  <a:gd name="T34" fmla="*/ 0 w 173"/>
                  <a:gd name="T35" fmla="*/ 0 h 128"/>
                  <a:gd name="T36" fmla="*/ 0 w 173"/>
                  <a:gd name="T37" fmla="*/ 0 h 128"/>
                  <a:gd name="T38" fmla="*/ 0 w 173"/>
                  <a:gd name="T39" fmla="*/ 0 h 128"/>
                  <a:gd name="T40" fmla="*/ 0 w 173"/>
                  <a:gd name="T41" fmla="*/ 0 h 128"/>
                  <a:gd name="T42" fmla="*/ 0 w 173"/>
                  <a:gd name="T43" fmla="*/ 0 h 128"/>
                  <a:gd name="T44" fmla="*/ 0 w 173"/>
                  <a:gd name="T45" fmla="*/ 0 h 128"/>
                  <a:gd name="T46" fmla="*/ 0 w 173"/>
                  <a:gd name="T47" fmla="*/ 0 h 128"/>
                  <a:gd name="T48" fmla="*/ 0 w 173"/>
                  <a:gd name="T49" fmla="*/ 0 h 128"/>
                  <a:gd name="T50" fmla="*/ 0 w 173"/>
                  <a:gd name="T51" fmla="*/ 0 h 128"/>
                  <a:gd name="T52" fmla="*/ 0 w 173"/>
                  <a:gd name="T53" fmla="*/ 0 h 128"/>
                  <a:gd name="T54" fmla="*/ 0 w 173"/>
                  <a:gd name="T55" fmla="*/ 0 h 128"/>
                  <a:gd name="T56" fmla="*/ 0 w 173"/>
                  <a:gd name="T57" fmla="*/ 0 h 128"/>
                  <a:gd name="T58" fmla="*/ 0 w 173"/>
                  <a:gd name="T59" fmla="*/ 0 h 128"/>
                  <a:gd name="T60" fmla="*/ 0 w 173"/>
                  <a:gd name="T61" fmla="*/ 0 h 128"/>
                  <a:gd name="T62" fmla="*/ 0 w 173"/>
                  <a:gd name="T63" fmla="*/ 0 h 128"/>
                  <a:gd name="T64" fmla="*/ 0 w 173"/>
                  <a:gd name="T65" fmla="*/ 0 h 128"/>
                  <a:gd name="T66" fmla="*/ 0 w 173"/>
                  <a:gd name="T67" fmla="*/ 0 h 128"/>
                  <a:gd name="T68" fmla="*/ 0 w 173"/>
                  <a:gd name="T69" fmla="*/ 0 h 128"/>
                  <a:gd name="T70" fmla="*/ 0 w 173"/>
                  <a:gd name="T71" fmla="*/ 0 h 128"/>
                  <a:gd name="T72" fmla="*/ 0 w 173"/>
                  <a:gd name="T73" fmla="*/ 0 h 128"/>
                  <a:gd name="T74" fmla="*/ 0 w 173"/>
                  <a:gd name="T75" fmla="*/ 0 h 128"/>
                  <a:gd name="T76" fmla="*/ 0 w 173"/>
                  <a:gd name="T77" fmla="*/ 0 h 128"/>
                  <a:gd name="T78" fmla="*/ 0 w 173"/>
                  <a:gd name="T79" fmla="*/ 0 h 128"/>
                  <a:gd name="T80" fmla="*/ 0 w 173"/>
                  <a:gd name="T81" fmla="*/ 0 h 128"/>
                  <a:gd name="T82" fmla="*/ 0 w 173"/>
                  <a:gd name="T83" fmla="*/ 0 h 128"/>
                  <a:gd name="T84" fmla="*/ 0 w 173"/>
                  <a:gd name="T85" fmla="*/ 0 h 128"/>
                  <a:gd name="T86" fmla="*/ 0 w 173"/>
                  <a:gd name="T87" fmla="*/ 0 h 1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3"/>
                  <a:gd name="T133" fmla="*/ 0 h 128"/>
                  <a:gd name="T134" fmla="*/ 173 w 173"/>
                  <a:gd name="T135" fmla="*/ 128 h 12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3" h="128">
                    <a:moveTo>
                      <a:pt x="52" y="0"/>
                    </a:moveTo>
                    <a:lnTo>
                      <a:pt x="67" y="15"/>
                    </a:lnTo>
                    <a:lnTo>
                      <a:pt x="60" y="23"/>
                    </a:lnTo>
                    <a:lnTo>
                      <a:pt x="52" y="23"/>
                    </a:lnTo>
                    <a:lnTo>
                      <a:pt x="44" y="15"/>
                    </a:lnTo>
                    <a:lnTo>
                      <a:pt x="52" y="23"/>
                    </a:lnTo>
                    <a:lnTo>
                      <a:pt x="23" y="54"/>
                    </a:lnTo>
                    <a:lnTo>
                      <a:pt x="16" y="54"/>
                    </a:lnTo>
                    <a:lnTo>
                      <a:pt x="0" y="38"/>
                    </a:lnTo>
                    <a:lnTo>
                      <a:pt x="16" y="54"/>
                    </a:lnTo>
                    <a:lnTo>
                      <a:pt x="31" y="54"/>
                    </a:lnTo>
                    <a:lnTo>
                      <a:pt x="52" y="77"/>
                    </a:lnTo>
                    <a:lnTo>
                      <a:pt x="60" y="77"/>
                    </a:lnTo>
                    <a:lnTo>
                      <a:pt x="67" y="82"/>
                    </a:lnTo>
                    <a:lnTo>
                      <a:pt x="83" y="82"/>
                    </a:lnTo>
                    <a:lnTo>
                      <a:pt x="98" y="98"/>
                    </a:lnTo>
                    <a:lnTo>
                      <a:pt x="114" y="98"/>
                    </a:lnTo>
                    <a:lnTo>
                      <a:pt x="127" y="113"/>
                    </a:lnTo>
                    <a:lnTo>
                      <a:pt x="150" y="113"/>
                    </a:lnTo>
                    <a:lnTo>
                      <a:pt x="158" y="121"/>
                    </a:lnTo>
                    <a:lnTo>
                      <a:pt x="165" y="121"/>
                    </a:lnTo>
                    <a:lnTo>
                      <a:pt x="173" y="128"/>
                    </a:lnTo>
                    <a:lnTo>
                      <a:pt x="165" y="121"/>
                    </a:lnTo>
                    <a:lnTo>
                      <a:pt x="165" y="113"/>
                    </a:lnTo>
                    <a:lnTo>
                      <a:pt x="173" y="105"/>
                    </a:lnTo>
                    <a:lnTo>
                      <a:pt x="158" y="121"/>
                    </a:lnTo>
                    <a:lnTo>
                      <a:pt x="150" y="113"/>
                    </a:lnTo>
                    <a:lnTo>
                      <a:pt x="127" y="113"/>
                    </a:lnTo>
                    <a:lnTo>
                      <a:pt x="114" y="98"/>
                    </a:lnTo>
                    <a:lnTo>
                      <a:pt x="98" y="98"/>
                    </a:lnTo>
                    <a:lnTo>
                      <a:pt x="83" y="82"/>
                    </a:lnTo>
                    <a:lnTo>
                      <a:pt x="67" y="82"/>
                    </a:lnTo>
                    <a:lnTo>
                      <a:pt x="60" y="77"/>
                    </a:lnTo>
                    <a:lnTo>
                      <a:pt x="52" y="77"/>
                    </a:lnTo>
                    <a:lnTo>
                      <a:pt x="31" y="54"/>
                    </a:lnTo>
                    <a:lnTo>
                      <a:pt x="31" y="46"/>
                    </a:lnTo>
                    <a:lnTo>
                      <a:pt x="52" y="23"/>
                    </a:lnTo>
                    <a:lnTo>
                      <a:pt x="60" y="23"/>
                    </a:lnTo>
                    <a:lnTo>
                      <a:pt x="67" y="15"/>
                    </a:lnTo>
                    <a:lnTo>
                      <a:pt x="75" y="15"/>
                    </a:lnTo>
                    <a:lnTo>
                      <a:pt x="83" y="7"/>
                    </a:lnTo>
                    <a:lnTo>
                      <a:pt x="75" y="15"/>
                    </a:lnTo>
                    <a:lnTo>
                      <a:pt x="67" y="15"/>
                    </a:lnTo>
                    <a:lnTo>
                      <a:pt x="52"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1" name="Freeform 75"/>
              <p:cNvSpPr>
                <a:spLocks noChangeAspect="1"/>
              </p:cNvSpPr>
              <p:nvPr/>
            </p:nvSpPr>
            <p:spPr bwMode="auto">
              <a:xfrm>
                <a:off x="1315" y="3588"/>
                <a:ext cx="827" cy="245"/>
              </a:xfrm>
              <a:custGeom>
                <a:avLst/>
                <a:gdLst>
                  <a:gd name="T0" fmla="*/ 0 w 2327"/>
                  <a:gd name="T1" fmla="*/ 0 h 689"/>
                  <a:gd name="T2" fmla="*/ 0 w 2327"/>
                  <a:gd name="T3" fmla="*/ 0 h 689"/>
                  <a:gd name="T4" fmla="*/ 0 w 2327"/>
                  <a:gd name="T5" fmla="*/ 0 h 689"/>
                  <a:gd name="T6" fmla="*/ 0 w 2327"/>
                  <a:gd name="T7" fmla="*/ 0 h 689"/>
                  <a:gd name="T8" fmla="*/ 0 w 2327"/>
                  <a:gd name="T9" fmla="*/ 0 h 689"/>
                  <a:gd name="T10" fmla="*/ 0 w 2327"/>
                  <a:gd name="T11" fmla="*/ 0 h 689"/>
                  <a:gd name="T12" fmla="*/ 0 w 2327"/>
                  <a:gd name="T13" fmla="*/ 0 h 689"/>
                  <a:gd name="T14" fmla="*/ 0 w 2327"/>
                  <a:gd name="T15" fmla="*/ 0 h 689"/>
                  <a:gd name="T16" fmla="*/ 0 w 2327"/>
                  <a:gd name="T17" fmla="*/ 0 h 689"/>
                  <a:gd name="T18" fmla="*/ 0 w 2327"/>
                  <a:gd name="T19" fmla="*/ 0 h 689"/>
                  <a:gd name="T20" fmla="*/ 0 w 2327"/>
                  <a:gd name="T21" fmla="*/ 0 h 689"/>
                  <a:gd name="T22" fmla="*/ 0 w 2327"/>
                  <a:gd name="T23" fmla="*/ 0 h 689"/>
                  <a:gd name="T24" fmla="*/ 0 w 2327"/>
                  <a:gd name="T25" fmla="*/ 0 h 689"/>
                  <a:gd name="T26" fmla="*/ 0 w 2327"/>
                  <a:gd name="T27" fmla="*/ 0 h 689"/>
                  <a:gd name="T28" fmla="*/ 0 w 2327"/>
                  <a:gd name="T29" fmla="*/ 0 h 689"/>
                  <a:gd name="T30" fmla="*/ 0 w 2327"/>
                  <a:gd name="T31" fmla="*/ 0 h 689"/>
                  <a:gd name="T32" fmla="*/ 0 w 2327"/>
                  <a:gd name="T33" fmla="*/ 0 h 689"/>
                  <a:gd name="T34" fmla="*/ 0 w 2327"/>
                  <a:gd name="T35" fmla="*/ 0 h 689"/>
                  <a:gd name="T36" fmla="*/ 0 w 2327"/>
                  <a:gd name="T37" fmla="*/ 0 h 689"/>
                  <a:gd name="T38" fmla="*/ 0 w 2327"/>
                  <a:gd name="T39" fmla="*/ 0 h 689"/>
                  <a:gd name="T40" fmla="*/ 0 w 2327"/>
                  <a:gd name="T41" fmla="*/ 0 h 689"/>
                  <a:gd name="T42" fmla="*/ 0 w 2327"/>
                  <a:gd name="T43" fmla="*/ 0 h 689"/>
                  <a:gd name="T44" fmla="*/ 0 w 2327"/>
                  <a:gd name="T45" fmla="*/ 0 h 689"/>
                  <a:gd name="T46" fmla="*/ 0 w 2327"/>
                  <a:gd name="T47" fmla="*/ 0 h 689"/>
                  <a:gd name="T48" fmla="*/ 0 w 2327"/>
                  <a:gd name="T49" fmla="*/ 0 h 689"/>
                  <a:gd name="T50" fmla="*/ 0 w 2327"/>
                  <a:gd name="T51" fmla="*/ 0 h 689"/>
                  <a:gd name="T52" fmla="*/ 0 w 2327"/>
                  <a:gd name="T53" fmla="*/ 0 h 689"/>
                  <a:gd name="T54" fmla="*/ 0 w 2327"/>
                  <a:gd name="T55" fmla="*/ 0 h 689"/>
                  <a:gd name="T56" fmla="*/ 0 w 2327"/>
                  <a:gd name="T57" fmla="*/ 0 h 689"/>
                  <a:gd name="T58" fmla="*/ 0 w 2327"/>
                  <a:gd name="T59" fmla="*/ 0 h 689"/>
                  <a:gd name="T60" fmla="*/ 0 w 2327"/>
                  <a:gd name="T61" fmla="*/ 0 h 689"/>
                  <a:gd name="T62" fmla="*/ 0 w 2327"/>
                  <a:gd name="T63" fmla="*/ 0 h 689"/>
                  <a:gd name="T64" fmla="*/ 0 w 2327"/>
                  <a:gd name="T65" fmla="*/ 0 h 689"/>
                  <a:gd name="T66" fmla="*/ 0 w 2327"/>
                  <a:gd name="T67" fmla="*/ 0 h 689"/>
                  <a:gd name="T68" fmla="*/ 0 w 2327"/>
                  <a:gd name="T69" fmla="*/ 0 h 689"/>
                  <a:gd name="T70" fmla="*/ 0 w 2327"/>
                  <a:gd name="T71" fmla="*/ 0 h 689"/>
                  <a:gd name="T72" fmla="*/ 0 w 2327"/>
                  <a:gd name="T73" fmla="*/ 0 h 689"/>
                  <a:gd name="T74" fmla="*/ 0 w 2327"/>
                  <a:gd name="T75" fmla="*/ 0 h 689"/>
                  <a:gd name="T76" fmla="*/ 0 w 2327"/>
                  <a:gd name="T77" fmla="*/ 0 h 689"/>
                  <a:gd name="T78" fmla="*/ 0 w 2327"/>
                  <a:gd name="T79" fmla="*/ 0 h 689"/>
                  <a:gd name="T80" fmla="*/ 0 w 2327"/>
                  <a:gd name="T81" fmla="*/ 0 h 689"/>
                  <a:gd name="T82" fmla="*/ 0 w 2327"/>
                  <a:gd name="T83" fmla="*/ 0 h 689"/>
                  <a:gd name="T84" fmla="*/ 0 w 2327"/>
                  <a:gd name="T85" fmla="*/ 0 h 689"/>
                  <a:gd name="T86" fmla="*/ 0 w 2327"/>
                  <a:gd name="T87" fmla="*/ 0 h 689"/>
                  <a:gd name="T88" fmla="*/ 0 w 2327"/>
                  <a:gd name="T89" fmla="*/ 0 h 689"/>
                  <a:gd name="T90" fmla="*/ 0 w 2327"/>
                  <a:gd name="T91" fmla="*/ 0 h 689"/>
                  <a:gd name="T92" fmla="*/ 0 w 2327"/>
                  <a:gd name="T93" fmla="*/ 0 h 689"/>
                  <a:gd name="T94" fmla="*/ 0 w 2327"/>
                  <a:gd name="T95" fmla="*/ 0 h 689"/>
                  <a:gd name="T96" fmla="*/ 0 w 2327"/>
                  <a:gd name="T97" fmla="*/ 0 h 689"/>
                  <a:gd name="T98" fmla="*/ 0 w 2327"/>
                  <a:gd name="T99" fmla="*/ 0 h 689"/>
                  <a:gd name="T100" fmla="*/ 0 w 2327"/>
                  <a:gd name="T101" fmla="*/ 0 h 689"/>
                  <a:gd name="T102" fmla="*/ 0 w 2327"/>
                  <a:gd name="T103" fmla="*/ 0 h 689"/>
                  <a:gd name="T104" fmla="*/ 0 w 2327"/>
                  <a:gd name="T105" fmla="*/ 0 h 689"/>
                  <a:gd name="T106" fmla="*/ 0 w 2327"/>
                  <a:gd name="T107" fmla="*/ 0 h 689"/>
                  <a:gd name="T108" fmla="*/ 0 w 2327"/>
                  <a:gd name="T109" fmla="*/ 0 h 689"/>
                  <a:gd name="T110" fmla="*/ 0 w 2327"/>
                  <a:gd name="T111" fmla="*/ 0 h 689"/>
                  <a:gd name="T112" fmla="*/ 0 w 2327"/>
                  <a:gd name="T113" fmla="*/ 0 h 689"/>
                  <a:gd name="T114" fmla="*/ 0 w 2327"/>
                  <a:gd name="T115" fmla="*/ 0 h 689"/>
                  <a:gd name="T116" fmla="*/ 0 w 2327"/>
                  <a:gd name="T117" fmla="*/ 0 h 689"/>
                  <a:gd name="T118" fmla="*/ 0 w 2327"/>
                  <a:gd name="T119" fmla="*/ 0 h 689"/>
                  <a:gd name="T120" fmla="*/ 0 w 2327"/>
                  <a:gd name="T121" fmla="*/ 0 h 689"/>
                  <a:gd name="T122" fmla="*/ 0 w 2327"/>
                  <a:gd name="T123" fmla="*/ 0 h 689"/>
                  <a:gd name="T124" fmla="*/ 0 w 2327"/>
                  <a:gd name="T125" fmla="*/ 0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27"/>
                  <a:gd name="T190" fmla="*/ 0 h 689"/>
                  <a:gd name="T191" fmla="*/ 2327 w 2327"/>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27" h="689">
                    <a:moveTo>
                      <a:pt x="647" y="0"/>
                    </a:moveTo>
                    <a:lnTo>
                      <a:pt x="660" y="15"/>
                    </a:lnTo>
                    <a:lnTo>
                      <a:pt x="676" y="15"/>
                    </a:lnTo>
                    <a:lnTo>
                      <a:pt x="683" y="23"/>
                    </a:lnTo>
                    <a:lnTo>
                      <a:pt x="691" y="23"/>
                    </a:lnTo>
                    <a:lnTo>
                      <a:pt x="699" y="30"/>
                    </a:lnTo>
                    <a:lnTo>
                      <a:pt x="714" y="30"/>
                    </a:lnTo>
                    <a:lnTo>
                      <a:pt x="722" y="38"/>
                    </a:lnTo>
                    <a:lnTo>
                      <a:pt x="730" y="38"/>
                    </a:lnTo>
                    <a:lnTo>
                      <a:pt x="735" y="46"/>
                    </a:lnTo>
                    <a:lnTo>
                      <a:pt x="743" y="46"/>
                    </a:lnTo>
                    <a:lnTo>
                      <a:pt x="751" y="51"/>
                    </a:lnTo>
                    <a:lnTo>
                      <a:pt x="766" y="51"/>
                    </a:lnTo>
                    <a:lnTo>
                      <a:pt x="781" y="67"/>
                    </a:lnTo>
                    <a:lnTo>
                      <a:pt x="804" y="67"/>
                    </a:lnTo>
                    <a:lnTo>
                      <a:pt x="818" y="82"/>
                    </a:lnTo>
                    <a:lnTo>
                      <a:pt x="841" y="82"/>
                    </a:lnTo>
                    <a:lnTo>
                      <a:pt x="856" y="97"/>
                    </a:lnTo>
                    <a:lnTo>
                      <a:pt x="872" y="97"/>
                    </a:lnTo>
                    <a:lnTo>
                      <a:pt x="887" y="113"/>
                    </a:lnTo>
                    <a:lnTo>
                      <a:pt x="900" y="113"/>
                    </a:lnTo>
                    <a:lnTo>
                      <a:pt x="923" y="134"/>
                    </a:lnTo>
                    <a:lnTo>
                      <a:pt x="939" y="134"/>
                    </a:lnTo>
                    <a:lnTo>
                      <a:pt x="954" y="149"/>
                    </a:lnTo>
                    <a:lnTo>
                      <a:pt x="975" y="149"/>
                    </a:lnTo>
                    <a:lnTo>
                      <a:pt x="983" y="157"/>
                    </a:lnTo>
                    <a:lnTo>
                      <a:pt x="998" y="157"/>
                    </a:lnTo>
                    <a:lnTo>
                      <a:pt x="1014" y="172"/>
                    </a:lnTo>
                    <a:lnTo>
                      <a:pt x="1021" y="172"/>
                    </a:lnTo>
                    <a:lnTo>
                      <a:pt x="1029" y="180"/>
                    </a:lnTo>
                    <a:lnTo>
                      <a:pt x="1044" y="180"/>
                    </a:lnTo>
                    <a:lnTo>
                      <a:pt x="1052" y="188"/>
                    </a:lnTo>
                    <a:lnTo>
                      <a:pt x="1066" y="188"/>
                    </a:lnTo>
                    <a:lnTo>
                      <a:pt x="1081" y="203"/>
                    </a:lnTo>
                    <a:lnTo>
                      <a:pt x="1096" y="203"/>
                    </a:lnTo>
                    <a:lnTo>
                      <a:pt x="1112" y="216"/>
                    </a:lnTo>
                    <a:lnTo>
                      <a:pt x="1127" y="216"/>
                    </a:lnTo>
                    <a:lnTo>
                      <a:pt x="1140" y="232"/>
                    </a:lnTo>
                    <a:lnTo>
                      <a:pt x="1112" y="263"/>
                    </a:lnTo>
                    <a:lnTo>
                      <a:pt x="1112" y="270"/>
                    </a:lnTo>
                    <a:lnTo>
                      <a:pt x="1104" y="278"/>
                    </a:lnTo>
                    <a:lnTo>
                      <a:pt x="1081" y="278"/>
                    </a:lnTo>
                    <a:lnTo>
                      <a:pt x="1073" y="270"/>
                    </a:lnTo>
                    <a:lnTo>
                      <a:pt x="1066" y="270"/>
                    </a:lnTo>
                    <a:lnTo>
                      <a:pt x="1044" y="247"/>
                    </a:lnTo>
                    <a:lnTo>
                      <a:pt x="1037" y="247"/>
                    </a:lnTo>
                    <a:lnTo>
                      <a:pt x="1029" y="240"/>
                    </a:lnTo>
                    <a:lnTo>
                      <a:pt x="1014" y="240"/>
                    </a:lnTo>
                    <a:lnTo>
                      <a:pt x="998" y="224"/>
                    </a:lnTo>
                    <a:lnTo>
                      <a:pt x="991" y="232"/>
                    </a:lnTo>
                    <a:lnTo>
                      <a:pt x="983" y="232"/>
                    </a:lnTo>
                    <a:lnTo>
                      <a:pt x="975" y="224"/>
                    </a:lnTo>
                    <a:lnTo>
                      <a:pt x="962" y="224"/>
                    </a:lnTo>
                    <a:lnTo>
                      <a:pt x="939" y="203"/>
                    </a:lnTo>
                    <a:lnTo>
                      <a:pt x="923" y="203"/>
                    </a:lnTo>
                    <a:lnTo>
                      <a:pt x="908" y="188"/>
                    </a:lnTo>
                    <a:lnTo>
                      <a:pt x="879" y="188"/>
                    </a:lnTo>
                    <a:lnTo>
                      <a:pt x="872" y="180"/>
                    </a:lnTo>
                    <a:lnTo>
                      <a:pt x="864" y="180"/>
                    </a:lnTo>
                    <a:lnTo>
                      <a:pt x="856" y="172"/>
                    </a:lnTo>
                    <a:lnTo>
                      <a:pt x="841" y="172"/>
                    </a:lnTo>
                    <a:lnTo>
                      <a:pt x="826" y="157"/>
                    </a:lnTo>
                    <a:lnTo>
                      <a:pt x="818" y="165"/>
                    </a:lnTo>
                    <a:lnTo>
                      <a:pt x="810" y="157"/>
                    </a:lnTo>
                    <a:lnTo>
                      <a:pt x="797" y="157"/>
                    </a:lnTo>
                    <a:lnTo>
                      <a:pt x="789" y="149"/>
                    </a:lnTo>
                    <a:lnTo>
                      <a:pt x="774" y="149"/>
                    </a:lnTo>
                    <a:lnTo>
                      <a:pt x="766" y="142"/>
                    </a:lnTo>
                    <a:lnTo>
                      <a:pt x="758" y="142"/>
                    </a:lnTo>
                    <a:lnTo>
                      <a:pt x="751" y="134"/>
                    </a:lnTo>
                    <a:lnTo>
                      <a:pt x="743" y="134"/>
                    </a:lnTo>
                    <a:lnTo>
                      <a:pt x="735" y="128"/>
                    </a:lnTo>
                    <a:lnTo>
                      <a:pt x="730" y="128"/>
                    </a:lnTo>
                    <a:lnTo>
                      <a:pt x="722" y="120"/>
                    </a:lnTo>
                    <a:lnTo>
                      <a:pt x="714" y="120"/>
                    </a:lnTo>
                    <a:lnTo>
                      <a:pt x="706" y="113"/>
                    </a:lnTo>
                    <a:lnTo>
                      <a:pt x="699" y="113"/>
                    </a:lnTo>
                    <a:lnTo>
                      <a:pt x="683" y="97"/>
                    </a:lnTo>
                    <a:lnTo>
                      <a:pt x="676" y="97"/>
                    </a:lnTo>
                    <a:lnTo>
                      <a:pt x="668" y="90"/>
                    </a:lnTo>
                    <a:lnTo>
                      <a:pt x="660" y="90"/>
                    </a:lnTo>
                    <a:lnTo>
                      <a:pt x="653" y="97"/>
                    </a:lnTo>
                    <a:lnTo>
                      <a:pt x="647" y="90"/>
                    </a:lnTo>
                    <a:lnTo>
                      <a:pt x="639" y="90"/>
                    </a:lnTo>
                    <a:lnTo>
                      <a:pt x="632" y="82"/>
                    </a:lnTo>
                    <a:lnTo>
                      <a:pt x="616" y="82"/>
                    </a:lnTo>
                    <a:lnTo>
                      <a:pt x="601" y="67"/>
                    </a:lnTo>
                    <a:lnTo>
                      <a:pt x="586" y="67"/>
                    </a:lnTo>
                    <a:lnTo>
                      <a:pt x="578" y="59"/>
                    </a:lnTo>
                    <a:lnTo>
                      <a:pt x="586" y="67"/>
                    </a:lnTo>
                    <a:lnTo>
                      <a:pt x="601" y="67"/>
                    </a:lnTo>
                    <a:lnTo>
                      <a:pt x="616" y="82"/>
                    </a:lnTo>
                    <a:lnTo>
                      <a:pt x="632" y="82"/>
                    </a:lnTo>
                    <a:lnTo>
                      <a:pt x="639" y="90"/>
                    </a:lnTo>
                    <a:lnTo>
                      <a:pt x="647" y="90"/>
                    </a:lnTo>
                    <a:lnTo>
                      <a:pt x="653" y="97"/>
                    </a:lnTo>
                    <a:lnTo>
                      <a:pt x="653" y="105"/>
                    </a:lnTo>
                    <a:lnTo>
                      <a:pt x="647" y="113"/>
                    </a:lnTo>
                    <a:lnTo>
                      <a:pt x="624" y="113"/>
                    </a:lnTo>
                    <a:lnTo>
                      <a:pt x="616" y="105"/>
                    </a:lnTo>
                    <a:lnTo>
                      <a:pt x="609" y="105"/>
                    </a:lnTo>
                    <a:lnTo>
                      <a:pt x="601" y="97"/>
                    </a:lnTo>
                    <a:lnTo>
                      <a:pt x="593" y="97"/>
                    </a:lnTo>
                    <a:lnTo>
                      <a:pt x="586" y="90"/>
                    </a:lnTo>
                    <a:lnTo>
                      <a:pt x="578" y="90"/>
                    </a:lnTo>
                    <a:lnTo>
                      <a:pt x="570" y="82"/>
                    </a:lnTo>
                    <a:lnTo>
                      <a:pt x="578" y="90"/>
                    </a:lnTo>
                    <a:lnTo>
                      <a:pt x="586" y="90"/>
                    </a:lnTo>
                    <a:lnTo>
                      <a:pt x="593" y="97"/>
                    </a:lnTo>
                    <a:lnTo>
                      <a:pt x="601" y="97"/>
                    </a:lnTo>
                    <a:lnTo>
                      <a:pt x="609" y="105"/>
                    </a:lnTo>
                    <a:lnTo>
                      <a:pt x="616" y="105"/>
                    </a:lnTo>
                    <a:lnTo>
                      <a:pt x="624" y="113"/>
                    </a:lnTo>
                    <a:lnTo>
                      <a:pt x="647" y="113"/>
                    </a:lnTo>
                    <a:lnTo>
                      <a:pt x="660" y="128"/>
                    </a:lnTo>
                    <a:lnTo>
                      <a:pt x="668" y="128"/>
                    </a:lnTo>
                    <a:lnTo>
                      <a:pt x="676" y="134"/>
                    </a:lnTo>
                    <a:lnTo>
                      <a:pt x="683" y="134"/>
                    </a:lnTo>
                    <a:lnTo>
                      <a:pt x="691" y="142"/>
                    </a:lnTo>
                    <a:lnTo>
                      <a:pt x="699" y="142"/>
                    </a:lnTo>
                    <a:lnTo>
                      <a:pt x="706" y="134"/>
                    </a:lnTo>
                    <a:lnTo>
                      <a:pt x="722" y="149"/>
                    </a:lnTo>
                    <a:lnTo>
                      <a:pt x="730" y="149"/>
                    </a:lnTo>
                    <a:lnTo>
                      <a:pt x="735" y="157"/>
                    </a:lnTo>
                    <a:lnTo>
                      <a:pt x="751" y="157"/>
                    </a:lnTo>
                    <a:lnTo>
                      <a:pt x="758" y="165"/>
                    </a:lnTo>
                    <a:lnTo>
                      <a:pt x="766" y="165"/>
                    </a:lnTo>
                    <a:lnTo>
                      <a:pt x="774" y="172"/>
                    </a:lnTo>
                    <a:lnTo>
                      <a:pt x="804" y="172"/>
                    </a:lnTo>
                    <a:lnTo>
                      <a:pt x="818" y="188"/>
                    </a:lnTo>
                    <a:lnTo>
                      <a:pt x="826" y="188"/>
                    </a:lnTo>
                    <a:lnTo>
                      <a:pt x="833" y="180"/>
                    </a:lnTo>
                    <a:lnTo>
                      <a:pt x="849" y="195"/>
                    </a:lnTo>
                    <a:lnTo>
                      <a:pt x="856" y="195"/>
                    </a:lnTo>
                    <a:lnTo>
                      <a:pt x="864" y="188"/>
                    </a:lnTo>
                    <a:lnTo>
                      <a:pt x="887" y="209"/>
                    </a:lnTo>
                    <a:lnTo>
                      <a:pt x="893" y="209"/>
                    </a:lnTo>
                    <a:lnTo>
                      <a:pt x="900" y="216"/>
                    </a:lnTo>
                    <a:lnTo>
                      <a:pt x="908" y="216"/>
                    </a:lnTo>
                    <a:lnTo>
                      <a:pt x="916" y="209"/>
                    </a:lnTo>
                    <a:lnTo>
                      <a:pt x="931" y="224"/>
                    </a:lnTo>
                    <a:lnTo>
                      <a:pt x="939" y="224"/>
                    </a:lnTo>
                    <a:lnTo>
                      <a:pt x="946" y="232"/>
                    </a:lnTo>
                    <a:lnTo>
                      <a:pt x="954" y="224"/>
                    </a:lnTo>
                    <a:lnTo>
                      <a:pt x="975" y="224"/>
                    </a:lnTo>
                    <a:lnTo>
                      <a:pt x="1014" y="263"/>
                    </a:lnTo>
                    <a:lnTo>
                      <a:pt x="1021" y="263"/>
                    </a:lnTo>
                    <a:lnTo>
                      <a:pt x="1029" y="270"/>
                    </a:lnTo>
                    <a:lnTo>
                      <a:pt x="1006" y="291"/>
                    </a:lnTo>
                    <a:lnTo>
                      <a:pt x="998" y="291"/>
                    </a:lnTo>
                    <a:lnTo>
                      <a:pt x="991" y="299"/>
                    </a:lnTo>
                    <a:lnTo>
                      <a:pt x="983" y="299"/>
                    </a:lnTo>
                    <a:lnTo>
                      <a:pt x="970" y="314"/>
                    </a:lnTo>
                    <a:lnTo>
                      <a:pt x="954" y="314"/>
                    </a:lnTo>
                    <a:lnTo>
                      <a:pt x="946" y="322"/>
                    </a:lnTo>
                    <a:lnTo>
                      <a:pt x="939" y="322"/>
                    </a:lnTo>
                    <a:lnTo>
                      <a:pt x="931" y="330"/>
                    </a:lnTo>
                    <a:lnTo>
                      <a:pt x="923" y="330"/>
                    </a:lnTo>
                    <a:lnTo>
                      <a:pt x="916" y="337"/>
                    </a:lnTo>
                    <a:lnTo>
                      <a:pt x="908" y="337"/>
                    </a:lnTo>
                    <a:lnTo>
                      <a:pt x="900" y="345"/>
                    </a:lnTo>
                    <a:lnTo>
                      <a:pt x="893" y="345"/>
                    </a:lnTo>
                    <a:lnTo>
                      <a:pt x="879" y="360"/>
                    </a:lnTo>
                    <a:lnTo>
                      <a:pt x="864" y="360"/>
                    </a:lnTo>
                    <a:lnTo>
                      <a:pt x="841" y="382"/>
                    </a:lnTo>
                    <a:lnTo>
                      <a:pt x="833" y="382"/>
                    </a:lnTo>
                    <a:lnTo>
                      <a:pt x="810" y="405"/>
                    </a:lnTo>
                    <a:lnTo>
                      <a:pt x="781" y="405"/>
                    </a:lnTo>
                    <a:lnTo>
                      <a:pt x="766" y="389"/>
                    </a:lnTo>
                    <a:lnTo>
                      <a:pt x="743" y="389"/>
                    </a:lnTo>
                    <a:lnTo>
                      <a:pt x="735" y="382"/>
                    </a:lnTo>
                    <a:lnTo>
                      <a:pt x="714" y="382"/>
                    </a:lnTo>
                    <a:lnTo>
                      <a:pt x="706" y="374"/>
                    </a:lnTo>
                    <a:lnTo>
                      <a:pt x="683" y="374"/>
                    </a:lnTo>
                    <a:lnTo>
                      <a:pt x="676" y="366"/>
                    </a:lnTo>
                    <a:lnTo>
                      <a:pt x="660" y="366"/>
                    </a:lnTo>
                    <a:lnTo>
                      <a:pt x="653" y="360"/>
                    </a:lnTo>
                    <a:lnTo>
                      <a:pt x="647" y="360"/>
                    </a:lnTo>
                    <a:lnTo>
                      <a:pt x="639" y="366"/>
                    </a:lnTo>
                    <a:lnTo>
                      <a:pt x="632" y="360"/>
                    </a:lnTo>
                    <a:lnTo>
                      <a:pt x="609" y="360"/>
                    </a:lnTo>
                    <a:lnTo>
                      <a:pt x="601" y="353"/>
                    </a:lnTo>
                    <a:lnTo>
                      <a:pt x="593" y="353"/>
                    </a:lnTo>
                    <a:lnTo>
                      <a:pt x="586" y="345"/>
                    </a:lnTo>
                    <a:lnTo>
                      <a:pt x="549" y="345"/>
                    </a:lnTo>
                    <a:lnTo>
                      <a:pt x="541" y="337"/>
                    </a:lnTo>
                    <a:lnTo>
                      <a:pt x="526" y="337"/>
                    </a:lnTo>
                    <a:lnTo>
                      <a:pt x="518" y="330"/>
                    </a:lnTo>
                    <a:lnTo>
                      <a:pt x="495" y="330"/>
                    </a:lnTo>
                    <a:lnTo>
                      <a:pt x="488" y="322"/>
                    </a:lnTo>
                    <a:lnTo>
                      <a:pt x="474" y="322"/>
                    </a:lnTo>
                    <a:lnTo>
                      <a:pt x="466" y="314"/>
                    </a:lnTo>
                    <a:lnTo>
                      <a:pt x="459" y="322"/>
                    </a:lnTo>
                    <a:lnTo>
                      <a:pt x="451" y="314"/>
                    </a:lnTo>
                    <a:lnTo>
                      <a:pt x="428" y="314"/>
                    </a:lnTo>
                    <a:lnTo>
                      <a:pt x="420" y="307"/>
                    </a:lnTo>
                    <a:lnTo>
                      <a:pt x="413" y="314"/>
                    </a:lnTo>
                    <a:lnTo>
                      <a:pt x="405" y="307"/>
                    </a:lnTo>
                    <a:lnTo>
                      <a:pt x="399" y="307"/>
                    </a:lnTo>
                    <a:lnTo>
                      <a:pt x="392" y="299"/>
                    </a:lnTo>
                    <a:lnTo>
                      <a:pt x="376" y="299"/>
                    </a:lnTo>
                    <a:lnTo>
                      <a:pt x="369" y="291"/>
                    </a:lnTo>
                    <a:lnTo>
                      <a:pt x="346" y="291"/>
                    </a:lnTo>
                    <a:lnTo>
                      <a:pt x="338" y="286"/>
                    </a:lnTo>
                    <a:lnTo>
                      <a:pt x="309" y="286"/>
                    </a:lnTo>
                    <a:lnTo>
                      <a:pt x="301" y="278"/>
                    </a:lnTo>
                    <a:lnTo>
                      <a:pt x="271" y="278"/>
                    </a:lnTo>
                    <a:lnTo>
                      <a:pt x="255" y="263"/>
                    </a:lnTo>
                    <a:lnTo>
                      <a:pt x="242" y="263"/>
                    </a:lnTo>
                    <a:lnTo>
                      <a:pt x="234" y="255"/>
                    </a:lnTo>
                    <a:lnTo>
                      <a:pt x="211" y="255"/>
                    </a:lnTo>
                    <a:lnTo>
                      <a:pt x="203" y="247"/>
                    </a:lnTo>
                    <a:lnTo>
                      <a:pt x="180" y="247"/>
                    </a:lnTo>
                    <a:lnTo>
                      <a:pt x="173" y="240"/>
                    </a:lnTo>
                    <a:lnTo>
                      <a:pt x="144" y="240"/>
                    </a:lnTo>
                    <a:lnTo>
                      <a:pt x="136" y="232"/>
                    </a:lnTo>
                    <a:lnTo>
                      <a:pt x="113" y="232"/>
                    </a:lnTo>
                    <a:lnTo>
                      <a:pt x="106" y="224"/>
                    </a:lnTo>
                    <a:lnTo>
                      <a:pt x="98" y="224"/>
                    </a:lnTo>
                    <a:lnTo>
                      <a:pt x="82" y="209"/>
                    </a:lnTo>
                    <a:lnTo>
                      <a:pt x="90" y="203"/>
                    </a:lnTo>
                    <a:lnTo>
                      <a:pt x="98" y="203"/>
                    </a:lnTo>
                    <a:lnTo>
                      <a:pt x="113" y="188"/>
                    </a:lnTo>
                    <a:lnTo>
                      <a:pt x="121" y="188"/>
                    </a:lnTo>
                    <a:lnTo>
                      <a:pt x="136" y="172"/>
                    </a:lnTo>
                    <a:lnTo>
                      <a:pt x="152" y="172"/>
                    </a:lnTo>
                    <a:lnTo>
                      <a:pt x="159" y="165"/>
                    </a:lnTo>
                    <a:lnTo>
                      <a:pt x="165" y="165"/>
                    </a:lnTo>
                    <a:lnTo>
                      <a:pt x="173" y="157"/>
                    </a:lnTo>
                    <a:lnTo>
                      <a:pt x="188" y="157"/>
                    </a:lnTo>
                    <a:lnTo>
                      <a:pt x="196" y="149"/>
                    </a:lnTo>
                    <a:lnTo>
                      <a:pt x="203" y="149"/>
                    </a:lnTo>
                    <a:lnTo>
                      <a:pt x="219" y="134"/>
                    </a:lnTo>
                    <a:lnTo>
                      <a:pt x="324" y="82"/>
                    </a:lnTo>
                    <a:lnTo>
                      <a:pt x="338" y="67"/>
                    </a:lnTo>
                    <a:lnTo>
                      <a:pt x="353" y="67"/>
                    </a:lnTo>
                    <a:lnTo>
                      <a:pt x="361" y="59"/>
                    </a:lnTo>
                    <a:lnTo>
                      <a:pt x="369" y="59"/>
                    </a:lnTo>
                    <a:lnTo>
                      <a:pt x="384" y="46"/>
                    </a:lnTo>
                    <a:lnTo>
                      <a:pt x="399" y="46"/>
                    </a:lnTo>
                    <a:lnTo>
                      <a:pt x="405" y="38"/>
                    </a:lnTo>
                    <a:lnTo>
                      <a:pt x="399" y="46"/>
                    </a:lnTo>
                    <a:lnTo>
                      <a:pt x="384" y="46"/>
                    </a:lnTo>
                    <a:lnTo>
                      <a:pt x="369" y="59"/>
                    </a:lnTo>
                    <a:lnTo>
                      <a:pt x="361" y="59"/>
                    </a:lnTo>
                    <a:lnTo>
                      <a:pt x="353" y="67"/>
                    </a:lnTo>
                    <a:lnTo>
                      <a:pt x="338" y="67"/>
                    </a:lnTo>
                    <a:lnTo>
                      <a:pt x="324" y="82"/>
                    </a:lnTo>
                    <a:lnTo>
                      <a:pt x="219" y="134"/>
                    </a:lnTo>
                    <a:lnTo>
                      <a:pt x="203" y="149"/>
                    </a:lnTo>
                    <a:lnTo>
                      <a:pt x="196" y="149"/>
                    </a:lnTo>
                    <a:lnTo>
                      <a:pt x="188" y="157"/>
                    </a:lnTo>
                    <a:lnTo>
                      <a:pt x="173" y="157"/>
                    </a:lnTo>
                    <a:lnTo>
                      <a:pt x="165" y="165"/>
                    </a:lnTo>
                    <a:lnTo>
                      <a:pt x="159" y="165"/>
                    </a:lnTo>
                    <a:lnTo>
                      <a:pt x="152" y="172"/>
                    </a:lnTo>
                    <a:lnTo>
                      <a:pt x="136" y="172"/>
                    </a:lnTo>
                    <a:lnTo>
                      <a:pt x="121" y="188"/>
                    </a:lnTo>
                    <a:lnTo>
                      <a:pt x="113" y="188"/>
                    </a:lnTo>
                    <a:lnTo>
                      <a:pt x="98" y="203"/>
                    </a:lnTo>
                    <a:lnTo>
                      <a:pt x="90" y="203"/>
                    </a:lnTo>
                    <a:lnTo>
                      <a:pt x="77" y="216"/>
                    </a:lnTo>
                    <a:lnTo>
                      <a:pt x="61" y="216"/>
                    </a:lnTo>
                    <a:lnTo>
                      <a:pt x="77" y="216"/>
                    </a:lnTo>
                    <a:lnTo>
                      <a:pt x="82" y="209"/>
                    </a:lnTo>
                    <a:lnTo>
                      <a:pt x="98" y="224"/>
                    </a:lnTo>
                    <a:lnTo>
                      <a:pt x="106" y="224"/>
                    </a:lnTo>
                    <a:lnTo>
                      <a:pt x="113" y="232"/>
                    </a:lnTo>
                    <a:lnTo>
                      <a:pt x="136" y="232"/>
                    </a:lnTo>
                    <a:lnTo>
                      <a:pt x="144" y="240"/>
                    </a:lnTo>
                    <a:lnTo>
                      <a:pt x="173" y="240"/>
                    </a:lnTo>
                    <a:lnTo>
                      <a:pt x="180" y="247"/>
                    </a:lnTo>
                    <a:lnTo>
                      <a:pt x="203" y="247"/>
                    </a:lnTo>
                    <a:lnTo>
                      <a:pt x="211" y="255"/>
                    </a:lnTo>
                    <a:lnTo>
                      <a:pt x="234" y="255"/>
                    </a:lnTo>
                    <a:lnTo>
                      <a:pt x="242" y="263"/>
                    </a:lnTo>
                    <a:lnTo>
                      <a:pt x="255" y="263"/>
                    </a:lnTo>
                    <a:lnTo>
                      <a:pt x="271" y="278"/>
                    </a:lnTo>
                    <a:lnTo>
                      <a:pt x="301" y="278"/>
                    </a:lnTo>
                    <a:lnTo>
                      <a:pt x="309" y="286"/>
                    </a:lnTo>
                    <a:lnTo>
                      <a:pt x="338" y="286"/>
                    </a:lnTo>
                    <a:lnTo>
                      <a:pt x="346" y="291"/>
                    </a:lnTo>
                    <a:lnTo>
                      <a:pt x="369" y="291"/>
                    </a:lnTo>
                    <a:lnTo>
                      <a:pt x="376" y="299"/>
                    </a:lnTo>
                    <a:lnTo>
                      <a:pt x="392" y="299"/>
                    </a:lnTo>
                    <a:lnTo>
                      <a:pt x="399" y="307"/>
                    </a:lnTo>
                    <a:lnTo>
                      <a:pt x="405" y="307"/>
                    </a:lnTo>
                    <a:lnTo>
                      <a:pt x="413" y="314"/>
                    </a:lnTo>
                    <a:lnTo>
                      <a:pt x="413" y="322"/>
                    </a:lnTo>
                    <a:lnTo>
                      <a:pt x="407" y="332"/>
                    </a:lnTo>
                    <a:lnTo>
                      <a:pt x="286" y="307"/>
                    </a:lnTo>
                    <a:lnTo>
                      <a:pt x="278" y="299"/>
                    </a:lnTo>
                    <a:lnTo>
                      <a:pt x="255" y="299"/>
                    </a:lnTo>
                    <a:lnTo>
                      <a:pt x="248" y="291"/>
                    </a:lnTo>
                    <a:lnTo>
                      <a:pt x="219" y="291"/>
                    </a:lnTo>
                    <a:lnTo>
                      <a:pt x="211" y="286"/>
                    </a:lnTo>
                    <a:lnTo>
                      <a:pt x="196" y="286"/>
                    </a:lnTo>
                    <a:lnTo>
                      <a:pt x="188" y="278"/>
                    </a:lnTo>
                    <a:lnTo>
                      <a:pt x="144" y="278"/>
                    </a:lnTo>
                    <a:lnTo>
                      <a:pt x="136" y="270"/>
                    </a:lnTo>
                    <a:lnTo>
                      <a:pt x="129" y="270"/>
                    </a:lnTo>
                    <a:lnTo>
                      <a:pt x="121" y="263"/>
                    </a:lnTo>
                    <a:lnTo>
                      <a:pt x="106" y="263"/>
                    </a:lnTo>
                    <a:lnTo>
                      <a:pt x="98" y="255"/>
                    </a:lnTo>
                    <a:lnTo>
                      <a:pt x="90" y="263"/>
                    </a:lnTo>
                    <a:lnTo>
                      <a:pt x="82" y="263"/>
                    </a:lnTo>
                    <a:lnTo>
                      <a:pt x="69" y="278"/>
                    </a:lnTo>
                    <a:lnTo>
                      <a:pt x="61" y="278"/>
                    </a:lnTo>
                    <a:lnTo>
                      <a:pt x="31" y="307"/>
                    </a:lnTo>
                    <a:lnTo>
                      <a:pt x="23" y="307"/>
                    </a:lnTo>
                    <a:lnTo>
                      <a:pt x="0" y="330"/>
                    </a:lnTo>
                    <a:lnTo>
                      <a:pt x="0" y="337"/>
                    </a:lnTo>
                    <a:lnTo>
                      <a:pt x="0" y="330"/>
                    </a:lnTo>
                    <a:lnTo>
                      <a:pt x="23" y="307"/>
                    </a:lnTo>
                    <a:lnTo>
                      <a:pt x="31" y="307"/>
                    </a:lnTo>
                    <a:lnTo>
                      <a:pt x="61" y="278"/>
                    </a:lnTo>
                    <a:lnTo>
                      <a:pt x="69" y="278"/>
                    </a:lnTo>
                    <a:lnTo>
                      <a:pt x="82" y="263"/>
                    </a:lnTo>
                    <a:lnTo>
                      <a:pt x="90" y="263"/>
                    </a:lnTo>
                    <a:lnTo>
                      <a:pt x="98" y="255"/>
                    </a:lnTo>
                    <a:lnTo>
                      <a:pt x="106" y="263"/>
                    </a:lnTo>
                    <a:lnTo>
                      <a:pt x="121" y="263"/>
                    </a:lnTo>
                    <a:lnTo>
                      <a:pt x="129" y="270"/>
                    </a:lnTo>
                    <a:lnTo>
                      <a:pt x="136" y="270"/>
                    </a:lnTo>
                    <a:lnTo>
                      <a:pt x="144" y="278"/>
                    </a:lnTo>
                    <a:lnTo>
                      <a:pt x="188" y="278"/>
                    </a:lnTo>
                    <a:lnTo>
                      <a:pt x="196" y="286"/>
                    </a:lnTo>
                    <a:lnTo>
                      <a:pt x="211" y="286"/>
                    </a:lnTo>
                    <a:lnTo>
                      <a:pt x="219" y="291"/>
                    </a:lnTo>
                    <a:lnTo>
                      <a:pt x="248" y="291"/>
                    </a:lnTo>
                    <a:lnTo>
                      <a:pt x="255" y="299"/>
                    </a:lnTo>
                    <a:lnTo>
                      <a:pt x="278" y="299"/>
                    </a:lnTo>
                    <a:lnTo>
                      <a:pt x="286" y="307"/>
                    </a:lnTo>
                    <a:lnTo>
                      <a:pt x="317" y="314"/>
                    </a:lnTo>
                    <a:lnTo>
                      <a:pt x="413" y="330"/>
                    </a:lnTo>
                    <a:lnTo>
                      <a:pt x="420" y="337"/>
                    </a:lnTo>
                    <a:lnTo>
                      <a:pt x="443" y="337"/>
                    </a:lnTo>
                    <a:lnTo>
                      <a:pt x="451" y="345"/>
                    </a:lnTo>
                    <a:lnTo>
                      <a:pt x="488" y="345"/>
                    </a:lnTo>
                    <a:lnTo>
                      <a:pt x="495" y="353"/>
                    </a:lnTo>
                    <a:lnTo>
                      <a:pt x="518" y="353"/>
                    </a:lnTo>
                    <a:lnTo>
                      <a:pt x="526" y="360"/>
                    </a:lnTo>
                    <a:lnTo>
                      <a:pt x="541" y="360"/>
                    </a:lnTo>
                    <a:lnTo>
                      <a:pt x="549" y="353"/>
                    </a:lnTo>
                    <a:lnTo>
                      <a:pt x="564" y="366"/>
                    </a:lnTo>
                    <a:lnTo>
                      <a:pt x="578" y="366"/>
                    </a:lnTo>
                    <a:lnTo>
                      <a:pt x="586" y="374"/>
                    </a:lnTo>
                    <a:lnTo>
                      <a:pt x="609" y="374"/>
                    </a:lnTo>
                    <a:lnTo>
                      <a:pt x="616" y="382"/>
                    </a:lnTo>
                    <a:lnTo>
                      <a:pt x="624" y="382"/>
                    </a:lnTo>
                    <a:lnTo>
                      <a:pt x="632" y="374"/>
                    </a:lnTo>
                    <a:lnTo>
                      <a:pt x="639" y="382"/>
                    </a:lnTo>
                    <a:lnTo>
                      <a:pt x="647" y="382"/>
                    </a:lnTo>
                    <a:lnTo>
                      <a:pt x="653" y="389"/>
                    </a:lnTo>
                    <a:lnTo>
                      <a:pt x="660" y="389"/>
                    </a:lnTo>
                    <a:lnTo>
                      <a:pt x="668" y="397"/>
                    </a:lnTo>
                    <a:lnTo>
                      <a:pt x="668" y="420"/>
                    </a:lnTo>
                    <a:lnTo>
                      <a:pt x="676" y="428"/>
                    </a:lnTo>
                    <a:lnTo>
                      <a:pt x="676" y="435"/>
                    </a:lnTo>
                    <a:lnTo>
                      <a:pt x="668" y="443"/>
                    </a:lnTo>
                    <a:lnTo>
                      <a:pt x="668" y="456"/>
                    </a:lnTo>
                    <a:lnTo>
                      <a:pt x="668" y="443"/>
                    </a:lnTo>
                    <a:lnTo>
                      <a:pt x="676" y="435"/>
                    </a:lnTo>
                    <a:lnTo>
                      <a:pt x="676" y="428"/>
                    </a:lnTo>
                    <a:lnTo>
                      <a:pt x="668" y="420"/>
                    </a:lnTo>
                    <a:lnTo>
                      <a:pt x="668" y="397"/>
                    </a:lnTo>
                    <a:lnTo>
                      <a:pt x="660" y="389"/>
                    </a:lnTo>
                    <a:lnTo>
                      <a:pt x="653" y="389"/>
                    </a:lnTo>
                    <a:lnTo>
                      <a:pt x="647" y="382"/>
                    </a:lnTo>
                    <a:lnTo>
                      <a:pt x="639" y="382"/>
                    </a:lnTo>
                    <a:lnTo>
                      <a:pt x="632" y="374"/>
                    </a:lnTo>
                    <a:lnTo>
                      <a:pt x="647" y="360"/>
                    </a:lnTo>
                    <a:lnTo>
                      <a:pt x="653" y="360"/>
                    </a:lnTo>
                    <a:lnTo>
                      <a:pt x="660" y="366"/>
                    </a:lnTo>
                    <a:lnTo>
                      <a:pt x="676" y="366"/>
                    </a:lnTo>
                    <a:lnTo>
                      <a:pt x="683" y="374"/>
                    </a:lnTo>
                    <a:lnTo>
                      <a:pt x="706" y="374"/>
                    </a:lnTo>
                    <a:lnTo>
                      <a:pt x="714" y="382"/>
                    </a:lnTo>
                    <a:lnTo>
                      <a:pt x="735" y="382"/>
                    </a:lnTo>
                    <a:lnTo>
                      <a:pt x="743" y="389"/>
                    </a:lnTo>
                    <a:lnTo>
                      <a:pt x="766" y="389"/>
                    </a:lnTo>
                    <a:lnTo>
                      <a:pt x="781" y="405"/>
                    </a:lnTo>
                    <a:lnTo>
                      <a:pt x="781" y="412"/>
                    </a:lnTo>
                    <a:lnTo>
                      <a:pt x="758" y="435"/>
                    </a:lnTo>
                    <a:lnTo>
                      <a:pt x="751" y="435"/>
                    </a:lnTo>
                    <a:lnTo>
                      <a:pt x="735" y="449"/>
                    </a:lnTo>
                    <a:lnTo>
                      <a:pt x="730" y="449"/>
                    </a:lnTo>
                    <a:lnTo>
                      <a:pt x="714" y="464"/>
                    </a:lnTo>
                    <a:lnTo>
                      <a:pt x="730" y="449"/>
                    </a:lnTo>
                    <a:lnTo>
                      <a:pt x="735" y="449"/>
                    </a:lnTo>
                    <a:lnTo>
                      <a:pt x="751" y="435"/>
                    </a:lnTo>
                    <a:lnTo>
                      <a:pt x="758" y="435"/>
                    </a:lnTo>
                    <a:lnTo>
                      <a:pt x="789" y="405"/>
                    </a:lnTo>
                    <a:lnTo>
                      <a:pt x="818" y="405"/>
                    </a:lnTo>
                    <a:lnTo>
                      <a:pt x="826" y="412"/>
                    </a:lnTo>
                    <a:lnTo>
                      <a:pt x="818" y="405"/>
                    </a:lnTo>
                    <a:lnTo>
                      <a:pt x="818" y="397"/>
                    </a:lnTo>
                    <a:lnTo>
                      <a:pt x="833" y="382"/>
                    </a:lnTo>
                    <a:lnTo>
                      <a:pt x="841" y="382"/>
                    </a:lnTo>
                    <a:lnTo>
                      <a:pt x="864" y="360"/>
                    </a:lnTo>
                    <a:lnTo>
                      <a:pt x="879" y="360"/>
                    </a:lnTo>
                    <a:lnTo>
                      <a:pt x="893" y="345"/>
                    </a:lnTo>
                    <a:lnTo>
                      <a:pt x="900" y="345"/>
                    </a:lnTo>
                    <a:lnTo>
                      <a:pt x="908" y="337"/>
                    </a:lnTo>
                    <a:lnTo>
                      <a:pt x="916" y="337"/>
                    </a:lnTo>
                    <a:lnTo>
                      <a:pt x="923" y="330"/>
                    </a:lnTo>
                    <a:lnTo>
                      <a:pt x="931" y="330"/>
                    </a:lnTo>
                    <a:lnTo>
                      <a:pt x="939" y="322"/>
                    </a:lnTo>
                    <a:lnTo>
                      <a:pt x="946" y="322"/>
                    </a:lnTo>
                    <a:lnTo>
                      <a:pt x="954" y="314"/>
                    </a:lnTo>
                    <a:lnTo>
                      <a:pt x="970" y="314"/>
                    </a:lnTo>
                    <a:lnTo>
                      <a:pt x="983" y="299"/>
                    </a:lnTo>
                    <a:lnTo>
                      <a:pt x="991" y="299"/>
                    </a:lnTo>
                    <a:lnTo>
                      <a:pt x="998" y="291"/>
                    </a:lnTo>
                    <a:lnTo>
                      <a:pt x="1006" y="291"/>
                    </a:lnTo>
                    <a:lnTo>
                      <a:pt x="1029" y="270"/>
                    </a:lnTo>
                    <a:lnTo>
                      <a:pt x="1037" y="278"/>
                    </a:lnTo>
                    <a:lnTo>
                      <a:pt x="1044" y="278"/>
                    </a:lnTo>
                    <a:lnTo>
                      <a:pt x="1058" y="263"/>
                    </a:lnTo>
                    <a:lnTo>
                      <a:pt x="1066" y="270"/>
                    </a:lnTo>
                    <a:lnTo>
                      <a:pt x="1073" y="270"/>
                    </a:lnTo>
                    <a:lnTo>
                      <a:pt x="1081" y="278"/>
                    </a:lnTo>
                    <a:lnTo>
                      <a:pt x="1112" y="278"/>
                    </a:lnTo>
                    <a:lnTo>
                      <a:pt x="1119" y="286"/>
                    </a:lnTo>
                    <a:lnTo>
                      <a:pt x="1127" y="286"/>
                    </a:lnTo>
                    <a:lnTo>
                      <a:pt x="1133" y="291"/>
                    </a:lnTo>
                    <a:lnTo>
                      <a:pt x="1140" y="291"/>
                    </a:lnTo>
                    <a:lnTo>
                      <a:pt x="1148" y="299"/>
                    </a:lnTo>
                    <a:lnTo>
                      <a:pt x="1179" y="299"/>
                    </a:lnTo>
                    <a:lnTo>
                      <a:pt x="1186" y="307"/>
                    </a:lnTo>
                    <a:lnTo>
                      <a:pt x="1194" y="307"/>
                    </a:lnTo>
                    <a:lnTo>
                      <a:pt x="1202" y="314"/>
                    </a:lnTo>
                    <a:lnTo>
                      <a:pt x="1210" y="314"/>
                    </a:lnTo>
                    <a:lnTo>
                      <a:pt x="1215" y="322"/>
                    </a:lnTo>
                    <a:lnTo>
                      <a:pt x="1223" y="322"/>
                    </a:lnTo>
                    <a:lnTo>
                      <a:pt x="1231" y="330"/>
                    </a:lnTo>
                    <a:lnTo>
                      <a:pt x="1246" y="330"/>
                    </a:lnTo>
                    <a:lnTo>
                      <a:pt x="1254" y="337"/>
                    </a:lnTo>
                    <a:lnTo>
                      <a:pt x="1292" y="337"/>
                    </a:lnTo>
                    <a:lnTo>
                      <a:pt x="1298" y="345"/>
                    </a:lnTo>
                    <a:lnTo>
                      <a:pt x="1306" y="345"/>
                    </a:lnTo>
                    <a:lnTo>
                      <a:pt x="1313" y="353"/>
                    </a:lnTo>
                    <a:lnTo>
                      <a:pt x="1329" y="353"/>
                    </a:lnTo>
                    <a:lnTo>
                      <a:pt x="1336" y="360"/>
                    </a:lnTo>
                    <a:lnTo>
                      <a:pt x="1344" y="360"/>
                    </a:lnTo>
                    <a:lnTo>
                      <a:pt x="1352" y="366"/>
                    </a:lnTo>
                    <a:lnTo>
                      <a:pt x="1388" y="366"/>
                    </a:lnTo>
                    <a:lnTo>
                      <a:pt x="1396" y="374"/>
                    </a:lnTo>
                    <a:lnTo>
                      <a:pt x="1403" y="374"/>
                    </a:lnTo>
                    <a:lnTo>
                      <a:pt x="1411" y="382"/>
                    </a:lnTo>
                    <a:lnTo>
                      <a:pt x="1434" y="382"/>
                    </a:lnTo>
                    <a:lnTo>
                      <a:pt x="1442" y="389"/>
                    </a:lnTo>
                    <a:lnTo>
                      <a:pt x="1450" y="389"/>
                    </a:lnTo>
                    <a:lnTo>
                      <a:pt x="1463" y="405"/>
                    </a:lnTo>
                    <a:lnTo>
                      <a:pt x="1471" y="405"/>
                    </a:lnTo>
                    <a:lnTo>
                      <a:pt x="1478" y="397"/>
                    </a:lnTo>
                    <a:lnTo>
                      <a:pt x="1486" y="405"/>
                    </a:lnTo>
                    <a:lnTo>
                      <a:pt x="1494" y="405"/>
                    </a:lnTo>
                    <a:lnTo>
                      <a:pt x="1501" y="412"/>
                    </a:lnTo>
                    <a:lnTo>
                      <a:pt x="1517" y="412"/>
                    </a:lnTo>
                    <a:lnTo>
                      <a:pt x="1524" y="420"/>
                    </a:lnTo>
                    <a:lnTo>
                      <a:pt x="1532" y="420"/>
                    </a:lnTo>
                    <a:lnTo>
                      <a:pt x="1546" y="435"/>
                    </a:lnTo>
                    <a:lnTo>
                      <a:pt x="1553" y="435"/>
                    </a:lnTo>
                    <a:lnTo>
                      <a:pt x="1561" y="443"/>
                    </a:lnTo>
                    <a:lnTo>
                      <a:pt x="1599" y="443"/>
                    </a:lnTo>
                    <a:lnTo>
                      <a:pt x="1607" y="449"/>
                    </a:lnTo>
                    <a:lnTo>
                      <a:pt x="1615" y="449"/>
                    </a:lnTo>
                    <a:lnTo>
                      <a:pt x="1620" y="456"/>
                    </a:lnTo>
                    <a:lnTo>
                      <a:pt x="1636" y="456"/>
                    </a:lnTo>
                    <a:lnTo>
                      <a:pt x="1643" y="464"/>
                    </a:lnTo>
                    <a:lnTo>
                      <a:pt x="1651" y="464"/>
                    </a:lnTo>
                    <a:lnTo>
                      <a:pt x="1659" y="472"/>
                    </a:lnTo>
                    <a:lnTo>
                      <a:pt x="1682" y="472"/>
                    </a:lnTo>
                    <a:lnTo>
                      <a:pt x="1690" y="480"/>
                    </a:lnTo>
                    <a:lnTo>
                      <a:pt x="1711" y="480"/>
                    </a:lnTo>
                    <a:lnTo>
                      <a:pt x="1718" y="487"/>
                    </a:lnTo>
                    <a:lnTo>
                      <a:pt x="1726" y="487"/>
                    </a:lnTo>
                    <a:lnTo>
                      <a:pt x="1734" y="495"/>
                    </a:lnTo>
                    <a:lnTo>
                      <a:pt x="1757" y="495"/>
                    </a:lnTo>
                    <a:lnTo>
                      <a:pt x="1764" y="503"/>
                    </a:lnTo>
                    <a:lnTo>
                      <a:pt x="1772" y="503"/>
                    </a:lnTo>
                    <a:lnTo>
                      <a:pt x="1780" y="510"/>
                    </a:lnTo>
                    <a:lnTo>
                      <a:pt x="1809" y="510"/>
                    </a:lnTo>
                    <a:lnTo>
                      <a:pt x="1816" y="518"/>
                    </a:lnTo>
                    <a:lnTo>
                      <a:pt x="1824" y="518"/>
                    </a:lnTo>
                    <a:lnTo>
                      <a:pt x="1832" y="510"/>
                    </a:lnTo>
                    <a:lnTo>
                      <a:pt x="1855" y="531"/>
                    </a:lnTo>
                    <a:lnTo>
                      <a:pt x="1868" y="531"/>
                    </a:lnTo>
                    <a:lnTo>
                      <a:pt x="1876" y="539"/>
                    </a:lnTo>
                    <a:lnTo>
                      <a:pt x="1891" y="539"/>
                    </a:lnTo>
                    <a:lnTo>
                      <a:pt x="1899" y="547"/>
                    </a:lnTo>
                    <a:lnTo>
                      <a:pt x="1922" y="547"/>
                    </a:lnTo>
                    <a:lnTo>
                      <a:pt x="1930" y="554"/>
                    </a:lnTo>
                    <a:lnTo>
                      <a:pt x="1937" y="554"/>
                    </a:lnTo>
                    <a:lnTo>
                      <a:pt x="1943" y="562"/>
                    </a:lnTo>
                    <a:lnTo>
                      <a:pt x="1951" y="562"/>
                    </a:lnTo>
                    <a:lnTo>
                      <a:pt x="1958" y="570"/>
                    </a:lnTo>
                    <a:lnTo>
                      <a:pt x="1974" y="570"/>
                    </a:lnTo>
                    <a:lnTo>
                      <a:pt x="1981" y="577"/>
                    </a:lnTo>
                    <a:lnTo>
                      <a:pt x="1989" y="577"/>
                    </a:lnTo>
                    <a:lnTo>
                      <a:pt x="1997" y="585"/>
                    </a:lnTo>
                    <a:lnTo>
                      <a:pt x="2020" y="585"/>
                    </a:lnTo>
                    <a:lnTo>
                      <a:pt x="2026" y="593"/>
                    </a:lnTo>
                    <a:lnTo>
                      <a:pt x="2041" y="593"/>
                    </a:lnTo>
                    <a:lnTo>
                      <a:pt x="2049" y="599"/>
                    </a:lnTo>
                    <a:lnTo>
                      <a:pt x="2056" y="599"/>
                    </a:lnTo>
                    <a:lnTo>
                      <a:pt x="2064" y="606"/>
                    </a:lnTo>
                    <a:lnTo>
                      <a:pt x="2087" y="606"/>
                    </a:lnTo>
                    <a:lnTo>
                      <a:pt x="2095" y="614"/>
                    </a:lnTo>
                    <a:lnTo>
                      <a:pt x="2123" y="614"/>
                    </a:lnTo>
                    <a:lnTo>
                      <a:pt x="2131" y="622"/>
                    </a:lnTo>
                    <a:lnTo>
                      <a:pt x="2146" y="622"/>
                    </a:lnTo>
                    <a:lnTo>
                      <a:pt x="2154" y="629"/>
                    </a:lnTo>
                    <a:lnTo>
                      <a:pt x="2162" y="629"/>
                    </a:lnTo>
                    <a:lnTo>
                      <a:pt x="2170" y="637"/>
                    </a:lnTo>
                    <a:lnTo>
                      <a:pt x="2185" y="637"/>
                    </a:lnTo>
                    <a:lnTo>
                      <a:pt x="2198" y="652"/>
                    </a:lnTo>
                    <a:lnTo>
                      <a:pt x="2206" y="652"/>
                    </a:lnTo>
                    <a:lnTo>
                      <a:pt x="2214" y="660"/>
                    </a:lnTo>
                    <a:lnTo>
                      <a:pt x="2237" y="660"/>
                    </a:lnTo>
                    <a:lnTo>
                      <a:pt x="2244" y="668"/>
                    </a:lnTo>
                    <a:lnTo>
                      <a:pt x="2252" y="668"/>
                    </a:lnTo>
                    <a:lnTo>
                      <a:pt x="2260" y="660"/>
                    </a:lnTo>
                    <a:lnTo>
                      <a:pt x="2266" y="668"/>
                    </a:lnTo>
                    <a:lnTo>
                      <a:pt x="2281" y="668"/>
                    </a:lnTo>
                    <a:lnTo>
                      <a:pt x="2296" y="681"/>
                    </a:lnTo>
                    <a:lnTo>
                      <a:pt x="2312" y="681"/>
                    </a:lnTo>
                    <a:lnTo>
                      <a:pt x="2319" y="689"/>
                    </a:lnTo>
                    <a:lnTo>
                      <a:pt x="2327" y="681"/>
                    </a:lnTo>
                    <a:lnTo>
                      <a:pt x="2319" y="689"/>
                    </a:lnTo>
                    <a:lnTo>
                      <a:pt x="2312" y="681"/>
                    </a:lnTo>
                    <a:lnTo>
                      <a:pt x="2312" y="675"/>
                    </a:lnTo>
                    <a:lnTo>
                      <a:pt x="2304" y="681"/>
                    </a:lnTo>
                    <a:lnTo>
                      <a:pt x="2296" y="681"/>
                    </a:lnTo>
                    <a:lnTo>
                      <a:pt x="2281" y="668"/>
                    </a:lnTo>
                    <a:lnTo>
                      <a:pt x="2266" y="668"/>
                    </a:lnTo>
                    <a:lnTo>
                      <a:pt x="2260" y="660"/>
                    </a:lnTo>
                    <a:lnTo>
                      <a:pt x="2260" y="652"/>
                    </a:lnTo>
                    <a:lnTo>
                      <a:pt x="2260" y="660"/>
                    </a:lnTo>
                    <a:lnTo>
                      <a:pt x="2252" y="668"/>
                    </a:lnTo>
                    <a:lnTo>
                      <a:pt x="2244" y="668"/>
                    </a:lnTo>
                    <a:lnTo>
                      <a:pt x="2237" y="660"/>
                    </a:lnTo>
                    <a:lnTo>
                      <a:pt x="2214" y="660"/>
                    </a:lnTo>
                    <a:lnTo>
                      <a:pt x="2206" y="652"/>
                    </a:lnTo>
                    <a:lnTo>
                      <a:pt x="2198" y="652"/>
                    </a:lnTo>
                    <a:lnTo>
                      <a:pt x="2185" y="637"/>
                    </a:lnTo>
                    <a:lnTo>
                      <a:pt x="2198" y="622"/>
                    </a:lnTo>
                    <a:lnTo>
                      <a:pt x="2185" y="637"/>
                    </a:lnTo>
                    <a:lnTo>
                      <a:pt x="2170" y="637"/>
                    </a:lnTo>
                    <a:lnTo>
                      <a:pt x="2162" y="629"/>
                    </a:lnTo>
                    <a:lnTo>
                      <a:pt x="2154" y="629"/>
                    </a:lnTo>
                    <a:lnTo>
                      <a:pt x="2146" y="622"/>
                    </a:lnTo>
                    <a:lnTo>
                      <a:pt x="2131" y="622"/>
                    </a:lnTo>
                    <a:lnTo>
                      <a:pt x="2123" y="614"/>
                    </a:lnTo>
                    <a:lnTo>
                      <a:pt x="2095" y="614"/>
                    </a:lnTo>
                    <a:lnTo>
                      <a:pt x="2087" y="606"/>
                    </a:lnTo>
                    <a:lnTo>
                      <a:pt x="2064" y="606"/>
                    </a:lnTo>
                    <a:lnTo>
                      <a:pt x="2056" y="599"/>
                    </a:lnTo>
                    <a:lnTo>
                      <a:pt x="2049" y="599"/>
                    </a:lnTo>
                    <a:lnTo>
                      <a:pt x="2041" y="593"/>
                    </a:lnTo>
                    <a:lnTo>
                      <a:pt x="2026" y="593"/>
                    </a:lnTo>
                    <a:lnTo>
                      <a:pt x="2020" y="585"/>
                    </a:lnTo>
                    <a:lnTo>
                      <a:pt x="1997" y="585"/>
                    </a:lnTo>
                    <a:lnTo>
                      <a:pt x="1989" y="577"/>
                    </a:lnTo>
                    <a:lnTo>
                      <a:pt x="1981" y="577"/>
                    </a:lnTo>
                    <a:lnTo>
                      <a:pt x="1974" y="570"/>
                    </a:lnTo>
                    <a:lnTo>
                      <a:pt x="1958" y="570"/>
                    </a:lnTo>
                    <a:lnTo>
                      <a:pt x="1951" y="562"/>
                    </a:lnTo>
                    <a:lnTo>
                      <a:pt x="1943" y="562"/>
                    </a:lnTo>
                    <a:lnTo>
                      <a:pt x="1937" y="554"/>
                    </a:lnTo>
                    <a:lnTo>
                      <a:pt x="1930" y="554"/>
                    </a:lnTo>
                    <a:lnTo>
                      <a:pt x="1922" y="547"/>
                    </a:lnTo>
                    <a:lnTo>
                      <a:pt x="1899" y="547"/>
                    </a:lnTo>
                    <a:lnTo>
                      <a:pt x="1891" y="539"/>
                    </a:lnTo>
                    <a:lnTo>
                      <a:pt x="1876" y="539"/>
                    </a:lnTo>
                    <a:lnTo>
                      <a:pt x="1868" y="531"/>
                    </a:lnTo>
                    <a:lnTo>
                      <a:pt x="1855" y="531"/>
                    </a:lnTo>
                    <a:lnTo>
                      <a:pt x="1832" y="510"/>
                    </a:lnTo>
                    <a:lnTo>
                      <a:pt x="1847" y="495"/>
                    </a:lnTo>
                    <a:lnTo>
                      <a:pt x="1847" y="487"/>
                    </a:lnTo>
                    <a:lnTo>
                      <a:pt x="1847" y="495"/>
                    </a:lnTo>
                    <a:lnTo>
                      <a:pt x="1824" y="518"/>
                    </a:lnTo>
                    <a:lnTo>
                      <a:pt x="1816" y="518"/>
                    </a:lnTo>
                    <a:lnTo>
                      <a:pt x="1809" y="510"/>
                    </a:lnTo>
                    <a:lnTo>
                      <a:pt x="1780" y="510"/>
                    </a:lnTo>
                    <a:lnTo>
                      <a:pt x="1772" y="503"/>
                    </a:lnTo>
                    <a:lnTo>
                      <a:pt x="1764" y="503"/>
                    </a:lnTo>
                    <a:lnTo>
                      <a:pt x="1757" y="495"/>
                    </a:lnTo>
                    <a:lnTo>
                      <a:pt x="1734" y="495"/>
                    </a:lnTo>
                    <a:lnTo>
                      <a:pt x="1726" y="487"/>
                    </a:lnTo>
                    <a:lnTo>
                      <a:pt x="1718" y="487"/>
                    </a:lnTo>
                    <a:lnTo>
                      <a:pt x="1711" y="480"/>
                    </a:lnTo>
                    <a:lnTo>
                      <a:pt x="1690" y="480"/>
                    </a:lnTo>
                    <a:lnTo>
                      <a:pt x="1682" y="472"/>
                    </a:lnTo>
                    <a:lnTo>
                      <a:pt x="1659" y="472"/>
                    </a:lnTo>
                    <a:lnTo>
                      <a:pt x="1651" y="464"/>
                    </a:lnTo>
                    <a:lnTo>
                      <a:pt x="1643" y="464"/>
                    </a:lnTo>
                    <a:lnTo>
                      <a:pt x="1636" y="456"/>
                    </a:lnTo>
                    <a:lnTo>
                      <a:pt x="1620" y="456"/>
                    </a:lnTo>
                    <a:lnTo>
                      <a:pt x="1615" y="449"/>
                    </a:lnTo>
                    <a:lnTo>
                      <a:pt x="1607" y="449"/>
                    </a:lnTo>
                    <a:lnTo>
                      <a:pt x="1599" y="443"/>
                    </a:lnTo>
                    <a:lnTo>
                      <a:pt x="1561" y="443"/>
                    </a:lnTo>
                    <a:lnTo>
                      <a:pt x="1553" y="435"/>
                    </a:lnTo>
                    <a:lnTo>
                      <a:pt x="1546" y="435"/>
                    </a:lnTo>
                    <a:lnTo>
                      <a:pt x="1532" y="420"/>
                    </a:lnTo>
                    <a:lnTo>
                      <a:pt x="1524" y="420"/>
                    </a:lnTo>
                    <a:lnTo>
                      <a:pt x="1517" y="412"/>
                    </a:lnTo>
                    <a:lnTo>
                      <a:pt x="1501" y="412"/>
                    </a:lnTo>
                    <a:lnTo>
                      <a:pt x="1494" y="405"/>
                    </a:lnTo>
                    <a:lnTo>
                      <a:pt x="1486" y="405"/>
                    </a:lnTo>
                    <a:lnTo>
                      <a:pt x="1478" y="397"/>
                    </a:lnTo>
                    <a:lnTo>
                      <a:pt x="1478" y="382"/>
                    </a:lnTo>
                    <a:lnTo>
                      <a:pt x="1486" y="374"/>
                    </a:lnTo>
                    <a:lnTo>
                      <a:pt x="1486" y="366"/>
                    </a:lnTo>
                    <a:lnTo>
                      <a:pt x="1486" y="374"/>
                    </a:lnTo>
                    <a:lnTo>
                      <a:pt x="1478" y="382"/>
                    </a:lnTo>
                    <a:lnTo>
                      <a:pt x="1478" y="397"/>
                    </a:lnTo>
                    <a:lnTo>
                      <a:pt x="1471" y="405"/>
                    </a:lnTo>
                    <a:lnTo>
                      <a:pt x="1463" y="405"/>
                    </a:lnTo>
                    <a:lnTo>
                      <a:pt x="1450" y="389"/>
                    </a:lnTo>
                    <a:lnTo>
                      <a:pt x="1442" y="389"/>
                    </a:lnTo>
                    <a:lnTo>
                      <a:pt x="1434" y="382"/>
                    </a:lnTo>
                    <a:lnTo>
                      <a:pt x="1411" y="382"/>
                    </a:lnTo>
                    <a:lnTo>
                      <a:pt x="1403" y="374"/>
                    </a:lnTo>
                    <a:lnTo>
                      <a:pt x="1396" y="374"/>
                    </a:lnTo>
                    <a:lnTo>
                      <a:pt x="1388" y="366"/>
                    </a:lnTo>
                    <a:lnTo>
                      <a:pt x="1352" y="366"/>
                    </a:lnTo>
                    <a:lnTo>
                      <a:pt x="1344" y="360"/>
                    </a:lnTo>
                    <a:lnTo>
                      <a:pt x="1336" y="360"/>
                    </a:lnTo>
                    <a:lnTo>
                      <a:pt x="1329" y="353"/>
                    </a:lnTo>
                    <a:lnTo>
                      <a:pt x="1313" y="353"/>
                    </a:lnTo>
                    <a:lnTo>
                      <a:pt x="1306" y="345"/>
                    </a:lnTo>
                    <a:lnTo>
                      <a:pt x="1298" y="345"/>
                    </a:lnTo>
                    <a:lnTo>
                      <a:pt x="1292" y="337"/>
                    </a:lnTo>
                    <a:lnTo>
                      <a:pt x="1254" y="337"/>
                    </a:lnTo>
                    <a:lnTo>
                      <a:pt x="1246" y="330"/>
                    </a:lnTo>
                    <a:lnTo>
                      <a:pt x="1231" y="330"/>
                    </a:lnTo>
                    <a:lnTo>
                      <a:pt x="1223" y="322"/>
                    </a:lnTo>
                    <a:lnTo>
                      <a:pt x="1215" y="322"/>
                    </a:lnTo>
                    <a:lnTo>
                      <a:pt x="1210" y="314"/>
                    </a:lnTo>
                    <a:lnTo>
                      <a:pt x="1202" y="314"/>
                    </a:lnTo>
                    <a:lnTo>
                      <a:pt x="1194" y="307"/>
                    </a:lnTo>
                    <a:lnTo>
                      <a:pt x="1186" y="307"/>
                    </a:lnTo>
                    <a:lnTo>
                      <a:pt x="1179" y="299"/>
                    </a:lnTo>
                    <a:lnTo>
                      <a:pt x="1148" y="299"/>
                    </a:lnTo>
                    <a:lnTo>
                      <a:pt x="1140" y="291"/>
                    </a:lnTo>
                    <a:lnTo>
                      <a:pt x="1133" y="291"/>
                    </a:lnTo>
                    <a:lnTo>
                      <a:pt x="1127" y="286"/>
                    </a:lnTo>
                    <a:lnTo>
                      <a:pt x="1119" y="286"/>
                    </a:lnTo>
                    <a:lnTo>
                      <a:pt x="1112" y="278"/>
                    </a:lnTo>
                    <a:lnTo>
                      <a:pt x="1112" y="263"/>
                    </a:lnTo>
                    <a:lnTo>
                      <a:pt x="1148" y="224"/>
                    </a:lnTo>
                    <a:lnTo>
                      <a:pt x="1163" y="224"/>
                    </a:lnTo>
                    <a:lnTo>
                      <a:pt x="1148" y="224"/>
                    </a:lnTo>
                    <a:lnTo>
                      <a:pt x="1140" y="232"/>
                    </a:lnTo>
                    <a:lnTo>
                      <a:pt x="1127" y="216"/>
                    </a:lnTo>
                    <a:lnTo>
                      <a:pt x="1112" y="216"/>
                    </a:lnTo>
                    <a:lnTo>
                      <a:pt x="1096" y="203"/>
                    </a:lnTo>
                    <a:lnTo>
                      <a:pt x="1081" y="203"/>
                    </a:lnTo>
                    <a:lnTo>
                      <a:pt x="1066" y="188"/>
                    </a:lnTo>
                    <a:lnTo>
                      <a:pt x="1052" y="188"/>
                    </a:lnTo>
                    <a:lnTo>
                      <a:pt x="1044" y="180"/>
                    </a:lnTo>
                    <a:lnTo>
                      <a:pt x="1029" y="180"/>
                    </a:lnTo>
                    <a:lnTo>
                      <a:pt x="1021" y="172"/>
                    </a:lnTo>
                    <a:lnTo>
                      <a:pt x="1014" y="172"/>
                    </a:lnTo>
                    <a:lnTo>
                      <a:pt x="998" y="157"/>
                    </a:lnTo>
                    <a:lnTo>
                      <a:pt x="983" y="157"/>
                    </a:lnTo>
                    <a:lnTo>
                      <a:pt x="975" y="149"/>
                    </a:lnTo>
                    <a:lnTo>
                      <a:pt x="954" y="149"/>
                    </a:lnTo>
                    <a:lnTo>
                      <a:pt x="939" y="134"/>
                    </a:lnTo>
                    <a:lnTo>
                      <a:pt x="923" y="134"/>
                    </a:lnTo>
                    <a:lnTo>
                      <a:pt x="900" y="113"/>
                    </a:lnTo>
                    <a:lnTo>
                      <a:pt x="887" y="113"/>
                    </a:lnTo>
                    <a:lnTo>
                      <a:pt x="872" y="97"/>
                    </a:lnTo>
                    <a:lnTo>
                      <a:pt x="856" y="97"/>
                    </a:lnTo>
                    <a:lnTo>
                      <a:pt x="841" y="82"/>
                    </a:lnTo>
                    <a:lnTo>
                      <a:pt x="818" y="82"/>
                    </a:lnTo>
                    <a:lnTo>
                      <a:pt x="804" y="67"/>
                    </a:lnTo>
                    <a:lnTo>
                      <a:pt x="781" y="67"/>
                    </a:lnTo>
                    <a:lnTo>
                      <a:pt x="766" y="51"/>
                    </a:lnTo>
                    <a:lnTo>
                      <a:pt x="751" y="51"/>
                    </a:lnTo>
                    <a:lnTo>
                      <a:pt x="743" y="46"/>
                    </a:lnTo>
                    <a:lnTo>
                      <a:pt x="735" y="46"/>
                    </a:lnTo>
                    <a:lnTo>
                      <a:pt x="730" y="38"/>
                    </a:lnTo>
                    <a:lnTo>
                      <a:pt x="722" y="38"/>
                    </a:lnTo>
                    <a:lnTo>
                      <a:pt x="714" y="30"/>
                    </a:lnTo>
                    <a:lnTo>
                      <a:pt x="699" y="30"/>
                    </a:lnTo>
                    <a:lnTo>
                      <a:pt x="691" y="23"/>
                    </a:lnTo>
                    <a:lnTo>
                      <a:pt x="683" y="23"/>
                    </a:lnTo>
                    <a:lnTo>
                      <a:pt x="676" y="15"/>
                    </a:lnTo>
                    <a:lnTo>
                      <a:pt x="660" y="15"/>
                    </a:lnTo>
                    <a:lnTo>
                      <a:pt x="647"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2" name="Freeform 76"/>
              <p:cNvSpPr>
                <a:spLocks noChangeAspect="1"/>
              </p:cNvSpPr>
              <p:nvPr/>
            </p:nvSpPr>
            <p:spPr bwMode="auto">
              <a:xfrm>
                <a:off x="882" y="3601"/>
                <a:ext cx="66" cy="104"/>
              </a:xfrm>
              <a:custGeom>
                <a:avLst/>
                <a:gdLst>
                  <a:gd name="T0" fmla="*/ 0 w 186"/>
                  <a:gd name="T1" fmla="*/ 0 h 292"/>
                  <a:gd name="T2" fmla="*/ 0 w 186"/>
                  <a:gd name="T3" fmla="*/ 0 h 292"/>
                  <a:gd name="T4" fmla="*/ 0 w 186"/>
                  <a:gd name="T5" fmla="*/ 0 h 292"/>
                  <a:gd name="T6" fmla="*/ 0 w 186"/>
                  <a:gd name="T7" fmla="*/ 0 h 292"/>
                  <a:gd name="T8" fmla="*/ 0 w 186"/>
                  <a:gd name="T9" fmla="*/ 0 h 292"/>
                  <a:gd name="T10" fmla="*/ 0 w 186"/>
                  <a:gd name="T11" fmla="*/ 0 h 292"/>
                  <a:gd name="T12" fmla="*/ 0 w 186"/>
                  <a:gd name="T13" fmla="*/ 0 h 292"/>
                  <a:gd name="T14" fmla="*/ 0 w 186"/>
                  <a:gd name="T15" fmla="*/ 0 h 292"/>
                  <a:gd name="T16" fmla="*/ 0 w 186"/>
                  <a:gd name="T17" fmla="*/ 0 h 292"/>
                  <a:gd name="T18" fmla="*/ 0 w 186"/>
                  <a:gd name="T19" fmla="*/ 0 h 292"/>
                  <a:gd name="T20" fmla="*/ 0 w 186"/>
                  <a:gd name="T21" fmla="*/ 0 h 292"/>
                  <a:gd name="T22" fmla="*/ 0 w 186"/>
                  <a:gd name="T23" fmla="*/ 0 h 292"/>
                  <a:gd name="T24" fmla="*/ 0 w 186"/>
                  <a:gd name="T25" fmla="*/ 0 h 292"/>
                  <a:gd name="T26" fmla="*/ 0 w 186"/>
                  <a:gd name="T27" fmla="*/ 0 h 292"/>
                  <a:gd name="T28" fmla="*/ 0 w 186"/>
                  <a:gd name="T29" fmla="*/ 0 h 292"/>
                  <a:gd name="T30" fmla="*/ 0 w 186"/>
                  <a:gd name="T31" fmla="*/ 0 h 292"/>
                  <a:gd name="T32" fmla="*/ 0 w 186"/>
                  <a:gd name="T33" fmla="*/ 0 h 292"/>
                  <a:gd name="T34" fmla="*/ 0 w 186"/>
                  <a:gd name="T35" fmla="*/ 0 h 292"/>
                  <a:gd name="T36" fmla="*/ 0 w 186"/>
                  <a:gd name="T37" fmla="*/ 0 h 292"/>
                  <a:gd name="T38" fmla="*/ 0 w 186"/>
                  <a:gd name="T39" fmla="*/ 0 h 292"/>
                  <a:gd name="T40" fmla="*/ 0 w 186"/>
                  <a:gd name="T41" fmla="*/ 0 h 292"/>
                  <a:gd name="T42" fmla="*/ 0 w 186"/>
                  <a:gd name="T43" fmla="*/ 0 h 292"/>
                  <a:gd name="T44" fmla="*/ 0 w 186"/>
                  <a:gd name="T45" fmla="*/ 0 h 292"/>
                  <a:gd name="T46" fmla="*/ 0 w 186"/>
                  <a:gd name="T47" fmla="*/ 0 h 292"/>
                  <a:gd name="T48" fmla="*/ 0 w 186"/>
                  <a:gd name="T49" fmla="*/ 0 h 292"/>
                  <a:gd name="T50" fmla="*/ 0 w 186"/>
                  <a:gd name="T51" fmla="*/ 0 h 292"/>
                  <a:gd name="T52" fmla="*/ 0 w 186"/>
                  <a:gd name="T53" fmla="*/ 0 h 292"/>
                  <a:gd name="T54" fmla="*/ 0 w 186"/>
                  <a:gd name="T55" fmla="*/ 0 h 292"/>
                  <a:gd name="T56" fmla="*/ 0 w 186"/>
                  <a:gd name="T57" fmla="*/ 0 h 292"/>
                  <a:gd name="T58" fmla="*/ 0 w 186"/>
                  <a:gd name="T59" fmla="*/ 0 h 292"/>
                  <a:gd name="T60" fmla="*/ 0 w 186"/>
                  <a:gd name="T61" fmla="*/ 0 h 292"/>
                  <a:gd name="T62" fmla="*/ 0 w 186"/>
                  <a:gd name="T63" fmla="*/ 0 h 292"/>
                  <a:gd name="T64" fmla="*/ 0 w 186"/>
                  <a:gd name="T65" fmla="*/ 0 h 292"/>
                  <a:gd name="T66" fmla="*/ 0 w 186"/>
                  <a:gd name="T67" fmla="*/ 0 h 292"/>
                  <a:gd name="T68" fmla="*/ 0 w 186"/>
                  <a:gd name="T69" fmla="*/ 0 h 292"/>
                  <a:gd name="T70" fmla="*/ 0 w 186"/>
                  <a:gd name="T71" fmla="*/ 0 h 292"/>
                  <a:gd name="T72" fmla="*/ 0 w 186"/>
                  <a:gd name="T73" fmla="*/ 0 h 292"/>
                  <a:gd name="T74" fmla="*/ 0 w 186"/>
                  <a:gd name="T75" fmla="*/ 0 h 292"/>
                  <a:gd name="T76" fmla="*/ 0 w 186"/>
                  <a:gd name="T77" fmla="*/ 0 h 292"/>
                  <a:gd name="T78" fmla="*/ 0 w 186"/>
                  <a:gd name="T79" fmla="*/ 0 h 292"/>
                  <a:gd name="T80" fmla="*/ 0 w 186"/>
                  <a:gd name="T81" fmla="*/ 0 h 29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6"/>
                  <a:gd name="T124" fmla="*/ 0 h 292"/>
                  <a:gd name="T125" fmla="*/ 186 w 186"/>
                  <a:gd name="T126" fmla="*/ 292 h 29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6" h="292">
                    <a:moveTo>
                      <a:pt x="36" y="0"/>
                    </a:moveTo>
                    <a:lnTo>
                      <a:pt x="29" y="8"/>
                    </a:lnTo>
                    <a:lnTo>
                      <a:pt x="36" y="0"/>
                    </a:lnTo>
                    <a:lnTo>
                      <a:pt x="44" y="8"/>
                    </a:lnTo>
                    <a:lnTo>
                      <a:pt x="52" y="8"/>
                    </a:lnTo>
                    <a:lnTo>
                      <a:pt x="59" y="15"/>
                    </a:lnTo>
                    <a:lnTo>
                      <a:pt x="67" y="15"/>
                    </a:lnTo>
                    <a:lnTo>
                      <a:pt x="75" y="21"/>
                    </a:lnTo>
                    <a:lnTo>
                      <a:pt x="82" y="21"/>
                    </a:lnTo>
                    <a:lnTo>
                      <a:pt x="98" y="36"/>
                    </a:lnTo>
                    <a:lnTo>
                      <a:pt x="104" y="36"/>
                    </a:lnTo>
                    <a:lnTo>
                      <a:pt x="119" y="52"/>
                    </a:lnTo>
                    <a:lnTo>
                      <a:pt x="127" y="52"/>
                    </a:lnTo>
                    <a:lnTo>
                      <a:pt x="134" y="59"/>
                    </a:lnTo>
                    <a:lnTo>
                      <a:pt x="134" y="75"/>
                    </a:lnTo>
                    <a:lnTo>
                      <a:pt x="157" y="96"/>
                    </a:lnTo>
                    <a:lnTo>
                      <a:pt x="157" y="104"/>
                    </a:lnTo>
                    <a:lnTo>
                      <a:pt x="165" y="111"/>
                    </a:lnTo>
                    <a:lnTo>
                      <a:pt x="165" y="127"/>
                    </a:lnTo>
                    <a:lnTo>
                      <a:pt x="178" y="142"/>
                    </a:lnTo>
                    <a:lnTo>
                      <a:pt x="178" y="178"/>
                    </a:lnTo>
                    <a:lnTo>
                      <a:pt x="173" y="186"/>
                    </a:lnTo>
                    <a:lnTo>
                      <a:pt x="165" y="186"/>
                    </a:lnTo>
                    <a:lnTo>
                      <a:pt x="157" y="178"/>
                    </a:lnTo>
                    <a:lnTo>
                      <a:pt x="157" y="165"/>
                    </a:lnTo>
                    <a:lnTo>
                      <a:pt x="150" y="157"/>
                    </a:lnTo>
                    <a:lnTo>
                      <a:pt x="150" y="150"/>
                    </a:lnTo>
                    <a:lnTo>
                      <a:pt x="134" y="134"/>
                    </a:lnTo>
                    <a:lnTo>
                      <a:pt x="134" y="127"/>
                    </a:lnTo>
                    <a:lnTo>
                      <a:pt x="104" y="96"/>
                    </a:lnTo>
                    <a:lnTo>
                      <a:pt x="98" y="96"/>
                    </a:lnTo>
                    <a:lnTo>
                      <a:pt x="59" y="59"/>
                    </a:lnTo>
                    <a:lnTo>
                      <a:pt x="44" y="59"/>
                    </a:lnTo>
                    <a:lnTo>
                      <a:pt x="36" y="52"/>
                    </a:lnTo>
                    <a:lnTo>
                      <a:pt x="0" y="52"/>
                    </a:lnTo>
                    <a:lnTo>
                      <a:pt x="36" y="52"/>
                    </a:lnTo>
                    <a:lnTo>
                      <a:pt x="44" y="59"/>
                    </a:lnTo>
                    <a:lnTo>
                      <a:pt x="59" y="59"/>
                    </a:lnTo>
                    <a:lnTo>
                      <a:pt x="90" y="90"/>
                    </a:lnTo>
                    <a:lnTo>
                      <a:pt x="90" y="96"/>
                    </a:lnTo>
                    <a:lnTo>
                      <a:pt x="82" y="104"/>
                    </a:lnTo>
                    <a:lnTo>
                      <a:pt x="82" y="119"/>
                    </a:lnTo>
                    <a:lnTo>
                      <a:pt x="90" y="127"/>
                    </a:lnTo>
                    <a:lnTo>
                      <a:pt x="90" y="134"/>
                    </a:lnTo>
                    <a:lnTo>
                      <a:pt x="142" y="186"/>
                    </a:lnTo>
                    <a:lnTo>
                      <a:pt x="150" y="186"/>
                    </a:lnTo>
                    <a:lnTo>
                      <a:pt x="157" y="194"/>
                    </a:lnTo>
                    <a:lnTo>
                      <a:pt x="157" y="202"/>
                    </a:lnTo>
                    <a:lnTo>
                      <a:pt x="178" y="225"/>
                    </a:lnTo>
                    <a:lnTo>
                      <a:pt x="178" y="253"/>
                    </a:lnTo>
                    <a:lnTo>
                      <a:pt x="142" y="292"/>
                    </a:lnTo>
                    <a:lnTo>
                      <a:pt x="150" y="284"/>
                    </a:lnTo>
                    <a:lnTo>
                      <a:pt x="157" y="292"/>
                    </a:lnTo>
                    <a:lnTo>
                      <a:pt x="150" y="284"/>
                    </a:lnTo>
                    <a:lnTo>
                      <a:pt x="165" y="269"/>
                    </a:lnTo>
                    <a:lnTo>
                      <a:pt x="173" y="276"/>
                    </a:lnTo>
                    <a:lnTo>
                      <a:pt x="173" y="284"/>
                    </a:lnTo>
                    <a:lnTo>
                      <a:pt x="173" y="276"/>
                    </a:lnTo>
                    <a:lnTo>
                      <a:pt x="165" y="269"/>
                    </a:lnTo>
                    <a:lnTo>
                      <a:pt x="178" y="253"/>
                    </a:lnTo>
                    <a:lnTo>
                      <a:pt x="178" y="225"/>
                    </a:lnTo>
                    <a:lnTo>
                      <a:pt x="186" y="217"/>
                    </a:lnTo>
                    <a:lnTo>
                      <a:pt x="186" y="186"/>
                    </a:lnTo>
                    <a:lnTo>
                      <a:pt x="178" y="178"/>
                    </a:lnTo>
                    <a:lnTo>
                      <a:pt x="178" y="142"/>
                    </a:lnTo>
                    <a:lnTo>
                      <a:pt x="165" y="127"/>
                    </a:lnTo>
                    <a:lnTo>
                      <a:pt x="165" y="111"/>
                    </a:lnTo>
                    <a:lnTo>
                      <a:pt x="157" y="104"/>
                    </a:lnTo>
                    <a:lnTo>
                      <a:pt x="157" y="96"/>
                    </a:lnTo>
                    <a:lnTo>
                      <a:pt x="134" y="75"/>
                    </a:lnTo>
                    <a:lnTo>
                      <a:pt x="134" y="59"/>
                    </a:lnTo>
                    <a:lnTo>
                      <a:pt x="127" y="52"/>
                    </a:lnTo>
                    <a:lnTo>
                      <a:pt x="119" y="52"/>
                    </a:lnTo>
                    <a:lnTo>
                      <a:pt x="104" y="36"/>
                    </a:lnTo>
                    <a:lnTo>
                      <a:pt x="98" y="36"/>
                    </a:lnTo>
                    <a:lnTo>
                      <a:pt x="82" y="21"/>
                    </a:lnTo>
                    <a:lnTo>
                      <a:pt x="75" y="21"/>
                    </a:lnTo>
                    <a:lnTo>
                      <a:pt x="67" y="15"/>
                    </a:lnTo>
                    <a:lnTo>
                      <a:pt x="59" y="15"/>
                    </a:lnTo>
                    <a:lnTo>
                      <a:pt x="52" y="8"/>
                    </a:lnTo>
                    <a:lnTo>
                      <a:pt x="44" y="8"/>
                    </a:lnTo>
                    <a:lnTo>
                      <a:pt x="3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3" name="Freeform 77"/>
              <p:cNvSpPr>
                <a:spLocks noChangeAspect="1"/>
              </p:cNvSpPr>
              <p:nvPr/>
            </p:nvSpPr>
            <p:spPr bwMode="auto">
              <a:xfrm>
                <a:off x="1039" y="3717"/>
                <a:ext cx="21" cy="10"/>
              </a:xfrm>
              <a:custGeom>
                <a:avLst/>
                <a:gdLst>
                  <a:gd name="T0" fmla="*/ 0 w 60"/>
                  <a:gd name="T1" fmla="*/ 0 h 29"/>
                  <a:gd name="T2" fmla="*/ 0 w 60"/>
                  <a:gd name="T3" fmla="*/ 0 h 29"/>
                  <a:gd name="T4" fmla="*/ 0 w 60"/>
                  <a:gd name="T5" fmla="*/ 0 h 29"/>
                  <a:gd name="T6" fmla="*/ 0 w 60"/>
                  <a:gd name="T7" fmla="*/ 0 h 29"/>
                  <a:gd name="T8" fmla="*/ 0 w 60"/>
                  <a:gd name="T9" fmla="*/ 0 h 29"/>
                  <a:gd name="T10" fmla="*/ 0 w 60"/>
                  <a:gd name="T11" fmla="*/ 0 h 29"/>
                  <a:gd name="T12" fmla="*/ 0 w 60"/>
                  <a:gd name="T13" fmla="*/ 0 h 29"/>
                  <a:gd name="T14" fmla="*/ 0 w 60"/>
                  <a:gd name="T15" fmla="*/ 0 h 29"/>
                  <a:gd name="T16" fmla="*/ 0 w 60"/>
                  <a:gd name="T17" fmla="*/ 0 h 29"/>
                  <a:gd name="T18" fmla="*/ 0 w 60"/>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29"/>
                  <a:gd name="T32" fmla="*/ 60 w 60"/>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29">
                    <a:moveTo>
                      <a:pt x="39" y="0"/>
                    </a:moveTo>
                    <a:lnTo>
                      <a:pt x="31" y="8"/>
                    </a:lnTo>
                    <a:lnTo>
                      <a:pt x="23" y="8"/>
                    </a:lnTo>
                    <a:lnTo>
                      <a:pt x="8" y="22"/>
                    </a:lnTo>
                    <a:lnTo>
                      <a:pt x="0" y="14"/>
                    </a:lnTo>
                    <a:lnTo>
                      <a:pt x="16" y="29"/>
                    </a:lnTo>
                    <a:lnTo>
                      <a:pt x="47" y="29"/>
                    </a:lnTo>
                    <a:lnTo>
                      <a:pt x="60" y="14"/>
                    </a:lnTo>
                    <a:lnTo>
                      <a:pt x="47" y="0"/>
                    </a:lnTo>
                    <a:lnTo>
                      <a:pt x="39"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4" name="Freeform 78"/>
              <p:cNvSpPr>
                <a:spLocks noChangeAspect="1"/>
              </p:cNvSpPr>
              <p:nvPr/>
            </p:nvSpPr>
            <p:spPr bwMode="auto">
              <a:xfrm>
                <a:off x="1039" y="3751"/>
                <a:ext cx="35" cy="13"/>
              </a:xfrm>
              <a:custGeom>
                <a:avLst/>
                <a:gdLst>
                  <a:gd name="T0" fmla="*/ 0 w 98"/>
                  <a:gd name="T1" fmla="*/ 0 h 39"/>
                  <a:gd name="T2" fmla="*/ 0 w 98"/>
                  <a:gd name="T3" fmla="*/ 0 h 39"/>
                  <a:gd name="T4" fmla="*/ 0 w 98"/>
                  <a:gd name="T5" fmla="*/ 0 h 39"/>
                  <a:gd name="T6" fmla="*/ 0 w 98"/>
                  <a:gd name="T7" fmla="*/ 0 h 39"/>
                  <a:gd name="T8" fmla="*/ 0 w 98"/>
                  <a:gd name="T9" fmla="*/ 0 h 39"/>
                  <a:gd name="T10" fmla="*/ 0 w 98"/>
                  <a:gd name="T11" fmla="*/ 0 h 39"/>
                  <a:gd name="T12" fmla="*/ 0 w 98"/>
                  <a:gd name="T13" fmla="*/ 0 h 39"/>
                  <a:gd name="T14" fmla="*/ 0 w 98"/>
                  <a:gd name="T15" fmla="*/ 0 h 39"/>
                  <a:gd name="T16" fmla="*/ 0 w 98"/>
                  <a:gd name="T17" fmla="*/ 0 h 39"/>
                  <a:gd name="T18" fmla="*/ 0 w 98"/>
                  <a:gd name="T19" fmla="*/ 0 h 39"/>
                  <a:gd name="T20" fmla="*/ 0 w 98"/>
                  <a:gd name="T21" fmla="*/ 0 h 39"/>
                  <a:gd name="T22" fmla="*/ 0 w 98"/>
                  <a:gd name="T23" fmla="*/ 0 h 39"/>
                  <a:gd name="T24" fmla="*/ 0 w 98"/>
                  <a:gd name="T25" fmla="*/ 0 h 39"/>
                  <a:gd name="T26" fmla="*/ 0 w 98"/>
                  <a:gd name="T27" fmla="*/ 0 h 39"/>
                  <a:gd name="T28" fmla="*/ 0 w 98"/>
                  <a:gd name="T29" fmla="*/ 0 h 39"/>
                  <a:gd name="T30" fmla="*/ 0 w 98"/>
                  <a:gd name="T31" fmla="*/ 0 h 39"/>
                  <a:gd name="T32" fmla="*/ 0 w 98"/>
                  <a:gd name="T33" fmla="*/ 0 h 39"/>
                  <a:gd name="T34" fmla="*/ 0 w 98"/>
                  <a:gd name="T35" fmla="*/ 0 h 39"/>
                  <a:gd name="T36" fmla="*/ 0 w 98"/>
                  <a:gd name="T37" fmla="*/ 0 h 39"/>
                  <a:gd name="T38" fmla="*/ 0 w 98"/>
                  <a:gd name="T39" fmla="*/ 0 h 39"/>
                  <a:gd name="T40" fmla="*/ 0 w 98"/>
                  <a:gd name="T41" fmla="*/ 0 h 39"/>
                  <a:gd name="T42" fmla="*/ 0 w 98"/>
                  <a:gd name="T43" fmla="*/ 0 h 39"/>
                  <a:gd name="T44" fmla="*/ 0 w 98"/>
                  <a:gd name="T45" fmla="*/ 0 h 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8"/>
                  <a:gd name="T70" fmla="*/ 0 h 39"/>
                  <a:gd name="T71" fmla="*/ 98 w 98"/>
                  <a:gd name="T72" fmla="*/ 39 h 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8" h="39">
                    <a:moveTo>
                      <a:pt x="23" y="0"/>
                    </a:moveTo>
                    <a:lnTo>
                      <a:pt x="16" y="8"/>
                    </a:lnTo>
                    <a:lnTo>
                      <a:pt x="16" y="16"/>
                    </a:lnTo>
                    <a:lnTo>
                      <a:pt x="8" y="24"/>
                    </a:lnTo>
                    <a:lnTo>
                      <a:pt x="0" y="24"/>
                    </a:lnTo>
                    <a:lnTo>
                      <a:pt x="8" y="24"/>
                    </a:lnTo>
                    <a:lnTo>
                      <a:pt x="16" y="16"/>
                    </a:lnTo>
                    <a:lnTo>
                      <a:pt x="23" y="16"/>
                    </a:lnTo>
                    <a:lnTo>
                      <a:pt x="31" y="24"/>
                    </a:lnTo>
                    <a:lnTo>
                      <a:pt x="39" y="16"/>
                    </a:lnTo>
                    <a:lnTo>
                      <a:pt x="47" y="16"/>
                    </a:lnTo>
                    <a:lnTo>
                      <a:pt x="54" y="24"/>
                    </a:lnTo>
                    <a:lnTo>
                      <a:pt x="54" y="39"/>
                    </a:lnTo>
                    <a:lnTo>
                      <a:pt x="54" y="31"/>
                    </a:lnTo>
                    <a:lnTo>
                      <a:pt x="68" y="16"/>
                    </a:lnTo>
                    <a:lnTo>
                      <a:pt x="91" y="39"/>
                    </a:lnTo>
                    <a:lnTo>
                      <a:pt x="98" y="39"/>
                    </a:lnTo>
                    <a:lnTo>
                      <a:pt x="91" y="39"/>
                    </a:lnTo>
                    <a:lnTo>
                      <a:pt x="68" y="16"/>
                    </a:lnTo>
                    <a:lnTo>
                      <a:pt x="62" y="24"/>
                    </a:lnTo>
                    <a:lnTo>
                      <a:pt x="54" y="24"/>
                    </a:lnTo>
                    <a:lnTo>
                      <a:pt x="31" y="0"/>
                    </a:lnTo>
                    <a:lnTo>
                      <a:pt x="2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5" name="Freeform 79"/>
              <p:cNvSpPr>
                <a:spLocks noChangeAspect="1"/>
              </p:cNvSpPr>
              <p:nvPr/>
            </p:nvSpPr>
            <p:spPr bwMode="auto">
              <a:xfrm>
                <a:off x="1109" y="3754"/>
                <a:ext cx="26" cy="20"/>
              </a:xfrm>
              <a:custGeom>
                <a:avLst/>
                <a:gdLst>
                  <a:gd name="T0" fmla="*/ 0 w 75"/>
                  <a:gd name="T1" fmla="*/ 0 h 60"/>
                  <a:gd name="T2" fmla="*/ 0 w 75"/>
                  <a:gd name="T3" fmla="*/ 0 h 60"/>
                  <a:gd name="T4" fmla="*/ 0 w 75"/>
                  <a:gd name="T5" fmla="*/ 0 h 60"/>
                  <a:gd name="T6" fmla="*/ 0 w 75"/>
                  <a:gd name="T7" fmla="*/ 0 h 60"/>
                  <a:gd name="T8" fmla="*/ 0 w 75"/>
                  <a:gd name="T9" fmla="*/ 0 h 60"/>
                  <a:gd name="T10" fmla="*/ 0 w 75"/>
                  <a:gd name="T11" fmla="*/ 0 h 60"/>
                  <a:gd name="T12" fmla="*/ 0 w 75"/>
                  <a:gd name="T13" fmla="*/ 0 h 60"/>
                  <a:gd name="T14" fmla="*/ 0 w 75"/>
                  <a:gd name="T15" fmla="*/ 0 h 60"/>
                  <a:gd name="T16" fmla="*/ 0 w 75"/>
                  <a:gd name="T17" fmla="*/ 0 h 60"/>
                  <a:gd name="T18" fmla="*/ 0 w 75"/>
                  <a:gd name="T19" fmla="*/ 0 h 60"/>
                  <a:gd name="T20" fmla="*/ 0 w 75"/>
                  <a:gd name="T21" fmla="*/ 0 h 60"/>
                  <a:gd name="T22" fmla="*/ 0 w 75"/>
                  <a:gd name="T23" fmla="*/ 0 h 60"/>
                  <a:gd name="T24" fmla="*/ 0 w 75"/>
                  <a:gd name="T25" fmla="*/ 0 h 60"/>
                  <a:gd name="T26" fmla="*/ 0 w 75"/>
                  <a:gd name="T27" fmla="*/ 0 h 60"/>
                  <a:gd name="T28" fmla="*/ 0 w 75"/>
                  <a:gd name="T29" fmla="*/ 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5"/>
                  <a:gd name="T46" fmla="*/ 0 h 60"/>
                  <a:gd name="T47" fmla="*/ 75 w 75"/>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5" h="60">
                    <a:moveTo>
                      <a:pt x="16" y="0"/>
                    </a:moveTo>
                    <a:lnTo>
                      <a:pt x="0" y="16"/>
                    </a:lnTo>
                    <a:lnTo>
                      <a:pt x="0" y="23"/>
                    </a:lnTo>
                    <a:lnTo>
                      <a:pt x="23" y="46"/>
                    </a:lnTo>
                    <a:lnTo>
                      <a:pt x="31" y="46"/>
                    </a:lnTo>
                    <a:lnTo>
                      <a:pt x="44" y="60"/>
                    </a:lnTo>
                    <a:lnTo>
                      <a:pt x="67" y="60"/>
                    </a:lnTo>
                    <a:lnTo>
                      <a:pt x="75" y="54"/>
                    </a:lnTo>
                    <a:lnTo>
                      <a:pt x="75" y="39"/>
                    </a:lnTo>
                    <a:lnTo>
                      <a:pt x="67" y="31"/>
                    </a:lnTo>
                    <a:lnTo>
                      <a:pt x="67" y="23"/>
                    </a:lnTo>
                    <a:lnTo>
                      <a:pt x="60" y="16"/>
                    </a:lnTo>
                    <a:lnTo>
                      <a:pt x="52" y="16"/>
                    </a:lnTo>
                    <a:lnTo>
                      <a:pt x="37" y="0"/>
                    </a:lnTo>
                    <a:lnTo>
                      <a:pt x="16"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6" name="Freeform 80"/>
              <p:cNvSpPr>
                <a:spLocks noChangeAspect="1"/>
              </p:cNvSpPr>
              <p:nvPr/>
            </p:nvSpPr>
            <p:spPr bwMode="auto">
              <a:xfrm>
                <a:off x="948" y="3817"/>
                <a:ext cx="25" cy="22"/>
              </a:xfrm>
              <a:custGeom>
                <a:avLst/>
                <a:gdLst>
                  <a:gd name="T0" fmla="*/ 0 w 69"/>
                  <a:gd name="T1" fmla="*/ 0 h 59"/>
                  <a:gd name="T2" fmla="*/ 0 w 69"/>
                  <a:gd name="T3" fmla="*/ 0 h 59"/>
                  <a:gd name="T4" fmla="*/ 0 w 69"/>
                  <a:gd name="T5" fmla="*/ 0 h 59"/>
                  <a:gd name="T6" fmla="*/ 0 w 69"/>
                  <a:gd name="T7" fmla="*/ 0 h 59"/>
                  <a:gd name="T8" fmla="*/ 0 w 69"/>
                  <a:gd name="T9" fmla="*/ 0 h 59"/>
                  <a:gd name="T10" fmla="*/ 0 w 69"/>
                  <a:gd name="T11" fmla="*/ 0 h 59"/>
                  <a:gd name="T12" fmla="*/ 0 w 69"/>
                  <a:gd name="T13" fmla="*/ 0 h 59"/>
                  <a:gd name="T14" fmla="*/ 0 w 69"/>
                  <a:gd name="T15" fmla="*/ 0 h 59"/>
                  <a:gd name="T16" fmla="*/ 0 w 69"/>
                  <a:gd name="T17" fmla="*/ 0 h 59"/>
                  <a:gd name="T18" fmla="*/ 0 w 69"/>
                  <a:gd name="T19" fmla="*/ 0 h 59"/>
                  <a:gd name="T20" fmla="*/ 0 w 69"/>
                  <a:gd name="T21" fmla="*/ 0 h 59"/>
                  <a:gd name="T22" fmla="*/ 0 w 69"/>
                  <a:gd name="T23" fmla="*/ 0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59"/>
                  <a:gd name="T38" fmla="*/ 69 w 69"/>
                  <a:gd name="T39" fmla="*/ 59 h 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59">
                    <a:moveTo>
                      <a:pt x="23" y="0"/>
                    </a:moveTo>
                    <a:lnTo>
                      <a:pt x="0" y="23"/>
                    </a:lnTo>
                    <a:lnTo>
                      <a:pt x="0" y="30"/>
                    </a:lnTo>
                    <a:lnTo>
                      <a:pt x="15" y="44"/>
                    </a:lnTo>
                    <a:lnTo>
                      <a:pt x="23" y="44"/>
                    </a:lnTo>
                    <a:lnTo>
                      <a:pt x="38" y="59"/>
                    </a:lnTo>
                    <a:lnTo>
                      <a:pt x="46" y="59"/>
                    </a:lnTo>
                    <a:lnTo>
                      <a:pt x="69" y="38"/>
                    </a:lnTo>
                    <a:lnTo>
                      <a:pt x="69" y="30"/>
                    </a:lnTo>
                    <a:lnTo>
                      <a:pt x="46" y="7"/>
                    </a:lnTo>
                    <a:lnTo>
                      <a:pt x="31" y="7"/>
                    </a:lnTo>
                    <a:lnTo>
                      <a:pt x="2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7" name="Freeform 81"/>
              <p:cNvSpPr>
                <a:spLocks noChangeAspect="1"/>
              </p:cNvSpPr>
              <p:nvPr/>
            </p:nvSpPr>
            <p:spPr bwMode="auto">
              <a:xfrm>
                <a:off x="2164" y="3839"/>
                <a:ext cx="34" cy="13"/>
              </a:xfrm>
              <a:custGeom>
                <a:avLst/>
                <a:gdLst>
                  <a:gd name="T0" fmla="*/ 0 w 98"/>
                  <a:gd name="T1" fmla="*/ 0 h 39"/>
                  <a:gd name="T2" fmla="*/ 0 w 98"/>
                  <a:gd name="T3" fmla="*/ 0 h 39"/>
                  <a:gd name="T4" fmla="*/ 0 w 98"/>
                  <a:gd name="T5" fmla="*/ 0 h 39"/>
                  <a:gd name="T6" fmla="*/ 0 w 98"/>
                  <a:gd name="T7" fmla="*/ 0 h 39"/>
                  <a:gd name="T8" fmla="*/ 0 w 98"/>
                  <a:gd name="T9" fmla="*/ 0 h 39"/>
                  <a:gd name="T10" fmla="*/ 0 w 98"/>
                  <a:gd name="T11" fmla="*/ 0 h 39"/>
                  <a:gd name="T12" fmla="*/ 0 w 98"/>
                  <a:gd name="T13" fmla="*/ 0 h 39"/>
                  <a:gd name="T14" fmla="*/ 0 w 98"/>
                  <a:gd name="T15" fmla="*/ 0 h 39"/>
                  <a:gd name="T16" fmla="*/ 0 w 98"/>
                  <a:gd name="T17" fmla="*/ 0 h 39"/>
                  <a:gd name="T18" fmla="*/ 0 w 98"/>
                  <a:gd name="T19" fmla="*/ 0 h 39"/>
                  <a:gd name="T20" fmla="*/ 0 w 98"/>
                  <a:gd name="T21" fmla="*/ 0 h 39"/>
                  <a:gd name="T22" fmla="*/ 0 w 98"/>
                  <a:gd name="T23" fmla="*/ 0 h 39"/>
                  <a:gd name="T24" fmla="*/ 0 w 98"/>
                  <a:gd name="T25" fmla="*/ 0 h 39"/>
                  <a:gd name="T26" fmla="*/ 0 w 98"/>
                  <a:gd name="T27" fmla="*/ 0 h 39"/>
                  <a:gd name="T28" fmla="*/ 0 w 98"/>
                  <a:gd name="T29" fmla="*/ 0 h 39"/>
                  <a:gd name="T30" fmla="*/ 0 w 98"/>
                  <a:gd name="T31" fmla="*/ 0 h 39"/>
                  <a:gd name="T32" fmla="*/ 0 w 98"/>
                  <a:gd name="T33" fmla="*/ 0 h 39"/>
                  <a:gd name="T34" fmla="*/ 0 w 98"/>
                  <a:gd name="T35" fmla="*/ 0 h 39"/>
                  <a:gd name="T36" fmla="*/ 0 w 98"/>
                  <a:gd name="T37" fmla="*/ 0 h 39"/>
                  <a:gd name="T38" fmla="*/ 0 w 98"/>
                  <a:gd name="T39" fmla="*/ 0 h 39"/>
                  <a:gd name="T40" fmla="*/ 0 w 98"/>
                  <a:gd name="T41" fmla="*/ 0 h 39"/>
                  <a:gd name="T42" fmla="*/ 0 w 98"/>
                  <a:gd name="T43" fmla="*/ 0 h 39"/>
                  <a:gd name="T44" fmla="*/ 0 w 98"/>
                  <a:gd name="T45" fmla="*/ 0 h 39"/>
                  <a:gd name="T46" fmla="*/ 0 w 98"/>
                  <a:gd name="T47" fmla="*/ 0 h 39"/>
                  <a:gd name="T48" fmla="*/ 0 w 98"/>
                  <a:gd name="T49" fmla="*/ 0 h 39"/>
                  <a:gd name="T50" fmla="*/ 0 w 98"/>
                  <a:gd name="T51" fmla="*/ 0 h 39"/>
                  <a:gd name="T52" fmla="*/ 0 w 98"/>
                  <a:gd name="T53" fmla="*/ 0 h 39"/>
                  <a:gd name="T54" fmla="*/ 0 w 98"/>
                  <a:gd name="T55" fmla="*/ 0 h 39"/>
                  <a:gd name="T56" fmla="*/ 0 w 98"/>
                  <a:gd name="T57" fmla="*/ 0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
                  <a:gd name="T88" fmla="*/ 0 h 39"/>
                  <a:gd name="T89" fmla="*/ 98 w 98"/>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 h="39">
                    <a:moveTo>
                      <a:pt x="0" y="0"/>
                    </a:moveTo>
                    <a:lnTo>
                      <a:pt x="8" y="8"/>
                    </a:lnTo>
                    <a:lnTo>
                      <a:pt x="16" y="8"/>
                    </a:lnTo>
                    <a:lnTo>
                      <a:pt x="31" y="23"/>
                    </a:lnTo>
                    <a:lnTo>
                      <a:pt x="45" y="23"/>
                    </a:lnTo>
                    <a:lnTo>
                      <a:pt x="52" y="31"/>
                    </a:lnTo>
                    <a:lnTo>
                      <a:pt x="60" y="23"/>
                    </a:lnTo>
                    <a:lnTo>
                      <a:pt x="68" y="31"/>
                    </a:lnTo>
                    <a:lnTo>
                      <a:pt x="75" y="31"/>
                    </a:lnTo>
                    <a:lnTo>
                      <a:pt x="83" y="39"/>
                    </a:lnTo>
                    <a:lnTo>
                      <a:pt x="98" y="39"/>
                    </a:lnTo>
                    <a:lnTo>
                      <a:pt x="83" y="39"/>
                    </a:lnTo>
                    <a:lnTo>
                      <a:pt x="75" y="31"/>
                    </a:lnTo>
                    <a:lnTo>
                      <a:pt x="75" y="23"/>
                    </a:lnTo>
                    <a:lnTo>
                      <a:pt x="68" y="31"/>
                    </a:lnTo>
                    <a:lnTo>
                      <a:pt x="60" y="23"/>
                    </a:lnTo>
                    <a:lnTo>
                      <a:pt x="60" y="16"/>
                    </a:lnTo>
                    <a:lnTo>
                      <a:pt x="60" y="23"/>
                    </a:lnTo>
                    <a:lnTo>
                      <a:pt x="52" y="31"/>
                    </a:lnTo>
                    <a:lnTo>
                      <a:pt x="45" y="23"/>
                    </a:lnTo>
                    <a:lnTo>
                      <a:pt x="45" y="8"/>
                    </a:lnTo>
                    <a:lnTo>
                      <a:pt x="45" y="16"/>
                    </a:lnTo>
                    <a:lnTo>
                      <a:pt x="39" y="23"/>
                    </a:lnTo>
                    <a:lnTo>
                      <a:pt x="31" y="23"/>
                    </a:lnTo>
                    <a:lnTo>
                      <a:pt x="16" y="8"/>
                    </a:lnTo>
                    <a:lnTo>
                      <a:pt x="24" y="0"/>
                    </a:lnTo>
                    <a:lnTo>
                      <a:pt x="16" y="8"/>
                    </a:lnTo>
                    <a:lnTo>
                      <a:pt x="8" y="8"/>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8" name="Freeform 82"/>
              <p:cNvSpPr>
                <a:spLocks noChangeAspect="1"/>
              </p:cNvSpPr>
              <p:nvPr/>
            </p:nvSpPr>
            <p:spPr bwMode="auto">
              <a:xfrm>
                <a:off x="1141" y="3916"/>
                <a:ext cx="10" cy="43"/>
              </a:xfrm>
              <a:custGeom>
                <a:avLst/>
                <a:gdLst>
                  <a:gd name="T0" fmla="*/ 0 w 28"/>
                  <a:gd name="T1" fmla="*/ 0 h 119"/>
                  <a:gd name="T2" fmla="*/ 0 w 28"/>
                  <a:gd name="T3" fmla="*/ 0 h 119"/>
                  <a:gd name="T4" fmla="*/ 0 w 28"/>
                  <a:gd name="T5" fmla="*/ 0 h 119"/>
                  <a:gd name="T6" fmla="*/ 0 w 28"/>
                  <a:gd name="T7" fmla="*/ 0 h 119"/>
                  <a:gd name="T8" fmla="*/ 0 w 28"/>
                  <a:gd name="T9" fmla="*/ 0 h 119"/>
                  <a:gd name="T10" fmla="*/ 0 w 28"/>
                  <a:gd name="T11" fmla="*/ 0 h 119"/>
                  <a:gd name="T12" fmla="*/ 0 w 28"/>
                  <a:gd name="T13" fmla="*/ 0 h 119"/>
                  <a:gd name="T14" fmla="*/ 0 w 28"/>
                  <a:gd name="T15" fmla="*/ 0 h 119"/>
                  <a:gd name="T16" fmla="*/ 0 w 28"/>
                  <a:gd name="T17" fmla="*/ 0 h 119"/>
                  <a:gd name="T18" fmla="*/ 0 w 28"/>
                  <a:gd name="T19" fmla="*/ 0 h 119"/>
                  <a:gd name="T20" fmla="*/ 0 w 28"/>
                  <a:gd name="T21" fmla="*/ 0 h 119"/>
                  <a:gd name="T22" fmla="*/ 0 w 28"/>
                  <a:gd name="T23" fmla="*/ 0 h 119"/>
                  <a:gd name="T24" fmla="*/ 0 w 28"/>
                  <a:gd name="T25" fmla="*/ 0 h 119"/>
                  <a:gd name="T26" fmla="*/ 0 w 28"/>
                  <a:gd name="T27" fmla="*/ 0 h 119"/>
                  <a:gd name="T28" fmla="*/ 0 w 28"/>
                  <a:gd name="T29" fmla="*/ 0 h 119"/>
                  <a:gd name="T30" fmla="*/ 0 w 28"/>
                  <a:gd name="T31" fmla="*/ 0 h 119"/>
                  <a:gd name="T32" fmla="*/ 0 w 28"/>
                  <a:gd name="T33" fmla="*/ 0 h 119"/>
                  <a:gd name="T34" fmla="*/ 0 w 28"/>
                  <a:gd name="T35" fmla="*/ 0 h 119"/>
                  <a:gd name="T36" fmla="*/ 0 w 28"/>
                  <a:gd name="T37" fmla="*/ 0 h 119"/>
                  <a:gd name="T38" fmla="*/ 0 w 28"/>
                  <a:gd name="T39" fmla="*/ 0 h 119"/>
                  <a:gd name="T40" fmla="*/ 0 w 28"/>
                  <a:gd name="T41" fmla="*/ 0 h 119"/>
                  <a:gd name="T42" fmla="*/ 0 w 28"/>
                  <a:gd name="T43" fmla="*/ 0 h 119"/>
                  <a:gd name="T44" fmla="*/ 0 w 28"/>
                  <a:gd name="T45" fmla="*/ 0 h 1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119"/>
                  <a:gd name="T71" fmla="*/ 28 w 28"/>
                  <a:gd name="T72" fmla="*/ 119 h 11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119">
                    <a:moveTo>
                      <a:pt x="21" y="0"/>
                    </a:moveTo>
                    <a:lnTo>
                      <a:pt x="21" y="6"/>
                    </a:lnTo>
                    <a:lnTo>
                      <a:pt x="28" y="13"/>
                    </a:lnTo>
                    <a:lnTo>
                      <a:pt x="21" y="21"/>
                    </a:lnTo>
                    <a:lnTo>
                      <a:pt x="21" y="52"/>
                    </a:lnTo>
                    <a:lnTo>
                      <a:pt x="13" y="60"/>
                    </a:lnTo>
                    <a:lnTo>
                      <a:pt x="13" y="75"/>
                    </a:lnTo>
                    <a:lnTo>
                      <a:pt x="7" y="83"/>
                    </a:lnTo>
                    <a:lnTo>
                      <a:pt x="7" y="104"/>
                    </a:lnTo>
                    <a:lnTo>
                      <a:pt x="0" y="111"/>
                    </a:lnTo>
                    <a:lnTo>
                      <a:pt x="0" y="119"/>
                    </a:lnTo>
                    <a:lnTo>
                      <a:pt x="0" y="111"/>
                    </a:lnTo>
                    <a:lnTo>
                      <a:pt x="7" y="104"/>
                    </a:lnTo>
                    <a:lnTo>
                      <a:pt x="21" y="119"/>
                    </a:lnTo>
                    <a:lnTo>
                      <a:pt x="7" y="104"/>
                    </a:lnTo>
                    <a:lnTo>
                      <a:pt x="7" y="83"/>
                    </a:lnTo>
                    <a:lnTo>
                      <a:pt x="13" y="75"/>
                    </a:lnTo>
                    <a:lnTo>
                      <a:pt x="13" y="60"/>
                    </a:lnTo>
                    <a:lnTo>
                      <a:pt x="21" y="52"/>
                    </a:lnTo>
                    <a:lnTo>
                      <a:pt x="21" y="21"/>
                    </a:lnTo>
                    <a:lnTo>
                      <a:pt x="28" y="13"/>
                    </a:lnTo>
                    <a:lnTo>
                      <a:pt x="21" y="6"/>
                    </a:lnTo>
                    <a:lnTo>
                      <a:pt x="2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9" name="Freeform 83"/>
              <p:cNvSpPr>
                <a:spLocks noChangeAspect="1"/>
              </p:cNvSpPr>
              <p:nvPr/>
            </p:nvSpPr>
            <p:spPr bwMode="auto">
              <a:xfrm>
                <a:off x="906" y="3964"/>
                <a:ext cx="32" cy="27"/>
              </a:xfrm>
              <a:custGeom>
                <a:avLst/>
                <a:gdLst>
                  <a:gd name="T0" fmla="*/ 0 w 90"/>
                  <a:gd name="T1" fmla="*/ 0 h 75"/>
                  <a:gd name="T2" fmla="*/ 0 w 90"/>
                  <a:gd name="T3" fmla="*/ 0 h 75"/>
                  <a:gd name="T4" fmla="*/ 0 w 90"/>
                  <a:gd name="T5" fmla="*/ 0 h 75"/>
                  <a:gd name="T6" fmla="*/ 0 w 90"/>
                  <a:gd name="T7" fmla="*/ 0 h 75"/>
                  <a:gd name="T8" fmla="*/ 0 w 90"/>
                  <a:gd name="T9" fmla="*/ 0 h 75"/>
                  <a:gd name="T10" fmla="*/ 0 w 90"/>
                  <a:gd name="T11" fmla="*/ 0 h 75"/>
                  <a:gd name="T12" fmla="*/ 0 w 90"/>
                  <a:gd name="T13" fmla="*/ 0 h 75"/>
                  <a:gd name="T14" fmla="*/ 0 w 90"/>
                  <a:gd name="T15" fmla="*/ 0 h 75"/>
                  <a:gd name="T16" fmla="*/ 0 w 90"/>
                  <a:gd name="T17" fmla="*/ 0 h 75"/>
                  <a:gd name="T18" fmla="*/ 0 w 90"/>
                  <a:gd name="T19" fmla="*/ 0 h 75"/>
                  <a:gd name="T20" fmla="*/ 0 w 90"/>
                  <a:gd name="T21" fmla="*/ 0 h 75"/>
                  <a:gd name="T22" fmla="*/ 0 w 90"/>
                  <a:gd name="T23" fmla="*/ 0 h 75"/>
                  <a:gd name="T24" fmla="*/ 0 w 90"/>
                  <a:gd name="T25" fmla="*/ 0 h 75"/>
                  <a:gd name="T26" fmla="*/ 0 w 90"/>
                  <a:gd name="T27" fmla="*/ 0 h 75"/>
                  <a:gd name="T28" fmla="*/ 0 w 90"/>
                  <a:gd name="T29" fmla="*/ 0 h 75"/>
                  <a:gd name="T30" fmla="*/ 0 w 90"/>
                  <a:gd name="T31" fmla="*/ 0 h 75"/>
                  <a:gd name="T32" fmla="*/ 0 w 90"/>
                  <a:gd name="T33" fmla="*/ 0 h 75"/>
                  <a:gd name="T34" fmla="*/ 0 w 90"/>
                  <a:gd name="T35" fmla="*/ 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
                  <a:gd name="T55" fmla="*/ 0 h 75"/>
                  <a:gd name="T56" fmla="*/ 90 w 90"/>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 h="75">
                    <a:moveTo>
                      <a:pt x="23" y="0"/>
                    </a:moveTo>
                    <a:lnTo>
                      <a:pt x="15" y="8"/>
                    </a:lnTo>
                    <a:lnTo>
                      <a:pt x="8" y="8"/>
                    </a:lnTo>
                    <a:lnTo>
                      <a:pt x="0" y="16"/>
                    </a:lnTo>
                    <a:lnTo>
                      <a:pt x="8" y="23"/>
                    </a:lnTo>
                    <a:lnTo>
                      <a:pt x="8" y="31"/>
                    </a:lnTo>
                    <a:lnTo>
                      <a:pt x="15" y="39"/>
                    </a:lnTo>
                    <a:lnTo>
                      <a:pt x="15" y="52"/>
                    </a:lnTo>
                    <a:lnTo>
                      <a:pt x="23" y="60"/>
                    </a:lnTo>
                    <a:lnTo>
                      <a:pt x="23" y="68"/>
                    </a:lnTo>
                    <a:lnTo>
                      <a:pt x="31" y="75"/>
                    </a:lnTo>
                    <a:lnTo>
                      <a:pt x="67" y="75"/>
                    </a:lnTo>
                    <a:lnTo>
                      <a:pt x="75" y="68"/>
                    </a:lnTo>
                    <a:lnTo>
                      <a:pt x="83" y="68"/>
                    </a:lnTo>
                    <a:lnTo>
                      <a:pt x="90" y="60"/>
                    </a:lnTo>
                    <a:lnTo>
                      <a:pt x="90" y="16"/>
                    </a:lnTo>
                    <a:lnTo>
                      <a:pt x="75" y="0"/>
                    </a:lnTo>
                    <a:lnTo>
                      <a:pt x="2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140" name="Group 84"/>
              <p:cNvGrpSpPr>
                <a:grpSpLocks noChangeAspect="1"/>
              </p:cNvGrpSpPr>
              <p:nvPr/>
            </p:nvGrpSpPr>
            <p:grpSpPr bwMode="auto">
              <a:xfrm>
                <a:off x="903" y="3073"/>
                <a:ext cx="81" cy="67"/>
                <a:chOff x="3393" y="1417"/>
                <a:chExt cx="113" cy="94"/>
              </a:xfrm>
            </p:grpSpPr>
            <p:sp>
              <p:nvSpPr>
                <p:cNvPr id="145" name="Freeform 85"/>
                <p:cNvSpPr>
                  <a:spLocks noChangeAspect="1"/>
                </p:cNvSpPr>
                <p:nvPr/>
              </p:nvSpPr>
              <p:spPr bwMode="auto">
                <a:xfrm>
                  <a:off x="3393" y="1417"/>
                  <a:ext cx="113" cy="94"/>
                </a:xfrm>
                <a:custGeom>
                  <a:avLst/>
                  <a:gdLst>
                    <a:gd name="T0" fmla="*/ 0 w 227"/>
                    <a:gd name="T1" fmla="*/ 1 h 186"/>
                    <a:gd name="T2" fmla="*/ 0 w 227"/>
                    <a:gd name="T3" fmla="*/ 1 h 186"/>
                    <a:gd name="T4" fmla="*/ 0 w 227"/>
                    <a:gd name="T5" fmla="*/ 1 h 186"/>
                    <a:gd name="T6" fmla="*/ 0 w 227"/>
                    <a:gd name="T7" fmla="*/ 0 h 186"/>
                    <a:gd name="T8" fmla="*/ 0 w 227"/>
                    <a:gd name="T9" fmla="*/ 1 h 186"/>
                    <a:gd name="T10" fmla="*/ 0 w 227"/>
                    <a:gd name="T11" fmla="*/ 1 h 186"/>
                    <a:gd name="T12" fmla="*/ 0 w 227"/>
                    <a:gd name="T13" fmla="*/ 1 h 186"/>
                    <a:gd name="T14" fmla="*/ 0 60000 65536"/>
                    <a:gd name="T15" fmla="*/ 0 60000 65536"/>
                    <a:gd name="T16" fmla="*/ 0 60000 65536"/>
                    <a:gd name="T17" fmla="*/ 0 60000 65536"/>
                    <a:gd name="T18" fmla="*/ 0 60000 65536"/>
                    <a:gd name="T19" fmla="*/ 0 60000 65536"/>
                    <a:gd name="T20" fmla="*/ 0 60000 65536"/>
                    <a:gd name="T21" fmla="*/ 0 w 227"/>
                    <a:gd name="T22" fmla="*/ 0 h 186"/>
                    <a:gd name="T23" fmla="*/ 227 w 227"/>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186">
                      <a:moveTo>
                        <a:pt x="20" y="186"/>
                      </a:moveTo>
                      <a:lnTo>
                        <a:pt x="0" y="144"/>
                      </a:lnTo>
                      <a:lnTo>
                        <a:pt x="69" y="75"/>
                      </a:lnTo>
                      <a:lnTo>
                        <a:pt x="179" y="0"/>
                      </a:lnTo>
                      <a:lnTo>
                        <a:pt x="227" y="44"/>
                      </a:lnTo>
                      <a:lnTo>
                        <a:pt x="21" y="186"/>
                      </a:lnTo>
                      <a:lnTo>
                        <a:pt x="20" y="186"/>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46" name="Freeform 86"/>
                <p:cNvSpPr>
                  <a:spLocks noChangeAspect="1"/>
                </p:cNvSpPr>
                <p:nvPr/>
              </p:nvSpPr>
              <p:spPr bwMode="auto">
                <a:xfrm>
                  <a:off x="3393" y="1417"/>
                  <a:ext cx="113" cy="94"/>
                </a:xfrm>
                <a:custGeom>
                  <a:avLst/>
                  <a:gdLst>
                    <a:gd name="T0" fmla="*/ 0 w 227"/>
                    <a:gd name="T1" fmla="*/ 1 h 186"/>
                    <a:gd name="T2" fmla="*/ 0 w 227"/>
                    <a:gd name="T3" fmla="*/ 1 h 186"/>
                    <a:gd name="T4" fmla="*/ 0 w 227"/>
                    <a:gd name="T5" fmla="*/ 1 h 186"/>
                    <a:gd name="T6" fmla="*/ 0 w 227"/>
                    <a:gd name="T7" fmla="*/ 0 h 186"/>
                    <a:gd name="T8" fmla="*/ 0 w 227"/>
                    <a:gd name="T9" fmla="*/ 1 h 186"/>
                    <a:gd name="T10" fmla="*/ 0 w 227"/>
                    <a:gd name="T11" fmla="*/ 1 h 186"/>
                    <a:gd name="T12" fmla="*/ 0 60000 65536"/>
                    <a:gd name="T13" fmla="*/ 0 60000 65536"/>
                    <a:gd name="T14" fmla="*/ 0 60000 65536"/>
                    <a:gd name="T15" fmla="*/ 0 60000 65536"/>
                    <a:gd name="T16" fmla="*/ 0 60000 65536"/>
                    <a:gd name="T17" fmla="*/ 0 60000 65536"/>
                    <a:gd name="T18" fmla="*/ 0 w 227"/>
                    <a:gd name="T19" fmla="*/ 0 h 186"/>
                    <a:gd name="T20" fmla="*/ 227 w 227"/>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227" h="186">
                      <a:moveTo>
                        <a:pt x="20" y="186"/>
                      </a:moveTo>
                      <a:lnTo>
                        <a:pt x="0" y="144"/>
                      </a:lnTo>
                      <a:lnTo>
                        <a:pt x="69" y="75"/>
                      </a:lnTo>
                      <a:lnTo>
                        <a:pt x="179" y="0"/>
                      </a:lnTo>
                      <a:lnTo>
                        <a:pt x="227" y="44"/>
                      </a:lnTo>
                      <a:lnTo>
                        <a:pt x="21" y="186"/>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41" name="Freeform 87"/>
              <p:cNvSpPr>
                <a:spLocks noChangeAspect="1"/>
              </p:cNvSpPr>
              <p:nvPr/>
            </p:nvSpPr>
            <p:spPr bwMode="auto">
              <a:xfrm>
                <a:off x="975" y="3164"/>
                <a:ext cx="58" cy="54"/>
              </a:xfrm>
              <a:custGeom>
                <a:avLst/>
                <a:gdLst>
                  <a:gd name="T0" fmla="*/ 0 w 163"/>
                  <a:gd name="T1" fmla="*/ 0 h 152"/>
                  <a:gd name="T2" fmla="*/ 0 w 163"/>
                  <a:gd name="T3" fmla="*/ 0 h 152"/>
                  <a:gd name="T4" fmla="*/ 0 w 163"/>
                  <a:gd name="T5" fmla="*/ 0 h 152"/>
                  <a:gd name="T6" fmla="*/ 0 w 163"/>
                  <a:gd name="T7" fmla="*/ 0 h 152"/>
                  <a:gd name="T8" fmla="*/ 0 w 163"/>
                  <a:gd name="T9" fmla="*/ 0 h 152"/>
                  <a:gd name="T10" fmla="*/ 0 w 163"/>
                  <a:gd name="T11" fmla="*/ 0 h 152"/>
                  <a:gd name="T12" fmla="*/ 0 w 163"/>
                  <a:gd name="T13" fmla="*/ 0 h 152"/>
                  <a:gd name="T14" fmla="*/ 0 w 163"/>
                  <a:gd name="T15" fmla="*/ 0 h 152"/>
                  <a:gd name="T16" fmla="*/ 0 w 163"/>
                  <a:gd name="T17" fmla="*/ 0 h 152"/>
                  <a:gd name="T18" fmla="*/ 0 w 163"/>
                  <a:gd name="T19" fmla="*/ 0 h 152"/>
                  <a:gd name="T20" fmla="*/ 0 w 163"/>
                  <a:gd name="T21" fmla="*/ 0 h 152"/>
                  <a:gd name="T22" fmla="*/ 0 w 163"/>
                  <a:gd name="T23" fmla="*/ 0 h 152"/>
                  <a:gd name="T24" fmla="*/ 0 w 163"/>
                  <a:gd name="T25" fmla="*/ 0 h 152"/>
                  <a:gd name="T26" fmla="*/ 0 w 163"/>
                  <a:gd name="T27" fmla="*/ 0 h 152"/>
                  <a:gd name="T28" fmla="*/ 0 w 163"/>
                  <a:gd name="T29" fmla="*/ 0 h 152"/>
                  <a:gd name="T30" fmla="*/ 0 w 163"/>
                  <a:gd name="T31" fmla="*/ 0 h 152"/>
                  <a:gd name="T32" fmla="*/ 0 w 163"/>
                  <a:gd name="T33" fmla="*/ 0 h 152"/>
                  <a:gd name="T34" fmla="*/ 0 w 163"/>
                  <a:gd name="T35" fmla="*/ 0 h 152"/>
                  <a:gd name="T36" fmla="*/ 0 w 163"/>
                  <a:gd name="T37" fmla="*/ 0 h 152"/>
                  <a:gd name="T38" fmla="*/ 0 w 163"/>
                  <a:gd name="T39" fmla="*/ 0 h 152"/>
                  <a:gd name="T40" fmla="*/ 0 w 163"/>
                  <a:gd name="T41" fmla="*/ 0 h 152"/>
                  <a:gd name="T42" fmla="*/ 0 w 163"/>
                  <a:gd name="T43" fmla="*/ 0 h 152"/>
                  <a:gd name="T44" fmla="*/ 0 w 163"/>
                  <a:gd name="T45" fmla="*/ 0 h 152"/>
                  <a:gd name="T46" fmla="*/ 0 w 163"/>
                  <a:gd name="T47" fmla="*/ 0 h 152"/>
                  <a:gd name="T48" fmla="*/ 0 w 163"/>
                  <a:gd name="T49" fmla="*/ 0 h 152"/>
                  <a:gd name="T50" fmla="*/ 0 w 163"/>
                  <a:gd name="T51" fmla="*/ 0 h 152"/>
                  <a:gd name="T52" fmla="*/ 0 w 163"/>
                  <a:gd name="T53" fmla="*/ 0 h 152"/>
                  <a:gd name="T54" fmla="*/ 0 w 163"/>
                  <a:gd name="T55" fmla="*/ 0 h 152"/>
                  <a:gd name="T56" fmla="*/ 0 w 163"/>
                  <a:gd name="T57" fmla="*/ 0 h 152"/>
                  <a:gd name="T58" fmla="*/ 0 w 163"/>
                  <a:gd name="T59" fmla="*/ 0 h 152"/>
                  <a:gd name="T60" fmla="*/ 0 w 163"/>
                  <a:gd name="T61" fmla="*/ 0 h 152"/>
                  <a:gd name="T62" fmla="*/ 0 w 163"/>
                  <a:gd name="T63" fmla="*/ 0 h 152"/>
                  <a:gd name="T64" fmla="*/ 0 w 163"/>
                  <a:gd name="T65" fmla="*/ 0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3"/>
                  <a:gd name="T100" fmla="*/ 0 h 152"/>
                  <a:gd name="T101" fmla="*/ 163 w 163"/>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3" h="152">
                    <a:moveTo>
                      <a:pt x="75" y="0"/>
                    </a:moveTo>
                    <a:lnTo>
                      <a:pt x="59" y="2"/>
                    </a:lnTo>
                    <a:lnTo>
                      <a:pt x="44" y="8"/>
                    </a:lnTo>
                    <a:lnTo>
                      <a:pt x="31" y="16"/>
                    </a:lnTo>
                    <a:lnTo>
                      <a:pt x="19" y="25"/>
                    </a:lnTo>
                    <a:lnTo>
                      <a:pt x="10" y="37"/>
                    </a:lnTo>
                    <a:lnTo>
                      <a:pt x="4" y="50"/>
                    </a:lnTo>
                    <a:lnTo>
                      <a:pt x="0" y="65"/>
                    </a:lnTo>
                    <a:lnTo>
                      <a:pt x="0" y="81"/>
                    </a:lnTo>
                    <a:lnTo>
                      <a:pt x="2" y="96"/>
                    </a:lnTo>
                    <a:lnTo>
                      <a:pt x="8" y="112"/>
                    </a:lnTo>
                    <a:lnTo>
                      <a:pt x="17" y="123"/>
                    </a:lnTo>
                    <a:lnTo>
                      <a:pt x="27" y="135"/>
                    </a:lnTo>
                    <a:lnTo>
                      <a:pt x="40" y="142"/>
                    </a:lnTo>
                    <a:lnTo>
                      <a:pt x="54" y="148"/>
                    </a:lnTo>
                    <a:lnTo>
                      <a:pt x="71" y="152"/>
                    </a:lnTo>
                    <a:lnTo>
                      <a:pt x="86" y="152"/>
                    </a:lnTo>
                    <a:lnTo>
                      <a:pt x="102" y="150"/>
                    </a:lnTo>
                    <a:lnTo>
                      <a:pt x="117" y="144"/>
                    </a:lnTo>
                    <a:lnTo>
                      <a:pt x="131" y="137"/>
                    </a:lnTo>
                    <a:lnTo>
                      <a:pt x="142" y="127"/>
                    </a:lnTo>
                    <a:lnTo>
                      <a:pt x="152" y="115"/>
                    </a:lnTo>
                    <a:lnTo>
                      <a:pt x="157" y="102"/>
                    </a:lnTo>
                    <a:lnTo>
                      <a:pt x="163" y="87"/>
                    </a:lnTo>
                    <a:lnTo>
                      <a:pt x="163" y="71"/>
                    </a:lnTo>
                    <a:lnTo>
                      <a:pt x="159" y="56"/>
                    </a:lnTo>
                    <a:lnTo>
                      <a:pt x="154" y="41"/>
                    </a:lnTo>
                    <a:lnTo>
                      <a:pt x="146" y="29"/>
                    </a:lnTo>
                    <a:lnTo>
                      <a:pt x="134" y="17"/>
                    </a:lnTo>
                    <a:lnTo>
                      <a:pt x="123" y="10"/>
                    </a:lnTo>
                    <a:lnTo>
                      <a:pt x="107" y="4"/>
                    </a:lnTo>
                    <a:lnTo>
                      <a:pt x="92" y="0"/>
                    </a:lnTo>
                    <a:lnTo>
                      <a:pt x="75" y="0"/>
                    </a:lnTo>
                    <a:close/>
                  </a:path>
                </a:pathLst>
              </a:custGeom>
              <a:solidFill>
                <a:srgbClr val="FF0000"/>
              </a:solidFill>
              <a:ln w="15875">
                <a:solidFill>
                  <a:srgbClr val="FFFFFF"/>
                </a:solidFill>
                <a:round/>
                <a:headEnd/>
                <a:tailEnd/>
              </a:ln>
            </p:spPr>
            <p:txBody>
              <a:bodyPr/>
              <a:lstStyle/>
              <a:p>
                <a:endParaRPr lang="ja-JP" altLang="en-US"/>
              </a:p>
            </p:txBody>
          </p:sp>
          <p:sp>
            <p:nvSpPr>
              <p:cNvPr id="142" name="Freeform 88"/>
              <p:cNvSpPr>
                <a:spLocks noChangeAspect="1"/>
              </p:cNvSpPr>
              <p:nvPr/>
            </p:nvSpPr>
            <p:spPr bwMode="auto">
              <a:xfrm>
                <a:off x="1720" y="3527"/>
                <a:ext cx="60" cy="90"/>
              </a:xfrm>
              <a:custGeom>
                <a:avLst/>
                <a:gdLst>
                  <a:gd name="T0" fmla="*/ 0 w 169"/>
                  <a:gd name="T1" fmla="*/ 0 h 253"/>
                  <a:gd name="T2" fmla="*/ 0 w 169"/>
                  <a:gd name="T3" fmla="*/ 0 h 253"/>
                  <a:gd name="T4" fmla="*/ 0 w 169"/>
                  <a:gd name="T5" fmla="*/ 0 h 253"/>
                  <a:gd name="T6" fmla="*/ 0 w 169"/>
                  <a:gd name="T7" fmla="*/ 0 h 253"/>
                  <a:gd name="T8" fmla="*/ 0 w 169"/>
                  <a:gd name="T9" fmla="*/ 0 h 253"/>
                  <a:gd name="T10" fmla="*/ 0 w 169"/>
                  <a:gd name="T11" fmla="*/ 0 h 253"/>
                  <a:gd name="T12" fmla="*/ 0 w 169"/>
                  <a:gd name="T13" fmla="*/ 0 h 253"/>
                  <a:gd name="T14" fmla="*/ 0 w 169"/>
                  <a:gd name="T15" fmla="*/ 0 h 253"/>
                  <a:gd name="T16" fmla="*/ 0 w 169"/>
                  <a:gd name="T17" fmla="*/ 0 h 253"/>
                  <a:gd name="T18" fmla="*/ 0 w 169"/>
                  <a:gd name="T19" fmla="*/ 0 h 253"/>
                  <a:gd name="T20" fmla="*/ 0 w 169"/>
                  <a:gd name="T21" fmla="*/ 0 h 253"/>
                  <a:gd name="T22" fmla="*/ 0 w 169"/>
                  <a:gd name="T23" fmla="*/ 0 h 253"/>
                  <a:gd name="T24" fmla="*/ 0 w 169"/>
                  <a:gd name="T25" fmla="*/ 0 h 253"/>
                  <a:gd name="T26" fmla="*/ 0 w 169"/>
                  <a:gd name="T27" fmla="*/ 0 h 253"/>
                  <a:gd name="T28" fmla="*/ 0 w 169"/>
                  <a:gd name="T29" fmla="*/ 0 h 253"/>
                  <a:gd name="T30" fmla="*/ 0 w 169"/>
                  <a:gd name="T31" fmla="*/ 0 h 253"/>
                  <a:gd name="T32" fmla="*/ 0 w 169"/>
                  <a:gd name="T33" fmla="*/ 0 h 253"/>
                  <a:gd name="T34" fmla="*/ 0 w 169"/>
                  <a:gd name="T35" fmla="*/ 0 h 253"/>
                  <a:gd name="T36" fmla="*/ 0 w 169"/>
                  <a:gd name="T37" fmla="*/ 0 h 253"/>
                  <a:gd name="T38" fmla="*/ 0 w 169"/>
                  <a:gd name="T39" fmla="*/ 0 h 253"/>
                  <a:gd name="T40" fmla="*/ 0 w 169"/>
                  <a:gd name="T41" fmla="*/ 0 h 253"/>
                  <a:gd name="T42" fmla="*/ 0 w 169"/>
                  <a:gd name="T43" fmla="*/ 0 h 253"/>
                  <a:gd name="T44" fmla="*/ 0 w 169"/>
                  <a:gd name="T45" fmla="*/ 0 h 253"/>
                  <a:gd name="T46" fmla="*/ 0 w 169"/>
                  <a:gd name="T47" fmla="*/ 0 h 253"/>
                  <a:gd name="T48" fmla="*/ 0 w 169"/>
                  <a:gd name="T49" fmla="*/ 0 h 253"/>
                  <a:gd name="T50" fmla="*/ 0 w 169"/>
                  <a:gd name="T51" fmla="*/ 0 h 253"/>
                  <a:gd name="T52" fmla="*/ 0 w 169"/>
                  <a:gd name="T53" fmla="*/ 0 h 253"/>
                  <a:gd name="T54" fmla="*/ 0 w 169"/>
                  <a:gd name="T55" fmla="*/ 0 h 253"/>
                  <a:gd name="T56" fmla="*/ 0 w 169"/>
                  <a:gd name="T57" fmla="*/ 0 h 253"/>
                  <a:gd name="T58" fmla="*/ 0 w 169"/>
                  <a:gd name="T59" fmla="*/ 0 h 253"/>
                  <a:gd name="T60" fmla="*/ 0 w 169"/>
                  <a:gd name="T61" fmla="*/ 0 h 253"/>
                  <a:gd name="T62" fmla="*/ 0 w 169"/>
                  <a:gd name="T63" fmla="*/ 0 h 253"/>
                  <a:gd name="T64" fmla="*/ 0 w 169"/>
                  <a:gd name="T65" fmla="*/ 0 h 2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253"/>
                  <a:gd name="T101" fmla="*/ 169 w 169"/>
                  <a:gd name="T102" fmla="*/ 253 h 2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253">
                    <a:moveTo>
                      <a:pt x="75" y="0"/>
                    </a:moveTo>
                    <a:lnTo>
                      <a:pt x="58" y="4"/>
                    </a:lnTo>
                    <a:lnTo>
                      <a:pt x="43" y="13"/>
                    </a:lnTo>
                    <a:lnTo>
                      <a:pt x="29" y="25"/>
                    </a:lnTo>
                    <a:lnTo>
                      <a:pt x="18" y="42"/>
                    </a:lnTo>
                    <a:lnTo>
                      <a:pt x="10" y="61"/>
                    </a:lnTo>
                    <a:lnTo>
                      <a:pt x="2" y="82"/>
                    </a:lnTo>
                    <a:lnTo>
                      <a:pt x="0" y="107"/>
                    </a:lnTo>
                    <a:lnTo>
                      <a:pt x="0" y="132"/>
                    </a:lnTo>
                    <a:lnTo>
                      <a:pt x="4" y="157"/>
                    </a:lnTo>
                    <a:lnTo>
                      <a:pt x="10" y="180"/>
                    </a:lnTo>
                    <a:lnTo>
                      <a:pt x="20" y="201"/>
                    </a:lnTo>
                    <a:lnTo>
                      <a:pt x="31" y="219"/>
                    </a:lnTo>
                    <a:lnTo>
                      <a:pt x="45" y="234"/>
                    </a:lnTo>
                    <a:lnTo>
                      <a:pt x="60" y="245"/>
                    </a:lnTo>
                    <a:lnTo>
                      <a:pt x="75" y="251"/>
                    </a:lnTo>
                    <a:lnTo>
                      <a:pt x="93" y="253"/>
                    </a:lnTo>
                    <a:lnTo>
                      <a:pt x="110" y="249"/>
                    </a:lnTo>
                    <a:lnTo>
                      <a:pt x="125" y="240"/>
                    </a:lnTo>
                    <a:lnTo>
                      <a:pt x="139" y="228"/>
                    </a:lnTo>
                    <a:lnTo>
                      <a:pt x="150" y="211"/>
                    </a:lnTo>
                    <a:lnTo>
                      <a:pt x="160" y="192"/>
                    </a:lnTo>
                    <a:lnTo>
                      <a:pt x="166" y="171"/>
                    </a:lnTo>
                    <a:lnTo>
                      <a:pt x="169" y="146"/>
                    </a:lnTo>
                    <a:lnTo>
                      <a:pt x="169" y="121"/>
                    </a:lnTo>
                    <a:lnTo>
                      <a:pt x="166" y="96"/>
                    </a:lnTo>
                    <a:lnTo>
                      <a:pt x="158" y="73"/>
                    </a:lnTo>
                    <a:lnTo>
                      <a:pt x="150" y="52"/>
                    </a:lnTo>
                    <a:lnTo>
                      <a:pt x="137" y="34"/>
                    </a:lnTo>
                    <a:lnTo>
                      <a:pt x="123" y="19"/>
                    </a:lnTo>
                    <a:lnTo>
                      <a:pt x="108" y="7"/>
                    </a:lnTo>
                    <a:lnTo>
                      <a:pt x="93" y="2"/>
                    </a:lnTo>
                    <a:lnTo>
                      <a:pt x="75" y="0"/>
                    </a:lnTo>
                    <a:close/>
                  </a:path>
                </a:pathLst>
              </a:custGeom>
              <a:solidFill>
                <a:srgbClr val="FF0000"/>
              </a:solidFill>
              <a:ln w="15875">
                <a:solidFill>
                  <a:srgbClr val="FFFFFF"/>
                </a:solidFill>
                <a:round/>
                <a:headEnd/>
                <a:tailEnd/>
              </a:ln>
            </p:spPr>
            <p:txBody>
              <a:bodyPr/>
              <a:lstStyle/>
              <a:p>
                <a:endParaRPr lang="ja-JP" altLang="en-US"/>
              </a:p>
            </p:txBody>
          </p:sp>
          <p:sp>
            <p:nvSpPr>
              <p:cNvPr id="143" name="Freeform 89"/>
              <p:cNvSpPr>
                <a:spLocks noChangeAspect="1"/>
              </p:cNvSpPr>
              <p:nvPr/>
            </p:nvSpPr>
            <p:spPr bwMode="auto">
              <a:xfrm>
                <a:off x="2090" y="3819"/>
                <a:ext cx="58" cy="55"/>
              </a:xfrm>
              <a:custGeom>
                <a:avLst/>
                <a:gdLst>
                  <a:gd name="T0" fmla="*/ 0 w 161"/>
                  <a:gd name="T1" fmla="*/ 0 h 154"/>
                  <a:gd name="T2" fmla="*/ 0 w 161"/>
                  <a:gd name="T3" fmla="*/ 0 h 154"/>
                  <a:gd name="T4" fmla="*/ 0 w 161"/>
                  <a:gd name="T5" fmla="*/ 0 h 154"/>
                  <a:gd name="T6" fmla="*/ 0 w 161"/>
                  <a:gd name="T7" fmla="*/ 0 h 154"/>
                  <a:gd name="T8" fmla="*/ 0 w 161"/>
                  <a:gd name="T9" fmla="*/ 0 h 154"/>
                  <a:gd name="T10" fmla="*/ 0 w 161"/>
                  <a:gd name="T11" fmla="*/ 0 h 154"/>
                  <a:gd name="T12" fmla="*/ 0 w 161"/>
                  <a:gd name="T13" fmla="*/ 0 h 154"/>
                  <a:gd name="T14" fmla="*/ 0 w 161"/>
                  <a:gd name="T15" fmla="*/ 0 h 154"/>
                  <a:gd name="T16" fmla="*/ 0 w 161"/>
                  <a:gd name="T17" fmla="*/ 0 h 154"/>
                  <a:gd name="T18" fmla="*/ 0 w 161"/>
                  <a:gd name="T19" fmla="*/ 0 h 154"/>
                  <a:gd name="T20" fmla="*/ 0 w 161"/>
                  <a:gd name="T21" fmla="*/ 0 h 154"/>
                  <a:gd name="T22" fmla="*/ 0 w 161"/>
                  <a:gd name="T23" fmla="*/ 0 h 154"/>
                  <a:gd name="T24" fmla="*/ 0 w 161"/>
                  <a:gd name="T25" fmla="*/ 0 h 154"/>
                  <a:gd name="T26" fmla="*/ 0 w 161"/>
                  <a:gd name="T27" fmla="*/ 0 h 154"/>
                  <a:gd name="T28" fmla="*/ 0 w 161"/>
                  <a:gd name="T29" fmla="*/ 0 h 154"/>
                  <a:gd name="T30" fmla="*/ 0 w 161"/>
                  <a:gd name="T31" fmla="*/ 0 h 154"/>
                  <a:gd name="T32" fmla="*/ 0 w 161"/>
                  <a:gd name="T33" fmla="*/ 0 h 154"/>
                  <a:gd name="T34" fmla="*/ 0 w 161"/>
                  <a:gd name="T35" fmla="*/ 0 h 154"/>
                  <a:gd name="T36" fmla="*/ 0 w 161"/>
                  <a:gd name="T37" fmla="*/ 0 h 154"/>
                  <a:gd name="T38" fmla="*/ 0 w 161"/>
                  <a:gd name="T39" fmla="*/ 0 h 154"/>
                  <a:gd name="T40" fmla="*/ 0 w 161"/>
                  <a:gd name="T41" fmla="*/ 0 h 154"/>
                  <a:gd name="T42" fmla="*/ 0 w 161"/>
                  <a:gd name="T43" fmla="*/ 0 h 154"/>
                  <a:gd name="T44" fmla="*/ 0 w 161"/>
                  <a:gd name="T45" fmla="*/ 0 h 154"/>
                  <a:gd name="T46" fmla="*/ 0 w 161"/>
                  <a:gd name="T47" fmla="*/ 0 h 154"/>
                  <a:gd name="T48" fmla="*/ 0 w 161"/>
                  <a:gd name="T49" fmla="*/ 0 h 154"/>
                  <a:gd name="T50" fmla="*/ 0 w 161"/>
                  <a:gd name="T51" fmla="*/ 0 h 154"/>
                  <a:gd name="T52" fmla="*/ 0 w 161"/>
                  <a:gd name="T53" fmla="*/ 0 h 154"/>
                  <a:gd name="T54" fmla="*/ 0 w 161"/>
                  <a:gd name="T55" fmla="*/ 0 h 154"/>
                  <a:gd name="T56" fmla="*/ 0 w 161"/>
                  <a:gd name="T57" fmla="*/ 0 h 154"/>
                  <a:gd name="T58" fmla="*/ 0 w 161"/>
                  <a:gd name="T59" fmla="*/ 0 h 154"/>
                  <a:gd name="T60" fmla="*/ 0 w 161"/>
                  <a:gd name="T61" fmla="*/ 0 h 154"/>
                  <a:gd name="T62" fmla="*/ 0 w 161"/>
                  <a:gd name="T63" fmla="*/ 0 h 154"/>
                  <a:gd name="T64" fmla="*/ 0 w 161"/>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1"/>
                  <a:gd name="T100" fmla="*/ 0 h 154"/>
                  <a:gd name="T101" fmla="*/ 161 w 161"/>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1" h="154">
                    <a:moveTo>
                      <a:pt x="75" y="0"/>
                    </a:moveTo>
                    <a:lnTo>
                      <a:pt x="60" y="4"/>
                    </a:lnTo>
                    <a:lnTo>
                      <a:pt x="44" y="10"/>
                    </a:lnTo>
                    <a:lnTo>
                      <a:pt x="31" y="18"/>
                    </a:lnTo>
                    <a:lnTo>
                      <a:pt x="19" y="27"/>
                    </a:lnTo>
                    <a:lnTo>
                      <a:pt x="10" y="39"/>
                    </a:lnTo>
                    <a:lnTo>
                      <a:pt x="4" y="52"/>
                    </a:lnTo>
                    <a:lnTo>
                      <a:pt x="0" y="68"/>
                    </a:lnTo>
                    <a:lnTo>
                      <a:pt x="0" y="83"/>
                    </a:lnTo>
                    <a:lnTo>
                      <a:pt x="2" y="98"/>
                    </a:lnTo>
                    <a:lnTo>
                      <a:pt x="8" y="112"/>
                    </a:lnTo>
                    <a:lnTo>
                      <a:pt x="15" y="125"/>
                    </a:lnTo>
                    <a:lnTo>
                      <a:pt x="27" y="137"/>
                    </a:lnTo>
                    <a:lnTo>
                      <a:pt x="40" y="144"/>
                    </a:lnTo>
                    <a:lnTo>
                      <a:pt x="54" y="150"/>
                    </a:lnTo>
                    <a:lnTo>
                      <a:pt x="69" y="154"/>
                    </a:lnTo>
                    <a:lnTo>
                      <a:pt x="86" y="154"/>
                    </a:lnTo>
                    <a:lnTo>
                      <a:pt x="102" y="152"/>
                    </a:lnTo>
                    <a:lnTo>
                      <a:pt x="117" y="146"/>
                    </a:lnTo>
                    <a:lnTo>
                      <a:pt x="131" y="137"/>
                    </a:lnTo>
                    <a:lnTo>
                      <a:pt x="142" y="127"/>
                    </a:lnTo>
                    <a:lnTo>
                      <a:pt x="152" y="116"/>
                    </a:lnTo>
                    <a:lnTo>
                      <a:pt x="157" y="102"/>
                    </a:lnTo>
                    <a:lnTo>
                      <a:pt x="161" y="87"/>
                    </a:lnTo>
                    <a:lnTo>
                      <a:pt x="161" y="72"/>
                    </a:lnTo>
                    <a:lnTo>
                      <a:pt x="157" y="56"/>
                    </a:lnTo>
                    <a:lnTo>
                      <a:pt x="152" y="43"/>
                    </a:lnTo>
                    <a:lnTo>
                      <a:pt x="144" y="29"/>
                    </a:lnTo>
                    <a:lnTo>
                      <a:pt x="133" y="20"/>
                    </a:lnTo>
                    <a:lnTo>
                      <a:pt x="121" y="10"/>
                    </a:lnTo>
                    <a:lnTo>
                      <a:pt x="106" y="4"/>
                    </a:lnTo>
                    <a:lnTo>
                      <a:pt x="90" y="0"/>
                    </a:lnTo>
                    <a:lnTo>
                      <a:pt x="75" y="0"/>
                    </a:lnTo>
                    <a:close/>
                  </a:path>
                </a:pathLst>
              </a:custGeom>
              <a:solidFill>
                <a:srgbClr val="FF0000"/>
              </a:solidFill>
              <a:ln w="15875">
                <a:solidFill>
                  <a:srgbClr val="FFFFFF"/>
                </a:solidFill>
                <a:round/>
                <a:headEnd/>
                <a:tailEnd/>
              </a:ln>
            </p:spPr>
            <p:txBody>
              <a:bodyPr/>
              <a:lstStyle/>
              <a:p>
                <a:endParaRPr lang="ja-JP" altLang="en-US"/>
              </a:p>
            </p:txBody>
          </p:sp>
          <p:sp>
            <p:nvSpPr>
              <p:cNvPr id="144" name="Line 90"/>
              <p:cNvSpPr>
                <a:spLocks noChangeAspect="1" noChangeShapeType="1"/>
              </p:cNvSpPr>
              <p:nvPr/>
            </p:nvSpPr>
            <p:spPr bwMode="auto">
              <a:xfrm flipH="1">
                <a:off x="898" y="3919"/>
                <a:ext cx="8" cy="2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65" name="Picture 2" descr="G:\ドクヘリ.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26085" y="2946275"/>
              <a:ext cx="5588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 descr="G:\自衛隊ヘリ.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291831" y="2899833"/>
              <a:ext cx="576064" cy="21850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C:\Users\user\Desktop\SCU.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583559" y="1196752"/>
              <a:ext cx="315643" cy="16915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5" descr="C:\Users\user\Desktop\SCU.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438180" y="2435191"/>
              <a:ext cx="315643" cy="16915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user\Desktop\SCU.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549004" y="1895678"/>
              <a:ext cx="315643" cy="16915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 descr="C:\Users\user\Desktop\SCU.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381704" y="2744015"/>
              <a:ext cx="315643" cy="16915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user\Desktop\SCU.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547664" y="3309471"/>
              <a:ext cx="315643" cy="16915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5" descr="C:\Users\user\Desktop\SCU.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549739" y="2986445"/>
              <a:ext cx="315643" cy="16915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G:\ドクヘリ.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428160" y="2651923"/>
              <a:ext cx="5588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G:\ドクヘリ.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707904" y="1544572"/>
              <a:ext cx="5588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G:\自衛隊ヘリ.pn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54207" y="1020686"/>
              <a:ext cx="576064" cy="21850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G:\ドクヘリ.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904042" y="1527208"/>
              <a:ext cx="5588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G:\ドクヘリ.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684215" y="2279187"/>
              <a:ext cx="558800" cy="4191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C:\Users\user\Pictures\トヨタ救急車2.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3476160" y="1996834"/>
              <a:ext cx="458477" cy="30178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Users\user\Pictures\トヨタ救急車2.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3259697" y="2005959"/>
              <a:ext cx="458477" cy="30178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Users\user\Pictures\トヨタ救急車2.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3066295" y="2013120"/>
              <a:ext cx="458477" cy="30178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Users\user\Pictures\トヨタ救急車2.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3008506" y="2389342"/>
              <a:ext cx="458477" cy="30178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C:\Users\user\Pictures\トヨタ救急車2.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2815104" y="2396503"/>
              <a:ext cx="458477" cy="30178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G:\ドクヘリ.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16290" y="1530893"/>
              <a:ext cx="558800" cy="419100"/>
            </a:xfrm>
            <a:prstGeom prst="rect">
              <a:avLst/>
            </a:prstGeom>
            <a:noFill/>
            <a:extLst>
              <a:ext uri="{909E8E84-426E-40DD-AFC4-6F175D3DCCD1}">
                <a14:hiddenFill xmlns:a14="http://schemas.microsoft.com/office/drawing/2010/main">
                  <a:solidFill>
                    <a:srgbClr val="FFFFFF"/>
                  </a:solidFill>
                </a14:hiddenFill>
              </a:ext>
            </a:extLst>
          </p:spPr>
        </p:pic>
      </p:grpSp>
      <p:sp>
        <p:nvSpPr>
          <p:cNvPr id="149" name="テキスト ボックス 148"/>
          <p:cNvSpPr txBox="1"/>
          <p:nvPr/>
        </p:nvSpPr>
        <p:spPr>
          <a:xfrm>
            <a:off x="8769225" y="6122807"/>
            <a:ext cx="2569224" cy="584775"/>
          </a:xfrm>
          <a:prstGeom prst="rect">
            <a:avLst/>
          </a:prstGeom>
          <a:solidFill>
            <a:srgbClr val="FFFFFF"/>
          </a:solidFill>
        </p:spPr>
        <p:txBody>
          <a:bodyPr wrap="square" rtlCol="0">
            <a:spAutoFit/>
          </a:bodyPr>
          <a:lstStyle/>
          <a:p>
            <a:pPr algn="ctr"/>
            <a:r>
              <a:rPr kumimoji="1" lang="en-US" altLang="ja-JP" sz="1600" b="1" dirty="0"/>
              <a:t>Transportation means information</a:t>
            </a:r>
            <a:endParaRPr kumimoji="1" lang="ja-JP" altLang="en-US" sz="1600" b="1" dirty="0"/>
          </a:p>
        </p:txBody>
      </p:sp>
      <p:sp>
        <p:nvSpPr>
          <p:cNvPr id="150" name="テキスト ボックス 149"/>
          <p:cNvSpPr txBox="1"/>
          <p:nvPr/>
        </p:nvSpPr>
        <p:spPr>
          <a:xfrm>
            <a:off x="9065372" y="1112498"/>
            <a:ext cx="1915909" cy="338554"/>
          </a:xfrm>
          <a:prstGeom prst="rect">
            <a:avLst/>
          </a:prstGeom>
          <a:solidFill>
            <a:srgbClr val="FFFFFF"/>
          </a:solidFill>
        </p:spPr>
        <p:txBody>
          <a:bodyPr wrap="none" rtlCol="0">
            <a:spAutoFit/>
          </a:bodyPr>
          <a:lstStyle/>
          <a:p>
            <a:r>
              <a:rPr lang="en-US" altLang="ja-JP" sz="1600" b="1" dirty="0"/>
              <a:t>Road information</a:t>
            </a:r>
            <a:endParaRPr kumimoji="1" lang="ja-JP" altLang="en-US" b="1" dirty="0"/>
          </a:p>
        </p:txBody>
      </p:sp>
      <p:sp>
        <p:nvSpPr>
          <p:cNvPr id="151" name="円/楕円 6"/>
          <p:cNvSpPr/>
          <p:nvPr/>
        </p:nvSpPr>
        <p:spPr>
          <a:xfrm>
            <a:off x="3279174" y="1889620"/>
            <a:ext cx="6480719" cy="4042717"/>
          </a:xfrm>
          <a:prstGeom prst="ellipse">
            <a:avLst/>
          </a:prstGeom>
          <a:noFill/>
          <a:ln w="381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152" name="Picture 5" descr="j0424790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943166" y="2134137"/>
            <a:ext cx="828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5" descr="j0424790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247726" y="4726425"/>
            <a:ext cx="828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5" descr="j0424790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815287" y="1423137"/>
            <a:ext cx="828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Picture 5" descr="j0424790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529697" y="2154375"/>
            <a:ext cx="828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49" descr="j04339411"/>
          <p:cNvPicPr>
            <a:picLocks noChangeAspect="1" noChangeArrowheads="1"/>
          </p:cNvPicPr>
          <p:nvPr/>
        </p:nvPicPr>
        <p:blipFill>
          <a:blip r:embed="rId13" cstate="print"/>
          <a:srcRect/>
          <a:stretch>
            <a:fillRect/>
          </a:stretch>
        </p:blipFill>
        <p:spPr bwMode="auto">
          <a:xfrm>
            <a:off x="6796768" y="1452092"/>
            <a:ext cx="501840" cy="501840"/>
          </a:xfrm>
          <a:prstGeom prst="rect">
            <a:avLst/>
          </a:prstGeom>
          <a:noFill/>
          <a:ln w="9525">
            <a:noFill/>
            <a:miter lim="800000"/>
            <a:headEnd/>
            <a:tailEnd/>
          </a:ln>
        </p:spPr>
      </p:pic>
      <p:pic>
        <p:nvPicPr>
          <p:cNvPr id="157" name="Picture 49" descr="j04339411"/>
          <p:cNvPicPr>
            <a:picLocks noChangeAspect="1" noChangeArrowheads="1"/>
          </p:cNvPicPr>
          <p:nvPr/>
        </p:nvPicPr>
        <p:blipFill>
          <a:blip r:embed="rId13" cstate="print"/>
          <a:srcRect/>
          <a:stretch>
            <a:fillRect/>
          </a:stretch>
        </p:blipFill>
        <p:spPr bwMode="auto">
          <a:xfrm>
            <a:off x="3258670" y="4618104"/>
            <a:ext cx="501840" cy="501840"/>
          </a:xfrm>
          <a:prstGeom prst="rect">
            <a:avLst/>
          </a:prstGeom>
          <a:noFill/>
          <a:ln w="9525">
            <a:noFill/>
            <a:miter lim="800000"/>
            <a:headEnd/>
            <a:tailEnd/>
          </a:ln>
        </p:spPr>
      </p:pic>
      <p:pic>
        <p:nvPicPr>
          <p:cNvPr id="158" name="Picture 49" descr="j04339411"/>
          <p:cNvPicPr>
            <a:picLocks noChangeAspect="1" noChangeArrowheads="1"/>
          </p:cNvPicPr>
          <p:nvPr/>
        </p:nvPicPr>
        <p:blipFill>
          <a:blip r:embed="rId13" cstate="print"/>
          <a:srcRect/>
          <a:stretch>
            <a:fillRect/>
          </a:stretch>
        </p:blipFill>
        <p:spPr bwMode="auto">
          <a:xfrm>
            <a:off x="9730532" y="2533429"/>
            <a:ext cx="501840" cy="501840"/>
          </a:xfrm>
          <a:prstGeom prst="rect">
            <a:avLst/>
          </a:prstGeom>
          <a:noFill/>
          <a:ln w="9525">
            <a:noFill/>
            <a:miter lim="800000"/>
            <a:headEnd/>
            <a:tailEnd/>
          </a:ln>
        </p:spPr>
      </p:pic>
      <p:pic>
        <p:nvPicPr>
          <p:cNvPr id="159" name="Picture 49" descr="j04339411"/>
          <p:cNvPicPr>
            <a:picLocks noChangeAspect="1" noChangeArrowheads="1"/>
          </p:cNvPicPr>
          <p:nvPr/>
        </p:nvPicPr>
        <p:blipFill>
          <a:blip r:embed="rId13" cstate="print"/>
          <a:srcRect/>
          <a:stretch>
            <a:fillRect/>
          </a:stretch>
        </p:blipFill>
        <p:spPr bwMode="auto">
          <a:xfrm>
            <a:off x="8988233" y="4726425"/>
            <a:ext cx="501840" cy="501840"/>
          </a:xfrm>
          <a:prstGeom prst="rect">
            <a:avLst/>
          </a:prstGeom>
          <a:noFill/>
          <a:ln w="9525">
            <a:noFill/>
            <a:miter lim="800000"/>
            <a:headEnd/>
            <a:tailEnd/>
          </a:ln>
        </p:spPr>
      </p:pic>
      <p:sp>
        <p:nvSpPr>
          <p:cNvPr id="160" name="右矢印 35"/>
          <p:cNvSpPr/>
          <p:nvPr/>
        </p:nvSpPr>
        <p:spPr>
          <a:xfrm rot="2061020">
            <a:off x="4395907" y="2911570"/>
            <a:ext cx="563170" cy="307116"/>
          </a:xfrm>
          <a:prstGeom prst="rightArrow">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p>
        </p:txBody>
      </p:sp>
      <p:sp>
        <p:nvSpPr>
          <p:cNvPr id="161" name="右矢印 38"/>
          <p:cNvSpPr/>
          <p:nvPr/>
        </p:nvSpPr>
        <p:spPr>
          <a:xfrm rot="19225297">
            <a:off x="4623818" y="4383790"/>
            <a:ext cx="563170" cy="307116"/>
          </a:xfrm>
          <a:prstGeom prst="rightArrow">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62" name="右矢印 40"/>
          <p:cNvSpPr/>
          <p:nvPr/>
        </p:nvSpPr>
        <p:spPr>
          <a:xfrm rot="16200000">
            <a:off x="6231745" y="4840230"/>
            <a:ext cx="563171" cy="307116"/>
          </a:xfrm>
          <a:prstGeom prst="rightArrow">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63" name="右矢印 44"/>
          <p:cNvSpPr/>
          <p:nvPr/>
        </p:nvSpPr>
        <p:spPr>
          <a:xfrm rot="2374703" flipH="1">
            <a:off x="7662902" y="4505734"/>
            <a:ext cx="563170" cy="307116"/>
          </a:xfrm>
          <a:prstGeom prst="rightArrow">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64" name="右矢印 47"/>
          <p:cNvSpPr/>
          <p:nvPr/>
        </p:nvSpPr>
        <p:spPr>
          <a:xfrm rot="8189425">
            <a:off x="8369781" y="3042768"/>
            <a:ext cx="563170" cy="307116"/>
          </a:xfrm>
          <a:prstGeom prst="rightArrow">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65" name="右矢印 49"/>
          <p:cNvSpPr/>
          <p:nvPr/>
        </p:nvSpPr>
        <p:spPr>
          <a:xfrm rot="5380116">
            <a:off x="6175835" y="2424566"/>
            <a:ext cx="563171" cy="307116"/>
          </a:xfrm>
          <a:prstGeom prst="rightArrow">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a:p>
        </p:txBody>
      </p:sp>
      <p:sp>
        <p:nvSpPr>
          <p:cNvPr id="166" name="メモ 68"/>
          <p:cNvSpPr/>
          <p:nvPr/>
        </p:nvSpPr>
        <p:spPr>
          <a:xfrm>
            <a:off x="8099654" y="1991263"/>
            <a:ext cx="285750" cy="285751"/>
          </a:xfrm>
          <a:prstGeom prst="foldedCorner">
            <a:avLst/>
          </a:prstGeom>
          <a:ln w="9525"/>
        </p:spPr>
        <p:style>
          <a:lnRef idx="2">
            <a:schemeClr val="dk1"/>
          </a:lnRef>
          <a:fillRef idx="1">
            <a:schemeClr val="lt1"/>
          </a:fillRef>
          <a:effectRef idx="0">
            <a:schemeClr val="dk1"/>
          </a:effectRef>
          <a:fontRef idx="minor">
            <a:schemeClr val="dk1"/>
          </a:fontRef>
        </p:style>
        <p:txBody>
          <a:bodyPr lIns="0" tIns="0" rIns="0" bIns="0" anchor="ctr"/>
          <a:lstStyle/>
          <a:p>
            <a:pPr algn="ctr" fontAlgn="auto">
              <a:spcBef>
                <a:spcPts val="0"/>
              </a:spcBef>
              <a:spcAft>
                <a:spcPts val="0"/>
              </a:spcAft>
              <a:defRPr/>
            </a:pPr>
            <a:r>
              <a:rPr lang="en-US" altLang="ja-JP" sz="800" dirty="0">
                <a:solidFill>
                  <a:prstClr val="black"/>
                </a:solidFill>
              </a:rPr>
              <a:t>……</a:t>
            </a:r>
          </a:p>
          <a:p>
            <a:pPr algn="ctr" fontAlgn="auto">
              <a:spcBef>
                <a:spcPts val="0"/>
              </a:spcBef>
              <a:spcAft>
                <a:spcPts val="0"/>
              </a:spcAft>
              <a:defRPr/>
            </a:pPr>
            <a:r>
              <a:rPr lang="en-US" altLang="ja-JP" sz="800" dirty="0">
                <a:solidFill>
                  <a:prstClr val="black"/>
                </a:solidFill>
              </a:rPr>
              <a:t>……</a:t>
            </a:r>
            <a:endParaRPr lang="ja-JP" altLang="en-US" sz="800" dirty="0">
              <a:solidFill>
                <a:prstClr val="black"/>
              </a:solidFill>
            </a:endParaRPr>
          </a:p>
        </p:txBody>
      </p:sp>
      <p:sp>
        <p:nvSpPr>
          <p:cNvPr id="167" name="メモ 70"/>
          <p:cNvSpPr/>
          <p:nvPr/>
        </p:nvSpPr>
        <p:spPr>
          <a:xfrm>
            <a:off x="8045365" y="1920012"/>
            <a:ext cx="285750" cy="285751"/>
          </a:xfrm>
          <a:prstGeom prst="foldedCorner">
            <a:avLst/>
          </a:prstGeom>
          <a:ln w="9525"/>
        </p:spPr>
        <p:style>
          <a:lnRef idx="2">
            <a:schemeClr val="dk1"/>
          </a:lnRef>
          <a:fillRef idx="1">
            <a:schemeClr val="lt1"/>
          </a:fillRef>
          <a:effectRef idx="0">
            <a:schemeClr val="dk1"/>
          </a:effectRef>
          <a:fontRef idx="minor">
            <a:schemeClr val="dk1"/>
          </a:fontRef>
        </p:style>
        <p:txBody>
          <a:bodyPr lIns="0" tIns="0" rIns="0" bIns="0" anchor="ctr"/>
          <a:lstStyle/>
          <a:p>
            <a:pPr algn="ctr" fontAlgn="auto">
              <a:spcBef>
                <a:spcPts val="0"/>
              </a:spcBef>
              <a:spcAft>
                <a:spcPts val="0"/>
              </a:spcAft>
              <a:defRPr/>
            </a:pPr>
            <a:r>
              <a:rPr lang="en-US" altLang="ja-JP" sz="800" dirty="0">
                <a:solidFill>
                  <a:prstClr val="black"/>
                </a:solidFill>
              </a:rPr>
              <a:t>……</a:t>
            </a:r>
          </a:p>
          <a:p>
            <a:pPr algn="ctr" fontAlgn="auto">
              <a:spcBef>
                <a:spcPts val="0"/>
              </a:spcBef>
              <a:spcAft>
                <a:spcPts val="0"/>
              </a:spcAft>
              <a:defRPr/>
            </a:pPr>
            <a:r>
              <a:rPr lang="en-US" altLang="ja-JP" sz="800" dirty="0">
                <a:solidFill>
                  <a:prstClr val="black"/>
                </a:solidFill>
              </a:rPr>
              <a:t>……</a:t>
            </a:r>
            <a:endParaRPr lang="ja-JP" altLang="en-US" sz="800" dirty="0">
              <a:solidFill>
                <a:prstClr val="black"/>
              </a:solidFill>
            </a:endParaRPr>
          </a:p>
        </p:txBody>
      </p:sp>
      <p:sp>
        <p:nvSpPr>
          <p:cNvPr id="168" name="メモ 71"/>
          <p:cNvSpPr/>
          <p:nvPr/>
        </p:nvSpPr>
        <p:spPr>
          <a:xfrm>
            <a:off x="7973606" y="1854144"/>
            <a:ext cx="285750" cy="285751"/>
          </a:xfrm>
          <a:prstGeom prst="foldedCorner">
            <a:avLst/>
          </a:prstGeom>
          <a:ln w="9525"/>
        </p:spPr>
        <p:style>
          <a:lnRef idx="2">
            <a:schemeClr val="dk1"/>
          </a:lnRef>
          <a:fillRef idx="1">
            <a:schemeClr val="lt1"/>
          </a:fillRef>
          <a:effectRef idx="0">
            <a:schemeClr val="dk1"/>
          </a:effectRef>
          <a:fontRef idx="minor">
            <a:schemeClr val="dk1"/>
          </a:fontRef>
        </p:style>
        <p:txBody>
          <a:bodyPr lIns="0" tIns="0" rIns="0" bIns="0" anchor="ctr"/>
          <a:lstStyle/>
          <a:p>
            <a:pPr algn="ctr" fontAlgn="auto">
              <a:spcBef>
                <a:spcPts val="0"/>
              </a:spcBef>
              <a:spcAft>
                <a:spcPts val="0"/>
              </a:spcAft>
              <a:defRPr/>
            </a:pPr>
            <a:r>
              <a:rPr lang="en-US" altLang="ja-JP" sz="800" dirty="0">
                <a:solidFill>
                  <a:prstClr val="black"/>
                </a:solidFill>
              </a:rPr>
              <a:t>……</a:t>
            </a:r>
          </a:p>
          <a:p>
            <a:pPr algn="ctr" fontAlgn="auto">
              <a:spcBef>
                <a:spcPts val="0"/>
              </a:spcBef>
              <a:spcAft>
                <a:spcPts val="0"/>
              </a:spcAft>
              <a:defRPr/>
            </a:pPr>
            <a:r>
              <a:rPr lang="en-US" altLang="ja-JP" sz="800" dirty="0">
                <a:solidFill>
                  <a:prstClr val="black"/>
                </a:solidFill>
              </a:rPr>
              <a:t>……</a:t>
            </a:r>
            <a:endParaRPr lang="ja-JP" altLang="en-US" sz="800" dirty="0">
              <a:solidFill>
                <a:prstClr val="black"/>
              </a:solidFill>
            </a:endParaRPr>
          </a:p>
        </p:txBody>
      </p:sp>
      <p:sp>
        <p:nvSpPr>
          <p:cNvPr id="169" name="テキスト ボックス 168"/>
          <p:cNvSpPr txBox="1"/>
          <p:nvPr/>
        </p:nvSpPr>
        <p:spPr>
          <a:xfrm>
            <a:off x="2833766" y="1140294"/>
            <a:ext cx="1364200" cy="584775"/>
          </a:xfrm>
          <a:prstGeom prst="rect">
            <a:avLst/>
          </a:prstGeom>
          <a:solidFill>
            <a:srgbClr val="FFFFFF"/>
          </a:solidFill>
        </p:spPr>
        <p:txBody>
          <a:bodyPr wrap="square" rtlCol="0">
            <a:spAutoFit/>
          </a:bodyPr>
          <a:lstStyle/>
          <a:p>
            <a:r>
              <a:rPr lang="en-US" altLang="ja-JP" sz="1600" b="1" dirty="0"/>
              <a:t>Earthquake</a:t>
            </a:r>
          </a:p>
          <a:p>
            <a:r>
              <a:rPr lang="en-US" altLang="ja-JP" sz="1600" b="1" dirty="0"/>
              <a:t>information</a:t>
            </a:r>
            <a:endParaRPr kumimoji="1" lang="ja-JP" altLang="en-US" sz="1600" b="1" dirty="0"/>
          </a:p>
        </p:txBody>
      </p:sp>
      <p:sp>
        <p:nvSpPr>
          <p:cNvPr id="171" name="テキスト ボックス 170"/>
          <p:cNvSpPr txBox="1"/>
          <p:nvPr/>
        </p:nvSpPr>
        <p:spPr>
          <a:xfrm>
            <a:off x="5230271" y="1108785"/>
            <a:ext cx="2869383" cy="338554"/>
          </a:xfrm>
          <a:prstGeom prst="rect">
            <a:avLst/>
          </a:prstGeom>
          <a:solidFill>
            <a:srgbClr val="FFFFFF"/>
          </a:solidFill>
        </p:spPr>
        <p:txBody>
          <a:bodyPr wrap="square" rtlCol="0">
            <a:spAutoFit/>
          </a:bodyPr>
          <a:lstStyle/>
          <a:p>
            <a:r>
              <a:rPr lang="en-US" altLang="ja-JP" sz="1600" b="1" dirty="0"/>
              <a:t>Infrastructure information</a:t>
            </a:r>
            <a:endParaRPr kumimoji="1" lang="ja-JP" altLang="en-US" sz="1600" b="1" dirty="0"/>
          </a:p>
        </p:txBody>
      </p:sp>
      <p:sp>
        <p:nvSpPr>
          <p:cNvPr id="172" name="テキスト ボックス 171"/>
          <p:cNvSpPr txBox="1"/>
          <p:nvPr/>
        </p:nvSpPr>
        <p:spPr>
          <a:xfrm>
            <a:off x="2311337" y="177979"/>
            <a:ext cx="8390744" cy="811367"/>
          </a:xfrm>
          <a:prstGeom prst="rect">
            <a:avLst/>
          </a:prstGeom>
          <a:solidFill>
            <a:srgbClr val="FF9933"/>
          </a:solidFill>
          <a:effectLst>
            <a:outerShdw blurRad="50800" dist="38100" dir="5400000" algn="t"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wrap="square" lIns="36000" tIns="36000" rIns="36000" bIns="36000" rtlCol="0">
            <a:spAutoFit/>
          </a:bodyPr>
          <a:lstStyle/>
          <a:p>
            <a:pPr marL="628650" indent="-628650" algn="ctr"/>
            <a:r>
              <a:rPr lang="en-US" altLang="ja-JP" sz="2400" b="1" spc="-150" dirty="0">
                <a:solidFill>
                  <a:schemeClr val="bg1"/>
                </a:solidFill>
                <a:effectLst>
                  <a:outerShdw blurRad="38100" dist="38100" dir="2700000" algn="tl">
                    <a:srgbClr val="000000">
                      <a:alpha val="43137"/>
                    </a:srgbClr>
                  </a:outerShdw>
                </a:effectLst>
                <a:latin typeface="+mj-ea"/>
                <a:ea typeface="+mj-ea"/>
              </a:rPr>
              <a:t>Strengthen logistic function for health care </a:t>
            </a:r>
            <a:r>
              <a:rPr lang="en-US" altLang="ja-JP" sz="2400" b="1" spc="-150" dirty="0" err="1">
                <a:solidFill>
                  <a:schemeClr val="bg1"/>
                </a:solidFill>
                <a:effectLst>
                  <a:outerShdw blurRad="38100" dist="38100" dir="2700000" algn="tl">
                    <a:srgbClr val="000000">
                      <a:alpha val="43137"/>
                    </a:srgbClr>
                  </a:outerShdw>
                </a:effectLst>
                <a:latin typeface="+mj-ea"/>
                <a:ea typeface="+mj-ea"/>
              </a:rPr>
              <a:t>suporrt</a:t>
            </a:r>
            <a:r>
              <a:rPr lang="en-US" altLang="ja-JP" sz="2400" b="1" spc="-150" dirty="0">
                <a:solidFill>
                  <a:schemeClr val="bg1"/>
                </a:solidFill>
                <a:effectLst>
                  <a:outerShdw blurRad="38100" dist="38100" dir="2700000" algn="tl">
                    <a:srgbClr val="000000">
                      <a:alpha val="43137"/>
                    </a:srgbClr>
                  </a:outerShdw>
                </a:effectLst>
                <a:latin typeface="+mj-ea"/>
                <a:ea typeface="+mj-ea"/>
              </a:rPr>
              <a:t>  linked with SIP4D (Cross-ministerial information Sharing System)</a:t>
            </a:r>
            <a:endParaRPr lang="ja-JP" altLang="en-US" sz="2400" b="1" spc="-150" dirty="0">
              <a:solidFill>
                <a:schemeClr val="bg1"/>
              </a:solidFill>
              <a:effectLst>
                <a:outerShdw blurRad="38100" dist="38100" dir="2700000" algn="tl">
                  <a:srgbClr val="000000">
                    <a:alpha val="43137"/>
                  </a:srgbClr>
                </a:outerShdw>
              </a:effectLst>
              <a:latin typeface="+mj-ea"/>
              <a:ea typeface="+mj-ea"/>
            </a:endParaRPr>
          </a:p>
        </p:txBody>
      </p:sp>
      <p:sp>
        <p:nvSpPr>
          <p:cNvPr id="173" name="爆発 1 2"/>
          <p:cNvSpPr/>
          <p:nvPr/>
        </p:nvSpPr>
        <p:spPr>
          <a:xfrm>
            <a:off x="7595801" y="3279279"/>
            <a:ext cx="648453" cy="585717"/>
          </a:xfrm>
          <a:prstGeom prst="irregularSeal1">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74" name="図 173"/>
          <p:cNvPicPr>
            <a:picLocks noChangeAspect="1"/>
          </p:cNvPicPr>
          <p:nvPr/>
        </p:nvPicPr>
        <p:blipFill>
          <a:blip r:embed="rId14" cstate="print"/>
          <a:stretch>
            <a:fillRect/>
          </a:stretch>
        </p:blipFill>
        <p:spPr>
          <a:xfrm>
            <a:off x="5291792" y="5356246"/>
            <a:ext cx="1880133" cy="1409849"/>
          </a:xfrm>
          <a:prstGeom prst="rect">
            <a:avLst/>
          </a:prstGeom>
        </p:spPr>
      </p:pic>
      <p:sp>
        <p:nvSpPr>
          <p:cNvPr id="175" name="テキスト ボックス 174"/>
          <p:cNvSpPr txBox="1"/>
          <p:nvPr/>
        </p:nvSpPr>
        <p:spPr>
          <a:xfrm>
            <a:off x="5254523" y="6245583"/>
            <a:ext cx="2171396" cy="584775"/>
          </a:xfrm>
          <a:prstGeom prst="rect">
            <a:avLst/>
          </a:prstGeom>
          <a:solidFill>
            <a:schemeClr val="bg1"/>
          </a:solidFill>
          <a:ln>
            <a:noFill/>
          </a:ln>
          <a:effectLst/>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ja-JP" sz="1600" b="1" dirty="0">
                <a:solidFill>
                  <a:schemeClr val="tx1"/>
                </a:solidFill>
              </a:rPr>
              <a:t>Municipal disaster information</a:t>
            </a:r>
            <a:endParaRPr kumimoji="1" lang="ja-JP" altLang="en-US" b="1" dirty="0">
              <a:solidFill>
                <a:schemeClr val="tx1"/>
              </a:solidFill>
            </a:endParaRPr>
          </a:p>
        </p:txBody>
      </p:sp>
      <p:pic>
        <p:nvPicPr>
          <p:cNvPr id="176" name="Picture 5" descr="j0424790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612607" y="5198868"/>
            <a:ext cx="828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 name="Picture 49" descr="j04339411"/>
          <p:cNvPicPr>
            <a:picLocks noChangeAspect="1" noChangeArrowheads="1"/>
          </p:cNvPicPr>
          <p:nvPr/>
        </p:nvPicPr>
        <p:blipFill>
          <a:blip r:embed="rId13" cstate="print"/>
          <a:srcRect/>
          <a:stretch>
            <a:fillRect/>
          </a:stretch>
        </p:blipFill>
        <p:spPr bwMode="auto">
          <a:xfrm>
            <a:off x="7285286" y="5192776"/>
            <a:ext cx="501840" cy="501840"/>
          </a:xfrm>
          <a:prstGeom prst="rect">
            <a:avLst/>
          </a:prstGeom>
          <a:noFill/>
          <a:ln w="9525">
            <a:noFill/>
            <a:miter lim="800000"/>
            <a:headEnd/>
            <a:tailEnd/>
          </a:ln>
        </p:spPr>
      </p:pic>
      <p:pic>
        <p:nvPicPr>
          <p:cNvPr id="178" name="Picture 5" descr="j04247901"/>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761861" y="4627011"/>
            <a:ext cx="8286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テキスト ボックス 178"/>
          <p:cNvSpPr txBox="1"/>
          <p:nvPr/>
        </p:nvSpPr>
        <p:spPr>
          <a:xfrm>
            <a:off x="2465869" y="6227325"/>
            <a:ext cx="2063385" cy="584775"/>
          </a:xfrm>
          <a:prstGeom prst="rect">
            <a:avLst/>
          </a:prstGeom>
          <a:solidFill>
            <a:srgbClr val="FFFFFF"/>
          </a:solidFill>
        </p:spPr>
        <p:txBody>
          <a:bodyPr wrap="none" rtlCol="0">
            <a:spAutoFit/>
          </a:bodyPr>
          <a:lstStyle/>
          <a:p>
            <a:r>
              <a:rPr kumimoji="1" lang="en-US" altLang="ja-JP" sz="1600" b="1" dirty="0"/>
              <a:t>Medical institution</a:t>
            </a:r>
          </a:p>
          <a:p>
            <a:pPr algn="ctr"/>
            <a:r>
              <a:rPr kumimoji="1" lang="en-US" altLang="ja-JP" sz="1600" b="1" dirty="0"/>
              <a:t>information</a:t>
            </a:r>
            <a:endParaRPr kumimoji="1" lang="ja-JP" altLang="en-US" b="1" dirty="0"/>
          </a:p>
        </p:txBody>
      </p:sp>
      <p:sp>
        <p:nvSpPr>
          <p:cNvPr id="180" name="テキスト ボックス 179"/>
          <p:cNvSpPr txBox="1"/>
          <p:nvPr/>
        </p:nvSpPr>
        <p:spPr>
          <a:xfrm>
            <a:off x="2311339" y="5192776"/>
            <a:ext cx="668773" cy="369332"/>
          </a:xfrm>
          <a:prstGeom prst="rect">
            <a:avLst/>
          </a:prstGeom>
          <a:solidFill>
            <a:schemeClr val="bg1"/>
          </a:solidFill>
        </p:spPr>
        <p:txBody>
          <a:bodyPr wrap="none" rtlCol="0">
            <a:spAutoFit/>
          </a:bodyPr>
          <a:lstStyle/>
          <a:p>
            <a:r>
              <a:rPr kumimoji="1" lang="en-US" altLang="ja-JP" b="1" dirty="0">
                <a:solidFill>
                  <a:srgbClr val="FF0000"/>
                </a:solidFill>
              </a:rPr>
              <a:t>EMIS</a:t>
            </a:r>
            <a:endParaRPr kumimoji="1" lang="ja-JP" altLang="en-US" b="1" dirty="0">
              <a:solidFill>
                <a:srgbClr val="FF0000"/>
              </a:solidFill>
            </a:endParaRPr>
          </a:p>
        </p:txBody>
      </p:sp>
      <p:sp>
        <p:nvSpPr>
          <p:cNvPr id="6" name="スライド番号プレースホルダー 5"/>
          <p:cNvSpPr>
            <a:spLocks noGrp="1"/>
          </p:cNvSpPr>
          <p:nvPr>
            <p:ph type="sldNum" sz="quarter" idx="12"/>
          </p:nvPr>
        </p:nvSpPr>
        <p:spPr/>
        <p:txBody>
          <a:bodyPr/>
          <a:lstStyle/>
          <a:p>
            <a:fld id="{7AADDEC6-D618-374A-80C9-F300DA33D4D6}" type="slidenum">
              <a:rPr kumimoji="1" lang="ja-JP" altLang="en-US" smtClean="0"/>
              <a:t>4</a:t>
            </a:fld>
            <a:endParaRPr kumimoji="1" lang="ja-JP" altLang="en-US" dirty="0"/>
          </a:p>
        </p:txBody>
      </p:sp>
      <p:sp>
        <p:nvSpPr>
          <p:cNvPr id="170" name="テキスト ボックス 169"/>
          <p:cNvSpPr txBox="1"/>
          <p:nvPr/>
        </p:nvSpPr>
        <p:spPr>
          <a:xfrm>
            <a:off x="4780150" y="3410459"/>
            <a:ext cx="4354076" cy="646331"/>
          </a:xfrm>
          <a:prstGeom prst="rect">
            <a:avLst/>
          </a:prstGeom>
          <a:noFill/>
        </p:spPr>
        <p:txBody>
          <a:bodyPr wrap="none" rtlCol="0">
            <a:spAutoFit/>
          </a:bodyPr>
          <a:lstStyle/>
          <a:p>
            <a:pPr algn="ctr"/>
            <a:r>
              <a:rPr lang="en-US" altLang="ja-JP" b="1" dirty="0">
                <a:solidFill>
                  <a:schemeClr val="accent5">
                    <a:lumMod val="50000"/>
                  </a:schemeClr>
                </a:solidFill>
              </a:rPr>
              <a:t>Information Sharing</a:t>
            </a:r>
          </a:p>
          <a:p>
            <a:pPr algn="ctr"/>
            <a:r>
              <a:rPr kumimoji="1" lang="en-US" altLang="ja-JP" b="1" dirty="0">
                <a:solidFill>
                  <a:schemeClr val="accent5">
                    <a:lumMod val="50000"/>
                  </a:schemeClr>
                </a:solidFill>
              </a:rPr>
              <a:t>Realization of optimal relief activities</a:t>
            </a:r>
            <a:endParaRPr kumimoji="1" lang="ja-JP" altLang="en-US" sz="2800" b="1" dirty="0">
              <a:solidFill>
                <a:schemeClr val="accent5">
                  <a:lumMod val="50000"/>
                </a:schemeClr>
              </a:solidFill>
            </a:endParaRPr>
          </a:p>
        </p:txBody>
      </p:sp>
    </p:spTree>
    <p:extLst>
      <p:ext uri="{BB962C8B-B14F-4D97-AF65-F5344CB8AC3E}">
        <p14:creationId xmlns:p14="http://schemas.microsoft.com/office/powerpoint/2010/main" val="2939220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33485" y="1050609"/>
            <a:ext cx="715965" cy="5577809"/>
          </a:xfrm>
          <a:prstGeom prst="rect">
            <a:avLst/>
          </a:prstGeom>
          <a:noFill/>
        </p:spPr>
        <p:txBody>
          <a:bodyPr vert="eaVert" wrap="none" rtlCol="0">
            <a:spAutoFit/>
          </a:bodyPr>
          <a:lstStyle/>
          <a:p>
            <a:r>
              <a:rPr lang="en-US" altLang="ja-JP" sz="1200" b="1" dirty="0"/>
              <a:t>Cabinet Office/Cross-ministerial Strategic Innovation Promotion Program</a:t>
            </a:r>
            <a:endParaRPr lang="ja-JP" altLang="en-US" sz="1200" b="1" dirty="0"/>
          </a:p>
          <a:p>
            <a:r>
              <a:rPr lang="en-US" altLang="ja-JP" sz="2100" b="1" dirty="0"/>
              <a:t>SIP Disaster Prevention</a:t>
            </a:r>
            <a:r>
              <a:rPr lang="ja-JP" altLang="en-US" sz="2100" b="1" dirty="0"/>
              <a:t> </a:t>
            </a:r>
            <a:r>
              <a:rPr lang="en-US" altLang="ja-JP" sz="2100" b="1" dirty="0"/>
              <a:t>Task 5MHLW G</a:t>
            </a:r>
          </a:p>
        </p:txBody>
      </p:sp>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7809" y="71815"/>
            <a:ext cx="1333500" cy="714375"/>
          </a:xfrm>
          <a:prstGeom prst="rect">
            <a:avLst/>
          </a:prstGeom>
        </p:spPr>
      </p:pic>
      <p:sp>
        <p:nvSpPr>
          <p:cNvPr id="81" name="テキスト ボックス 80"/>
          <p:cNvSpPr txBox="1"/>
          <p:nvPr/>
        </p:nvSpPr>
        <p:spPr>
          <a:xfrm>
            <a:off x="2355628" y="75613"/>
            <a:ext cx="8455772" cy="677108"/>
          </a:xfrm>
          <a:prstGeom prst="rect">
            <a:avLst/>
          </a:prstGeom>
          <a:solidFill>
            <a:srgbClr val="8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ja-JP" altLang="en-US" sz="2000" dirty="0">
                <a:solidFill>
                  <a:prstClr val="white"/>
                </a:solidFill>
              </a:rPr>
              <a:t>　</a:t>
            </a:r>
            <a:r>
              <a:rPr lang="en-US" altLang="ja-JP" dirty="0"/>
              <a:t> Development of real-time damage estimation and situation grasping technology and system</a:t>
            </a:r>
            <a:endParaRPr lang="ja-JP" altLang="en-US" dirty="0">
              <a:solidFill>
                <a:prstClr val="white"/>
              </a:solidFill>
            </a:endParaRPr>
          </a:p>
        </p:txBody>
      </p:sp>
      <p:sp>
        <p:nvSpPr>
          <p:cNvPr id="82" name="テキスト ボックス 81"/>
          <p:cNvSpPr txBox="1"/>
          <p:nvPr/>
        </p:nvSpPr>
        <p:spPr>
          <a:xfrm>
            <a:off x="2327359" y="844564"/>
            <a:ext cx="8484040" cy="1384995"/>
          </a:xfrm>
          <a:prstGeom prst="rect">
            <a:avLst/>
          </a:prstGeom>
          <a:ln>
            <a:no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400" dirty="0">
                <a:solidFill>
                  <a:prstClr val="black"/>
                </a:solidFill>
              </a:rPr>
              <a:t>[Overview]</a:t>
            </a:r>
          </a:p>
          <a:p>
            <a:pPr algn="just"/>
            <a:r>
              <a:rPr lang="ja-JP" altLang="ja-JP" sz="1400" dirty="0"/>
              <a:t>We will conduct technical development and system construction on high-precision real-time damage estimation and situation grasping aimed at providing secondary use information to support prompt and appropriate response through</a:t>
            </a:r>
            <a:r>
              <a:rPr lang="ja-JP" altLang="en-US" sz="1400" dirty="0"/>
              <a:t> </a:t>
            </a:r>
            <a:r>
              <a:rPr lang="ja-JP" altLang="ja-JP" sz="1400" dirty="0">
                <a:solidFill>
                  <a:srgbClr val="FF0000"/>
                </a:solidFill>
              </a:rPr>
              <a:t>making the information overview by estimating the </a:t>
            </a:r>
            <a:r>
              <a:rPr lang="en-US" altLang="ja-JP" sz="1400" dirty="0">
                <a:solidFill>
                  <a:srgbClr val="FF0000"/>
                </a:solidFill>
              </a:rPr>
              <a:t>whole </a:t>
            </a:r>
            <a:r>
              <a:rPr lang="ja-JP" altLang="ja-JP" sz="1400" dirty="0">
                <a:solidFill>
                  <a:srgbClr val="FF0000"/>
                </a:solidFill>
              </a:rPr>
              <a:t>damage and grasping the situation in real time </a:t>
            </a:r>
            <a:r>
              <a:rPr lang="ja-JP" altLang="ja-JP" sz="1400" dirty="0"/>
              <a:t>for the earthquake, tsunami and heavy rain</a:t>
            </a:r>
            <a:r>
              <a:rPr lang="en-US" altLang="ja-JP" sz="1400" dirty="0"/>
              <a:t>, and </a:t>
            </a:r>
            <a:r>
              <a:rPr lang="ja-JP" altLang="ja-JP" sz="1400" dirty="0"/>
              <a:t>making </a:t>
            </a:r>
            <a:r>
              <a:rPr lang="en-US" altLang="ja-JP" sz="1400" dirty="0"/>
              <a:t>it </a:t>
            </a:r>
            <a:r>
              <a:rPr lang="ja-JP" altLang="ja-JP" sz="1400" dirty="0"/>
              <a:t>available </a:t>
            </a:r>
            <a:r>
              <a:rPr lang="ja-JP" altLang="ja-JP" sz="1400" dirty="0">
                <a:solidFill>
                  <a:srgbClr val="FF0000"/>
                </a:solidFill>
              </a:rPr>
              <a:t>at town/chome or individual building level</a:t>
            </a:r>
            <a:r>
              <a:rPr lang="en-US" altLang="ja-JP" sz="1400" dirty="0"/>
              <a:t>.</a:t>
            </a:r>
            <a:endParaRPr lang="ja-JP" altLang="ja-JP" sz="2000" dirty="0"/>
          </a:p>
        </p:txBody>
      </p:sp>
      <p:sp>
        <p:nvSpPr>
          <p:cNvPr id="84" name="テキスト ボックス 83"/>
          <p:cNvSpPr txBox="1"/>
          <p:nvPr/>
        </p:nvSpPr>
        <p:spPr>
          <a:xfrm>
            <a:off x="5012576" y="783976"/>
            <a:ext cx="5882140" cy="307777"/>
          </a:xfrm>
          <a:prstGeom prst="rect">
            <a:avLst/>
          </a:prstGeom>
          <a:noFill/>
        </p:spPr>
        <p:txBody>
          <a:bodyPr wrap="square" rtlCol="0">
            <a:spAutoFit/>
          </a:bodyPr>
          <a:lstStyle/>
          <a:p>
            <a:pPr algn="r"/>
            <a:r>
              <a:rPr lang="en-US" altLang="ja-JP" sz="1400" dirty="0">
                <a:solidFill>
                  <a:prstClr val="black"/>
                </a:solidFill>
              </a:rPr>
              <a:t>National Research Institute for Earth Science and Disaster Resilience</a:t>
            </a:r>
          </a:p>
        </p:txBody>
      </p:sp>
      <p:grpSp>
        <p:nvGrpSpPr>
          <p:cNvPr id="85" name="グループ化 7"/>
          <p:cNvGrpSpPr/>
          <p:nvPr/>
        </p:nvGrpSpPr>
        <p:grpSpPr>
          <a:xfrm>
            <a:off x="2176054" y="2218465"/>
            <a:ext cx="8784976" cy="3567528"/>
            <a:chOff x="178675" y="2132856"/>
            <a:chExt cx="8784976" cy="3567528"/>
          </a:xfrm>
        </p:grpSpPr>
        <p:sp>
          <p:nvSpPr>
            <p:cNvPr id="86" name="角丸四角形 85"/>
            <p:cNvSpPr/>
            <p:nvPr/>
          </p:nvSpPr>
          <p:spPr>
            <a:xfrm>
              <a:off x="4133993" y="2295892"/>
              <a:ext cx="4753325" cy="3366402"/>
            </a:xfrm>
            <a:prstGeom prst="roundRect">
              <a:avLst>
                <a:gd name="adj" fmla="val 1968"/>
              </a:avLst>
            </a:prstGeom>
            <a:solidFill>
              <a:srgbClr val="F79646">
                <a:lumMod val="20000"/>
                <a:lumOff val="80000"/>
              </a:srgbClr>
            </a:solidFill>
            <a:ln w="44450" cap="flat" cmpd="sng" algn="ctr">
              <a:noFill/>
              <a:prstDash val="solid"/>
            </a:ln>
            <a:effectLst/>
          </p:spPr>
          <p:txBody>
            <a:bodyPr rtlCol="0" anchor="ctr"/>
            <a:lstStyle/>
            <a:p>
              <a:pPr algn="ctr">
                <a:defRPr/>
              </a:pPr>
              <a:endParaRPr lang="ja-JP" altLang="en-US" kern="0" dirty="0">
                <a:solidFill>
                  <a:prstClr val="white"/>
                </a:solidFill>
                <a:latin typeface="Meiryo UI" pitchFamily="50" charset="-128"/>
                <a:ea typeface="Meiryo UI" pitchFamily="50" charset="-128"/>
                <a:cs typeface="Meiryo UI" pitchFamily="50" charset="-128"/>
              </a:endParaRPr>
            </a:p>
          </p:txBody>
        </p:sp>
        <p:sp>
          <p:nvSpPr>
            <p:cNvPr id="87" name="角丸四角形 86"/>
            <p:cNvSpPr/>
            <p:nvPr/>
          </p:nvSpPr>
          <p:spPr>
            <a:xfrm>
              <a:off x="179512" y="2330734"/>
              <a:ext cx="4405786" cy="3369650"/>
            </a:xfrm>
            <a:prstGeom prst="roundRect">
              <a:avLst>
                <a:gd name="adj" fmla="val 3862"/>
              </a:avLst>
            </a:prstGeom>
            <a:solidFill>
              <a:srgbClr val="1F497D">
                <a:lumMod val="20000"/>
                <a:lumOff val="80000"/>
              </a:srgbClr>
            </a:solidFill>
            <a:ln w="44450" cap="flat" cmpd="sng" algn="ctr">
              <a:noFill/>
              <a:prstDash val="solid"/>
            </a:ln>
            <a:effectLst/>
          </p:spPr>
          <p:txBody>
            <a:bodyPr rtlCol="0" anchor="ctr"/>
            <a:lstStyle/>
            <a:p>
              <a:pPr algn="ctr">
                <a:defRPr/>
              </a:pPr>
              <a:endParaRPr lang="ja-JP" altLang="en-US" kern="0" dirty="0">
                <a:solidFill>
                  <a:prstClr val="white"/>
                </a:solidFill>
                <a:latin typeface="Meiryo UI" pitchFamily="50" charset="-128"/>
                <a:ea typeface="Meiryo UI" pitchFamily="50" charset="-128"/>
                <a:cs typeface="Meiryo UI" pitchFamily="50" charset="-128"/>
              </a:endParaRPr>
            </a:p>
          </p:txBody>
        </p:sp>
        <p:sp>
          <p:nvSpPr>
            <p:cNvPr id="88" name="正方形/長方形 87"/>
            <p:cNvSpPr/>
            <p:nvPr/>
          </p:nvSpPr>
          <p:spPr>
            <a:xfrm>
              <a:off x="611561" y="4388516"/>
              <a:ext cx="3727386" cy="1289596"/>
            </a:xfrm>
            <a:prstGeom prst="rect">
              <a:avLst/>
            </a:prstGeom>
            <a:solidFill>
              <a:srgbClr val="4F81BD">
                <a:lumMod val="60000"/>
                <a:lumOff val="40000"/>
              </a:srgbClr>
            </a:solidFill>
            <a:ln w="25400" cap="flat" cmpd="sng" algn="ctr">
              <a:noFill/>
              <a:prstDash val="solid"/>
            </a:ln>
            <a:effectLst/>
          </p:spPr>
          <p:txBody>
            <a:bodyPr rtlCol="0" anchor="ctr"/>
            <a:lstStyle/>
            <a:p>
              <a:pPr algn="ctr">
                <a:defRPr/>
              </a:pPr>
              <a:endParaRPr lang="ja-JP" altLang="en-US" kern="0">
                <a:solidFill>
                  <a:prstClr val="white"/>
                </a:solidFill>
              </a:endParaRPr>
            </a:p>
          </p:txBody>
        </p:sp>
        <p:sp>
          <p:nvSpPr>
            <p:cNvPr id="89" name="テキスト ボックス 88"/>
            <p:cNvSpPr txBox="1"/>
            <p:nvPr/>
          </p:nvSpPr>
          <p:spPr>
            <a:xfrm>
              <a:off x="853531" y="5049066"/>
              <a:ext cx="1749026" cy="19024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lIns="36000" tIns="36000" rIns="0" bIns="0" rtlCol="0">
              <a:spAutoFit/>
            </a:bodyPr>
            <a:lstStyle/>
            <a:p>
              <a:pPr>
                <a:defRPr/>
              </a:pPr>
              <a:r>
                <a:rPr lang="en-US" altLang="ja-JP" sz="1000" kern="0" dirty="0">
                  <a:solidFill>
                    <a:prstClr val="white"/>
                  </a:solidFill>
                  <a:latin typeface="メイリオ" pitchFamily="50" charset="-128"/>
                  <a:ea typeface="メイリオ" pitchFamily="50" charset="-128"/>
                  <a:cs typeface="メイリオ" pitchFamily="50" charset="-128"/>
                </a:rPr>
                <a:t>Human damage estimation</a:t>
              </a:r>
              <a:endParaRPr lang="ja-JP" altLang="en-US" sz="1000" kern="0" dirty="0">
                <a:solidFill>
                  <a:prstClr val="white"/>
                </a:solidFill>
                <a:latin typeface="メイリオ" pitchFamily="50" charset="-128"/>
                <a:ea typeface="メイリオ" pitchFamily="50" charset="-128"/>
                <a:cs typeface="メイリオ" pitchFamily="50" charset="-128"/>
              </a:endParaRPr>
            </a:p>
          </p:txBody>
        </p:sp>
        <p:sp>
          <p:nvSpPr>
            <p:cNvPr id="90" name="正方形/長方形 89"/>
            <p:cNvSpPr/>
            <p:nvPr/>
          </p:nvSpPr>
          <p:spPr>
            <a:xfrm>
              <a:off x="2602557" y="2832133"/>
              <a:ext cx="1721970" cy="1505929"/>
            </a:xfrm>
            <a:prstGeom prst="rect">
              <a:avLst/>
            </a:prstGeom>
            <a:solidFill>
              <a:srgbClr val="4F81BD">
                <a:lumMod val="60000"/>
                <a:lumOff val="40000"/>
              </a:srgbClr>
            </a:solidFill>
            <a:ln w="25400" cap="flat" cmpd="sng" algn="ctr">
              <a:noFill/>
              <a:prstDash val="solid"/>
            </a:ln>
            <a:effectLst/>
          </p:spPr>
          <p:txBody>
            <a:bodyPr rtlCol="0" anchor="ctr"/>
            <a:lstStyle/>
            <a:p>
              <a:pPr algn="ctr">
                <a:defRPr/>
              </a:pPr>
              <a:endParaRPr lang="ja-JP" altLang="en-US" kern="0">
                <a:solidFill>
                  <a:prstClr val="white"/>
                </a:solidFill>
              </a:endParaRPr>
            </a:p>
          </p:txBody>
        </p:sp>
        <p:pic>
          <p:nvPicPr>
            <p:cNvPr id="91" name="図 176" descr="\\midiv3\2012\ぶ・物件管理\つ・津波ハザード評価支援【防災科研】村嶋\99_提出資料\20131129_長田さん10m格子計算の浸水深と水位の図\浸水深_スケールバーレンジ固定\figure_p22.D059.JT_SC_F3_TYPE2_L1_sn+SL_02.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12773" y="3645954"/>
              <a:ext cx="652215" cy="534986"/>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92" name="図 182" descr="\\midiv3\2012\ぶ・物件管理\つ・津波ハザード評価支援【防災科研】村嶋\99_提出資料\20131129_長田さん10m格子計算の浸水深と水位の図\浸水深_スケールバーレンジ固定\figure_p22.D028.JT_SN_F4_TYPE2_L1_sm+SL_02.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171354" y="3253599"/>
              <a:ext cx="708220" cy="565671"/>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pic>
          <p:nvPicPr>
            <p:cNvPr id="93" name="図 179" descr="\\midiv3\2012\ぶ・物件管理\つ・津波ハザード評価支援【防災科研】村嶋\99_提出資料\20131129_長田さん10m格子計算の浸水深と水位の図\浸水深_スケールバーレンジ固定\figure_p22.D004.JT_all_TYPE2_L1_sm+SL_02.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543657" y="2888036"/>
              <a:ext cx="654679" cy="531795"/>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94" name="正方形/長方形 93"/>
            <p:cNvSpPr/>
            <p:nvPr/>
          </p:nvSpPr>
          <p:spPr>
            <a:xfrm>
              <a:off x="646390" y="2842595"/>
              <a:ext cx="1887084" cy="1512756"/>
            </a:xfrm>
            <a:prstGeom prst="rect">
              <a:avLst/>
            </a:prstGeom>
            <a:solidFill>
              <a:srgbClr val="4F81BD">
                <a:lumMod val="60000"/>
                <a:lumOff val="40000"/>
              </a:srgbClr>
            </a:solidFill>
            <a:ln w="25400" cap="flat" cmpd="sng" algn="ctr">
              <a:noFill/>
              <a:prstDash val="solid"/>
            </a:ln>
            <a:effectLst/>
          </p:spPr>
          <p:txBody>
            <a:bodyPr rtlCol="0" anchor="ctr"/>
            <a:lstStyle/>
            <a:p>
              <a:pPr algn="ctr">
                <a:defRPr/>
              </a:pPr>
              <a:endParaRPr lang="ja-JP" altLang="en-US" kern="0">
                <a:solidFill>
                  <a:prstClr val="white"/>
                </a:solidFill>
              </a:endParaRPr>
            </a:p>
          </p:txBody>
        </p:sp>
        <p:sp>
          <p:nvSpPr>
            <p:cNvPr id="95" name="テキスト ボックス 94"/>
            <p:cNvSpPr txBox="1"/>
            <p:nvPr/>
          </p:nvSpPr>
          <p:spPr>
            <a:xfrm>
              <a:off x="697958" y="2879371"/>
              <a:ext cx="374691" cy="28257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lIns="36000" tIns="36000" rIns="36000" bIns="0" rtlCol="0">
              <a:spAutoFit/>
            </a:bodyPr>
            <a:lstStyle/>
            <a:p>
              <a:pPr>
                <a:defRPr/>
              </a:pPr>
              <a:r>
                <a:rPr lang="en-US" altLang="ja-JP" sz="800" kern="0" dirty="0">
                  <a:solidFill>
                    <a:prstClr val="white"/>
                  </a:solidFill>
                  <a:latin typeface="メイリオ" pitchFamily="50" charset="-128"/>
                  <a:ea typeface="メイリオ" pitchFamily="50" charset="-128"/>
                  <a:cs typeface="メイリオ" pitchFamily="50" charset="-128"/>
                </a:rPr>
                <a:t>Earthquake</a:t>
              </a:r>
              <a:endParaRPr lang="ja-JP" altLang="en-US" sz="800" kern="0" dirty="0">
                <a:solidFill>
                  <a:prstClr val="white"/>
                </a:solidFill>
                <a:latin typeface="メイリオ" pitchFamily="50" charset="-128"/>
                <a:ea typeface="メイリオ" pitchFamily="50" charset="-128"/>
                <a:cs typeface="メイリオ" pitchFamily="50" charset="-128"/>
              </a:endParaRPr>
            </a:p>
          </p:txBody>
        </p:sp>
        <p:pic>
          <p:nvPicPr>
            <p:cNvPr id="96"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44625" y="3585098"/>
              <a:ext cx="655428" cy="718449"/>
            </a:xfrm>
            <a:prstGeom prst="rect">
              <a:avLst/>
            </a:prstGeom>
            <a:noFill/>
            <a:ln w="6350">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pic>
          <p:nvPicPr>
            <p:cNvPr id="97" name="Picture 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00482" y="3329929"/>
              <a:ext cx="579230" cy="664153"/>
            </a:xfrm>
            <a:prstGeom prst="rect">
              <a:avLst/>
            </a:prstGeom>
            <a:noFill/>
            <a:ln w="3175">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pic>
          <p:nvPicPr>
            <p:cNvPr id="98" name="Picture 4"/>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47006" y="2851581"/>
              <a:ext cx="636762" cy="864022"/>
            </a:xfrm>
            <a:prstGeom prst="rect">
              <a:avLst/>
            </a:prstGeom>
            <a:noFill/>
            <a:ln w="3175">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sp>
          <p:nvSpPr>
            <p:cNvPr id="146" name="右矢印 145"/>
            <p:cNvSpPr/>
            <p:nvPr/>
          </p:nvSpPr>
          <p:spPr>
            <a:xfrm rot="19073102">
              <a:off x="925692" y="3242112"/>
              <a:ext cx="1413187" cy="331950"/>
            </a:xfrm>
            <a:prstGeom prst="rightArrow">
              <a:avLst>
                <a:gd name="adj1" fmla="val 57341"/>
                <a:gd name="adj2" fmla="val 44055"/>
              </a:avLst>
            </a:prstGeom>
            <a:gradFill>
              <a:gsLst>
                <a:gs pos="0">
                  <a:srgbClr val="FF0000">
                    <a:alpha val="70000"/>
                  </a:srgbClr>
                </a:gs>
                <a:gs pos="100000">
                  <a:sysClr val="window" lastClr="FFFFFF"/>
                </a:gs>
                <a:gs pos="100000">
                  <a:sysClr val="window" lastClr="FFFFFF"/>
                </a:gs>
              </a:gsLst>
              <a:lin ang="16200000" scaled="1"/>
            </a:gradFill>
            <a:ln w="6350" cap="flat" cmpd="sng" algn="ctr">
              <a:solidFill>
                <a:srgbClr val="4F81BD">
                  <a:shade val="50000"/>
                </a:srgbClr>
              </a:solidFill>
              <a:prstDash val="solid"/>
            </a:ln>
            <a:effectLst/>
          </p:spPr>
          <p:txBody>
            <a:bodyPr rtlCol="0" anchor="ctr"/>
            <a:lstStyle/>
            <a:p>
              <a:pPr algn="ctr">
                <a:defRPr/>
              </a:pPr>
              <a:endParaRPr lang="ja-JP" altLang="en-US" kern="0" dirty="0">
                <a:solidFill>
                  <a:prstClr val="white"/>
                </a:solidFill>
              </a:endParaRPr>
            </a:p>
          </p:txBody>
        </p:sp>
        <p:sp>
          <p:nvSpPr>
            <p:cNvPr id="100" name="テキスト ボックス 99"/>
            <p:cNvSpPr txBox="1"/>
            <p:nvPr/>
          </p:nvSpPr>
          <p:spPr>
            <a:xfrm>
              <a:off x="862422" y="4111910"/>
              <a:ext cx="3108294" cy="451850"/>
            </a:xfrm>
            <a:prstGeom prst="rect">
              <a:avLst/>
            </a:prstGeom>
            <a:solidFill>
              <a:srgbClr val="4F81BD">
                <a:lumMod val="75000"/>
              </a:srgbClr>
            </a:solidFill>
            <a:ln w="19050">
              <a:solidFill>
                <a:sysClr val="window" lastClr="FFFFFF"/>
              </a:solidFill>
            </a:ln>
          </p:spPr>
          <p:txBody>
            <a:bodyPr wrap="square" lIns="36000" tIns="36000" rIns="36000" bIns="0" rtlCol="0">
              <a:spAutoFit/>
            </a:bodyPr>
            <a:lstStyle/>
            <a:p>
              <a:pPr algn="ctr">
                <a:defRPr/>
              </a:pPr>
              <a:r>
                <a:rPr lang="en-US" altLang="ja-JP" sz="900" kern="0" dirty="0">
                  <a:solidFill>
                    <a:prstClr val="white"/>
                  </a:solidFill>
                  <a:latin typeface="メイリオ" pitchFamily="50" charset="-128"/>
                  <a:ea typeface="メイリオ" pitchFamily="50" charset="-128"/>
                  <a:cs typeface="メイリオ" pitchFamily="50" charset="-128"/>
                </a:rPr>
                <a:t>While overviewing the overall damage, make highly accurate estimations that can be used at town/</a:t>
              </a:r>
              <a:r>
                <a:rPr lang="en-US" altLang="ja-JP" sz="900" kern="0" dirty="0" err="1">
                  <a:solidFill>
                    <a:prstClr val="white"/>
                  </a:solidFill>
                  <a:latin typeface="メイリオ" pitchFamily="50" charset="-128"/>
                  <a:ea typeface="メイリオ" pitchFamily="50" charset="-128"/>
                  <a:cs typeface="メイリオ" pitchFamily="50" charset="-128"/>
                </a:rPr>
                <a:t>chome</a:t>
              </a:r>
              <a:r>
                <a:rPr lang="en-US" altLang="ja-JP" sz="900" kern="0" dirty="0">
                  <a:solidFill>
                    <a:prstClr val="white"/>
                  </a:solidFill>
                  <a:latin typeface="メイリオ" pitchFamily="50" charset="-128"/>
                  <a:ea typeface="メイリオ" pitchFamily="50" charset="-128"/>
                  <a:cs typeface="メイリオ" pitchFamily="50" charset="-128"/>
                </a:rPr>
                <a:t>, individual building level</a:t>
              </a:r>
              <a:endParaRPr lang="ja-JP" altLang="en-US" sz="900" kern="0" dirty="0">
                <a:solidFill>
                  <a:prstClr val="white"/>
                </a:solidFill>
                <a:latin typeface="メイリオ" pitchFamily="50" charset="-128"/>
                <a:ea typeface="メイリオ" pitchFamily="50" charset="-128"/>
                <a:cs typeface="メイリオ" pitchFamily="50" charset="-128"/>
              </a:endParaRPr>
            </a:p>
          </p:txBody>
        </p:sp>
        <p:sp>
          <p:nvSpPr>
            <p:cNvPr id="101" name="テキスト ボックス 100"/>
            <p:cNvSpPr txBox="1"/>
            <p:nvPr/>
          </p:nvSpPr>
          <p:spPr>
            <a:xfrm>
              <a:off x="685595" y="4546123"/>
              <a:ext cx="3551346" cy="184666"/>
            </a:xfrm>
            <a:prstGeom prst="rect">
              <a:avLst/>
            </a:prstGeom>
            <a:noFill/>
          </p:spPr>
          <p:txBody>
            <a:bodyPr wrap="square" rtlCol="0">
              <a:spAutoFit/>
            </a:bodyPr>
            <a:lstStyle/>
            <a:p>
              <a:pPr algn="ctr">
                <a:defRPr/>
              </a:pPr>
              <a:r>
                <a:rPr lang="en-US" altLang="ja-JP" sz="600" b="1" kern="0" dirty="0">
                  <a:solidFill>
                    <a:prstClr val="black"/>
                  </a:solidFill>
                  <a:latin typeface="Meiryo UI" pitchFamily="50" charset="-128"/>
                  <a:ea typeface="Meiryo UI" pitchFamily="50" charset="-128"/>
                  <a:cs typeface="Meiryo UI" pitchFamily="50" charset="-128"/>
                </a:rPr>
                <a:t>Earthquake damage</a:t>
              </a:r>
              <a:r>
                <a:rPr lang="ja-JP" altLang="en-US" sz="600" kern="0" dirty="0">
                  <a:solidFill>
                    <a:prstClr val="black"/>
                  </a:solidFill>
                  <a:latin typeface="Meiryo UI" pitchFamily="50" charset="-128"/>
                  <a:ea typeface="Meiryo UI" pitchFamily="50" charset="-128"/>
                  <a:cs typeface="Meiryo UI" pitchFamily="50" charset="-128"/>
                </a:rPr>
                <a:t>：</a:t>
              </a:r>
              <a:r>
                <a:rPr lang="en-US" altLang="ja-JP" sz="600" kern="0" dirty="0">
                  <a:solidFill>
                    <a:prstClr val="black"/>
                  </a:solidFill>
                  <a:latin typeface="Meiryo UI" pitchFamily="50" charset="-128"/>
                  <a:ea typeface="Meiryo UI" pitchFamily="50" charset="-128"/>
                  <a:cs typeface="Meiryo UI" pitchFamily="50" charset="-128"/>
                </a:rPr>
                <a:t>Consider earthquake motion and building frequent characteristics</a:t>
              </a:r>
              <a:endParaRPr lang="ja-JP" altLang="en-US" sz="6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2649736" y="2864276"/>
              <a:ext cx="615757" cy="28257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lIns="36000" tIns="36000" rIns="36000" bIns="0" rtlCol="0">
              <a:spAutoFit/>
            </a:bodyPr>
            <a:lstStyle/>
            <a:p>
              <a:pPr>
                <a:defRPr/>
              </a:pPr>
              <a:r>
                <a:rPr lang="en-US" altLang="ja-JP" sz="800" kern="0" dirty="0">
                  <a:solidFill>
                    <a:prstClr val="white"/>
                  </a:solidFill>
                  <a:latin typeface="メイリオ" pitchFamily="50" charset="-128"/>
                  <a:ea typeface="メイリオ" pitchFamily="50" charset="-128"/>
                  <a:cs typeface="メイリオ" pitchFamily="50" charset="-128"/>
                </a:rPr>
                <a:t>Tsunami/Heavy rain</a:t>
              </a:r>
              <a:endParaRPr lang="ja-JP" altLang="en-US" sz="800" kern="0" dirty="0">
                <a:solidFill>
                  <a:prstClr val="white"/>
                </a:solidFill>
                <a:latin typeface="メイリオ" pitchFamily="50" charset="-128"/>
                <a:ea typeface="メイリオ" pitchFamily="50" charset="-128"/>
                <a:cs typeface="メイリオ" pitchFamily="50" charset="-128"/>
              </a:endParaRPr>
            </a:p>
          </p:txBody>
        </p:sp>
        <p:sp>
          <p:nvSpPr>
            <p:cNvPr id="103" name="テキスト ボックス 102"/>
            <p:cNvSpPr txBox="1"/>
            <p:nvPr/>
          </p:nvSpPr>
          <p:spPr>
            <a:xfrm>
              <a:off x="838737" y="5332398"/>
              <a:ext cx="1763820" cy="31335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lIns="36000" tIns="36000" rIns="36000" bIns="0" rtlCol="0">
              <a:spAutoFit/>
            </a:bodyPr>
            <a:lstStyle/>
            <a:p>
              <a:pPr>
                <a:defRPr/>
              </a:pPr>
              <a:r>
                <a:rPr lang="en-US" altLang="ja-JP" sz="900" kern="0" dirty="0">
                  <a:solidFill>
                    <a:prstClr val="white"/>
                  </a:solidFill>
                  <a:latin typeface="メイリオ" pitchFamily="50" charset="-128"/>
                  <a:ea typeface="メイリオ" pitchFamily="50" charset="-128"/>
                  <a:cs typeface="メイリオ" pitchFamily="50" charset="-128"/>
                </a:rPr>
                <a:t>Tsunami/heavy rain flood damage</a:t>
              </a:r>
              <a:endParaRPr lang="ja-JP" altLang="en-US" sz="1600" kern="0" dirty="0">
                <a:solidFill>
                  <a:prstClr val="white"/>
                </a:solidFill>
                <a:latin typeface="メイリオ" pitchFamily="50" charset="-128"/>
                <a:ea typeface="メイリオ" pitchFamily="50" charset="-128"/>
                <a:cs typeface="メイリオ" pitchFamily="50" charset="-128"/>
              </a:endParaRPr>
            </a:p>
          </p:txBody>
        </p:sp>
        <p:sp>
          <p:nvSpPr>
            <p:cNvPr id="104" name="テキスト ボックス 103"/>
            <p:cNvSpPr txBox="1"/>
            <p:nvPr/>
          </p:nvSpPr>
          <p:spPr>
            <a:xfrm>
              <a:off x="850030" y="4761034"/>
              <a:ext cx="1808756" cy="19024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none" lIns="36000" tIns="36000" rIns="36000" bIns="0" rtlCol="0">
              <a:spAutoFit/>
            </a:bodyPr>
            <a:lstStyle/>
            <a:p>
              <a:pPr>
                <a:defRPr/>
              </a:pPr>
              <a:r>
                <a:rPr lang="en-US" altLang="ja-JP" sz="1000" kern="0" dirty="0">
                  <a:solidFill>
                    <a:prstClr val="white"/>
                  </a:solidFill>
                  <a:latin typeface="メイリオ" pitchFamily="50" charset="-128"/>
                  <a:ea typeface="メイリオ" pitchFamily="50" charset="-128"/>
                  <a:cs typeface="メイリオ" pitchFamily="50" charset="-128"/>
                </a:rPr>
                <a:t>Building damage estimation</a:t>
              </a:r>
              <a:endParaRPr lang="ja-JP" altLang="en-US" sz="1200" kern="0" dirty="0">
                <a:solidFill>
                  <a:prstClr val="white"/>
                </a:solidFill>
                <a:latin typeface="メイリオ" pitchFamily="50" charset="-128"/>
                <a:ea typeface="メイリオ" pitchFamily="50" charset="-128"/>
                <a:cs typeface="メイリオ" pitchFamily="50" charset="-128"/>
              </a:endParaRPr>
            </a:p>
          </p:txBody>
        </p:sp>
        <p:sp>
          <p:nvSpPr>
            <p:cNvPr id="105" name="右矢印 104"/>
            <p:cNvSpPr/>
            <p:nvPr/>
          </p:nvSpPr>
          <p:spPr>
            <a:xfrm rot="19073102">
              <a:off x="2412633" y="3295278"/>
              <a:ext cx="1413187" cy="331950"/>
            </a:xfrm>
            <a:prstGeom prst="rightArrow">
              <a:avLst>
                <a:gd name="adj1" fmla="val 57341"/>
                <a:gd name="adj2" fmla="val 44055"/>
              </a:avLst>
            </a:prstGeom>
            <a:gradFill>
              <a:gsLst>
                <a:gs pos="0">
                  <a:srgbClr val="FF0000">
                    <a:alpha val="70000"/>
                  </a:srgbClr>
                </a:gs>
                <a:gs pos="100000">
                  <a:sysClr val="window" lastClr="FFFFFF"/>
                </a:gs>
                <a:gs pos="100000">
                  <a:sysClr val="window" lastClr="FFFFFF"/>
                </a:gs>
              </a:gsLst>
              <a:lin ang="16200000" scaled="1"/>
            </a:gradFill>
            <a:ln w="6350" cap="flat" cmpd="sng" algn="ctr">
              <a:solidFill>
                <a:srgbClr val="4F81BD">
                  <a:shade val="50000"/>
                </a:srgbClr>
              </a:solidFill>
              <a:prstDash val="solid"/>
            </a:ln>
            <a:effectLst/>
          </p:spPr>
          <p:txBody>
            <a:bodyPr rtlCol="0" anchor="ctr"/>
            <a:lstStyle/>
            <a:p>
              <a:pPr algn="ctr">
                <a:defRPr/>
              </a:pPr>
              <a:endParaRPr lang="ja-JP" altLang="en-US" kern="0">
                <a:solidFill>
                  <a:prstClr val="white"/>
                </a:solidFill>
              </a:endParaRPr>
            </a:p>
          </p:txBody>
        </p:sp>
        <p:pic>
          <p:nvPicPr>
            <p:cNvPr id="107" name="Picture 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640765" y="4742251"/>
              <a:ext cx="1036158" cy="898102"/>
            </a:xfrm>
            <a:prstGeom prst="rect">
              <a:avLst/>
            </a:prstGeom>
            <a:solidFill>
              <a:srgbClr val="EEECE1"/>
            </a:solidFill>
            <a:ln w="9525">
              <a:noFill/>
              <a:miter lim="800000"/>
              <a:headEnd/>
              <a:tailEnd/>
            </a:ln>
            <a:effectLst/>
            <a:extLst/>
          </p:spPr>
        </p:pic>
        <p:sp>
          <p:nvSpPr>
            <p:cNvPr id="108" name="テキスト ボックス 107"/>
            <p:cNvSpPr txBox="1"/>
            <p:nvPr/>
          </p:nvSpPr>
          <p:spPr>
            <a:xfrm>
              <a:off x="4748575" y="2726300"/>
              <a:ext cx="4007575" cy="461665"/>
            </a:xfrm>
            <a:prstGeom prst="rect">
              <a:avLst/>
            </a:prstGeom>
            <a:noFill/>
          </p:spPr>
          <p:txBody>
            <a:bodyPr wrap="square" rtlCol="0">
              <a:spAutoFit/>
            </a:bodyPr>
            <a:lstStyle/>
            <a:p>
              <a:pPr>
                <a:lnSpc>
                  <a:spcPct val="80000"/>
                </a:lnSpc>
                <a:defRPr/>
              </a:pPr>
              <a:r>
                <a:rPr lang="en-US" altLang="ja-JP" sz="1000" kern="0" dirty="0">
                  <a:solidFill>
                    <a:prstClr val="black"/>
                  </a:solidFill>
                  <a:latin typeface="Meiryo UI" pitchFamily="50" charset="-128"/>
                  <a:ea typeface="Meiryo UI" pitchFamily="50" charset="-128"/>
                  <a:cs typeface="Meiryo UI" pitchFamily="50" charset="-128"/>
                </a:rPr>
                <a:t>Incorporate information on the damage situation integrated by each government agency and relevant agency, </a:t>
              </a:r>
              <a:r>
                <a:rPr lang="en-US" altLang="ja-JP" sz="1000" b="1" kern="0" dirty="0">
                  <a:solidFill>
                    <a:prstClr val="black"/>
                  </a:solidFill>
                  <a:latin typeface="Meiryo UI" pitchFamily="50" charset="-128"/>
                  <a:ea typeface="Meiryo UI" pitchFamily="50" charset="-128"/>
                  <a:cs typeface="Meiryo UI" pitchFamily="50" charset="-128"/>
                </a:rPr>
                <a:t>finalize estimation information, grasp the damage situation</a:t>
              </a:r>
              <a:endParaRPr lang="ja-JP" altLang="en-US" sz="1000" b="1" kern="0" dirty="0">
                <a:solidFill>
                  <a:prstClr val="black"/>
                </a:solidFill>
                <a:latin typeface="Meiryo UI" pitchFamily="50" charset="-128"/>
                <a:ea typeface="Meiryo UI" pitchFamily="50" charset="-128"/>
                <a:cs typeface="Meiryo UI" pitchFamily="50" charset="-128"/>
              </a:endParaRPr>
            </a:p>
          </p:txBody>
        </p:sp>
        <p:sp>
          <p:nvSpPr>
            <p:cNvPr id="109" name="角丸四角形 108"/>
            <p:cNvSpPr/>
            <p:nvPr/>
          </p:nvSpPr>
          <p:spPr>
            <a:xfrm>
              <a:off x="178675" y="2324491"/>
              <a:ext cx="8784976" cy="3366404"/>
            </a:xfrm>
            <a:prstGeom prst="roundRect">
              <a:avLst>
                <a:gd name="adj" fmla="val 5320"/>
              </a:avLst>
            </a:prstGeom>
            <a:noFill/>
            <a:ln w="44450" cap="flat" cmpd="sng" algn="ctr">
              <a:solidFill>
                <a:srgbClr val="FF0000"/>
              </a:solidFill>
              <a:prstDash val="solid"/>
            </a:ln>
            <a:effectLst/>
          </p:spPr>
          <p:txBody>
            <a:bodyPr rtlCol="0" anchor="ctr"/>
            <a:lstStyle/>
            <a:p>
              <a:pPr algn="ctr">
                <a:defRPr/>
              </a:pPr>
              <a:endParaRPr lang="ja-JP" altLang="en-US" kern="0">
                <a:solidFill>
                  <a:prstClr val="white"/>
                </a:solidFill>
              </a:endParaRPr>
            </a:p>
          </p:txBody>
        </p:sp>
        <p:sp>
          <p:nvSpPr>
            <p:cNvPr id="110" name="フローチャート : 端子 37"/>
            <p:cNvSpPr/>
            <p:nvPr/>
          </p:nvSpPr>
          <p:spPr>
            <a:xfrm>
              <a:off x="1990275" y="2132856"/>
              <a:ext cx="4886278" cy="377087"/>
            </a:xfrm>
            <a:prstGeom prst="flowChartTerminator">
              <a:avLst/>
            </a:prstGeom>
            <a:gradFill rotWithShape="1">
              <a:gsLst>
                <a:gs pos="0">
                  <a:srgbClr val="FF0000"/>
                </a:gs>
                <a:gs pos="80000">
                  <a:srgbClr val="FF6600"/>
                </a:gs>
                <a:gs pos="100000">
                  <a:srgbClr val="FF9999"/>
                </a:gs>
              </a:gsLst>
              <a:lin ang="16200000" scaled="0"/>
            </a:gradFill>
            <a:ln w="9525" cap="flat" cmpd="sng" algn="ctr">
              <a:solidFill>
                <a:srgbClr val="C00000"/>
              </a:solidFill>
              <a:prstDash val="solid"/>
            </a:ln>
            <a:effectLst>
              <a:outerShdw blurRad="40000" dist="23000" dir="5400000" rotWithShape="0">
                <a:srgbClr val="000000">
                  <a:alpha val="35000"/>
                </a:srgbClr>
              </a:outerShdw>
            </a:effectLst>
          </p:spPr>
          <p:txBody>
            <a:bodyPr wrap="none" lIns="36000" tIns="36000" rIns="36000" bIns="36000" rtlCol="0" anchor="ctr"/>
            <a:lstStyle/>
            <a:p>
              <a:pPr algn="ctr">
                <a:defRPr/>
              </a:pPr>
              <a:r>
                <a:rPr lang="en-US" altLang="ja-JP" sz="1200" b="1" kern="0" dirty="0">
                  <a:solidFill>
                    <a:prstClr val="white"/>
                  </a:solidFill>
                  <a:latin typeface="Meiryo UI" pitchFamily="50" charset="-128"/>
                  <a:ea typeface="Meiryo UI" pitchFamily="50" charset="-128"/>
                  <a:cs typeface="Meiryo UI" pitchFamily="50" charset="-128"/>
                </a:rPr>
                <a:t>Real time damage estimation / situation grasping system</a:t>
              </a:r>
              <a:endParaRPr lang="ja-JP" altLang="en-US" sz="1200" b="1" kern="0" dirty="0">
                <a:solidFill>
                  <a:prstClr val="white"/>
                </a:solidFill>
                <a:latin typeface="Meiryo UI" pitchFamily="50" charset="-128"/>
                <a:ea typeface="Meiryo UI" pitchFamily="50" charset="-128"/>
                <a:cs typeface="Meiryo UI" pitchFamily="50" charset="-128"/>
              </a:endParaRPr>
            </a:p>
          </p:txBody>
        </p:sp>
        <p:sp>
          <p:nvSpPr>
            <p:cNvPr id="111" name="円/楕円 110"/>
            <p:cNvSpPr/>
            <p:nvPr/>
          </p:nvSpPr>
          <p:spPr>
            <a:xfrm rot="20960051">
              <a:off x="5029868" y="4405248"/>
              <a:ext cx="3679296" cy="964388"/>
            </a:xfrm>
            <a:prstGeom prst="ellipse">
              <a:avLst/>
            </a:prstGeom>
            <a:solidFill>
              <a:srgbClr val="F79646">
                <a:lumMod val="40000"/>
                <a:lumOff val="60000"/>
              </a:srgbClr>
            </a:solidFill>
            <a:ln w="25400" cap="flat" cmpd="sng" algn="ctr">
              <a:noFill/>
              <a:prstDash val="solid"/>
            </a:ln>
            <a:effectLst/>
          </p:spPr>
          <p:txBody>
            <a:bodyPr rtlCol="0" anchor="ctr"/>
            <a:lstStyle/>
            <a:p>
              <a:pPr algn="ctr">
                <a:defRPr/>
              </a:pPr>
              <a:endParaRPr lang="ja-JP" altLang="en-US" kern="0">
                <a:solidFill>
                  <a:prstClr val="white"/>
                </a:solidFill>
              </a:endParaRPr>
            </a:p>
          </p:txBody>
        </p:sp>
        <p:sp>
          <p:nvSpPr>
            <p:cNvPr id="112" name="円/楕円 111"/>
            <p:cNvSpPr/>
            <p:nvPr/>
          </p:nvSpPr>
          <p:spPr>
            <a:xfrm rot="20960051">
              <a:off x="4890923" y="3441370"/>
              <a:ext cx="3737605" cy="964388"/>
            </a:xfrm>
            <a:prstGeom prst="ellipse">
              <a:avLst/>
            </a:prstGeom>
            <a:solidFill>
              <a:srgbClr val="F79646">
                <a:lumMod val="40000"/>
                <a:lumOff val="60000"/>
              </a:srgbClr>
            </a:solidFill>
            <a:ln w="25400" cap="flat" cmpd="sng" algn="ctr">
              <a:noFill/>
              <a:prstDash val="solid"/>
            </a:ln>
            <a:effectLst/>
          </p:spPr>
          <p:txBody>
            <a:bodyPr rtlCol="0" anchor="ctr"/>
            <a:lstStyle/>
            <a:p>
              <a:pPr algn="ctr">
                <a:defRPr/>
              </a:pPr>
              <a:endParaRPr lang="ja-JP" altLang="en-US" kern="0">
                <a:solidFill>
                  <a:prstClr val="white"/>
                </a:solidFill>
              </a:endParaRPr>
            </a:p>
          </p:txBody>
        </p:sp>
        <p:grpSp>
          <p:nvGrpSpPr>
            <p:cNvPr id="113" name="グループ化 35"/>
            <p:cNvGrpSpPr/>
            <p:nvPr/>
          </p:nvGrpSpPr>
          <p:grpSpPr>
            <a:xfrm>
              <a:off x="5706696" y="4855631"/>
              <a:ext cx="1747281" cy="675871"/>
              <a:chOff x="6714485" y="3822939"/>
              <a:chExt cx="951678" cy="369649"/>
            </a:xfrm>
          </p:grpSpPr>
          <p:sp>
            <p:nvSpPr>
              <p:cNvPr id="144" name="フローチャート: データ 143"/>
              <p:cNvSpPr/>
              <p:nvPr/>
            </p:nvSpPr>
            <p:spPr>
              <a:xfrm>
                <a:off x="6714485" y="3822939"/>
                <a:ext cx="951678" cy="369649"/>
              </a:xfrm>
              <a:prstGeom prst="flowChartInputOutput">
                <a:avLst/>
              </a:prstGeom>
              <a:blipFill>
                <a:blip r:embed="rId11" cstate="print"/>
                <a:stretch>
                  <a:fillRect/>
                </a:stretch>
              </a:blipFill>
              <a:ln w="25400" cap="flat" cmpd="sng" algn="ctr">
                <a:solidFill>
                  <a:srgbClr val="4F81BD">
                    <a:shade val="50000"/>
                  </a:srgbClr>
                </a:solidFill>
                <a:prstDash val="solid"/>
              </a:ln>
              <a:effectLst/>
            </p:spPr>
            <p:txBody>
              <a:bodyPr anchor="ctr"/>
              <a:lstStyle/>
              <a:p>
                <a:pPr algn="ctr">
                  <a:defRPr/>
                </a:pPr>
                <a:endParaRPr lang="ja-JP" altLang="en-US" kern="0" dirty="0">
                  <a:solidFill>
                    <a:prstClr val="white"/>
                  </a:solidFill>
                </a:endParaRPr>
              </a:p>
            </p:txBody>
          </p:sp>
          <p:sp>
            <p:nvSpPr>
              <p:cNvPr id="145" name="テキスト ボックス 144"/>
              <p:cNvSpPr txBox="1"/>
              <p:nvPr/>
            </p:nvSpPr>
            <p:spPr>
              <a:xfrm>
                <a:off x="6917252" y="3904115"/>
                <a:ext cx="535382" cy="151497"/>
              </a:xfrm>
              <a:prstGeom prst="rect">
                <a:avLst/>
              </a:prstGeom>
              <a:noFill/>
            </p:spPr>
            <p:txBody>
              <a:bodyPr wrap="none" rtlCol="0">
                <a:spAutoFit/>
              </a:bodyPr>
              <a:lstStyle/>
              <a:p>
                <a:pPr>
                  <a:defRPr/>
                </a:pPr>
                <a:r>
                  <a:rPr lang="en-US" altLang="ja-JP" sz="1200" b="1" kern="0" dirty="0">
                    <a:solidFill>
                      <a:prstClr val="black"/>
                    </a:solidFill>
                  </a:rPr>
                  <a:t>Estimation</a:t>
                </a:r>
                <a:endParaRPr lang="ja-JP" altLang="en-US" sz="1200" b="1" kern="0" dirty="0">
                  <a:solidFill>
                    <a:prstClr val="black"/>
                  </a:solidFill>
                </a:endParaRPr>
              </a:p>
            </p:txBody>
          </p:sp>
        </p:grpSp>
        <p:sp>
          <p:nvSpPr>
            <p:cNvPr id="114" name="フローチャート: データ 113"/>
            <p:cNvSpPr/>
            <p:nvPr/>
          </p:nvSpPr>
          <p:spPr>
            <a:xfrm>
              <a:off x="5802773" y="3728780"/>
              <a:ext cx="1728359" cy="628665"/>
            </a:xfrm>
            <a:prstGeom prst="flowChartInputOutput">
              <a:avLst/>
            </a:prstGeom>
            <a:blipFill>
              <a:blip r:embed="rId11" cstate="print"/>
              <a:stretch>
                <a:fillRect/>
              </a:stretch>
            </a:blipFill>
            <a:ln w="25400" cap="flat" cmpd="sng" algn="ctr">
              <a:solidFill>
                <a:srgbClr val="4F81BD">
                  <a:shade val="50000"/>
                </a:srgbClr>
              </a:solidFill>
              <a:prstDash val="solid"/>
            </a:ln>
            <a:effectLst/>
          </p:spPr>
          <p:txBody>
            <a:bodyPr anchor="ctr"/>
            <a:lstStyle/>
            <a:p>
              <a:pPr algn="ctr">
                <a:defRPr/>
              </a:pPr>
              <a:endParaRPr lang="ja-JP" altLang="en-US" kern="0" dirty="0">
                <a:solidFill>
                  <a:prstClr val="white"/>
                </a:solidFill>
              </a:endParaRPr>
            </a:p>
          </p:txBody>
        </p:sp>
        <p:sp>
          <p:nvSpPr>
            <p:cNvPr id="115" name="テキスト ボックス 114"/>
            <p:cNvSpPr txBox="1"/>
            <p:nvPr/>
          </p:nvSpPr>
          <p:spPr>
            <a:xfrm>
              <a:off x="5613519" y="4472707"/>
              <a:ext cx="1051734" cy="338554"/>
            </a:xfrm>
            <a:prstGeom prst="rect">
              <a:avLst/>
            </a:prstGeom>
            <a:noFill/>
          </p:spPr>
          <p:txBody>
            <a:bodyPr wrap="square" lIns="0" tIns="0" rIns="0" bIns="0" rtlCol="0">
              <a:spAutoFit/>
            </a:bodyPr>
            <a:lstStyle/>
            <a:p>
              <a:pPr algn="ctr">
                <a:defRPr/>
              </a:pPr>
              <a:r>
                <a:rPr lang="en-US" altLang="ja-JP" sz="1100" b="1" u="sng" kern="0" dirty="0">
                  <a:solidFill>
                    <a:prstClr val="black"/>
                  </a:solidFill>
                  <a:latin typeface="メイリオ" pitchFamily="50" charset="-128"/>
                  <a:ea typeface="メイリオ" pitchFamily="50" charset="-128"/>
                  <a:cs typeface="メイリオ" pitchFamily="50" charset="-128"/>
                </a:rPr>
                <a:t>Finalizing estimation</a:t>
              </a:r>
              <a:endParaRPr lang="ja-JP" altLang="en-US" sz="1100" b="1" u="sng" kern="0" dirty="0">
                <a:solidFill>
                  <a:prstClr val="black"/>
                </a:solidFill>
                <a:latin typeface="メイリオ" pitchFamily="50" charset="-128"/>
                <a:ea typeface="メイリオ" pitchFamily="50" charset="-128"/>
                <a:cs typeface="メイリオ" pitchFamily="50" charset="-128"/>
              </a:endParaRPr>
            </a:p>
          </p:txBody>
        </p:sp>
        <p:pic>
          <p:nvPicPr>
            <p:cNvPr id="116" name="Picture 12" descr="K:\bosai\ポンチ絵\ポンチ絵素材集\イラスト満タン\022防災・セキュリティ\02_データ\JPEG\A_HIGAI\A_SHIZENSAIGAI\01_JISHINSAIGAI\ILM22_AA01062.jp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786619" y="4371836"/>
              <a:ext cx="690402" cy="659848"/>
            </a:xfrm>
            <a:prstGeom prst="rect">
              <a:avLst/>
            </a:prstGeom>
            <a:noFill/>
            <a:extLst>
              <a:ext uri="{909E8E84-426E-40DD-AFC4-6F175D3DCCD1}">
                <a14:hiddenFill xmlns:a14="http://schemas.microsoft.com/office/drawing/2010/main">
                  <a:solidFill>
                    <a:srgbClr val="FFFFFF"/>
                  </a:solidFill>
                </a14:hiddenFill>
              </a:ext>
            </a:extLst>
          </p:spPr>
        </p:pic>
        <p:cxnSp>
          <p:nvCxnSpPr>
            <p:cNvPr id="117" name="直線矢印コネクタ 116"/>
            <p:cNvCxnSpPr/>
            <p:nvPr/>
          </p:nvCxnSpPr>
          <p:spPr>
            <a:xfrm flipH="1" flipV="1">
              <a:off x="5561815" y="3894650"/>
              <a:ext cx="670622" cy="116124"/>
            </a:xfrm>
            <a:prstGeom prst="straightConnector1">
              <a:avLst/>
            </a:prstGeom>
            <a:noFill/>
            <a:ln w="12700" cap="flat" cmpd="sng" algn="ctr">
              <a:solidFill>
                <a:srgbClr val="1F497D"/>
              </a:solidFill>
              <a:prstDash val="solid"/>
              <a:headEnd type="arrow"/>
              <a:tailEnd type="none"/>
            </a:ln>
            <a:effectLst/>
          </p:spPr>
        </p:cxnSp>
        <p:sp>
          <p:nvSpPr>
            <p:cNvPr id="118" name="テキスト ボックス 117"/>
            <p:cNvSpPr txBox="1"/>
            <p:nvPr/>
          </p:nvSpPr>
          <p:spPr>
            <a:xfrm>
              <a:off x="4940152" y="3351738"/>
              <a:ext cx="1518313" cy="184666"/>
            </a:xfrm>
            <a:prstGeom prst="rect">
              <a:avLst/>
            </a:prstGeom>
            <a:noFill/>
          </p:spPr>
          <p:txBody>
            <a:bodyPr wrap="square" lIns="0" tIns="0" rIns="0" bIns="0" rtlCol="0">
              <a:spAutoFit/>
            </a:bodyPr>
            <a:lstStyle/>
            <a:p>
              <a:pPr algn="ctr">
                <a:defRPr/>
              </a:pPr>
              <a:r>
                <a:rPr lang="en-US" altLang="ja-JP" sz="1200" b="1" u="sng" kern="0" dirty="0">
                  <a:solidFill>
                    <a:prstClr val="black"/>
                  </a:solidFill>
                  <a:latin typeface="メイリオ" pitchFamily="50" charset="-128"/>
                  <a:ea typeface="メイリオ" pitchFamily="50" charset="-128"/>
                  <a:cs typeface="メイリオ" pitchFamily="50" charset="-128"/>
                </a:rPr>
                <a:t>Grasping situation</a:t>
              </a:r>
              <a:endParaRPr lang="ja-JP" altLang="en-US" sz="1200" b="1" u="sng" kern="0" dirty="0">
                <a:solidFill>
                  <a:prstClr val="black"/>
                </a:solidFill>
                <a:latin typeface="メイリオ" pitchFamily="50" charset="-128"/>
                <a:ea typeface="メイリオ" pitchFamily="50" charset="-128"/>
                <a:cs typeface="メイリオ" pitchFamily="50" charset="-128"/>
              </a:endParaRPr>
            </a:p>
          </p:txBody>
        </p:sp>
        <p:cxnSp>
          <p:nvCxnSpPr>
            <p:cNvPr id="119" name="直線矢印コネクタ 118"/>
            <p:cNvCxnSpPr>
              <a:cxnSpLocks/>
              <a:stCxn id="134" idx="3"/>
            </p:cNvCxnSpPr>
            <p:nvPr/>
          </p:nvCxnSpPr>
          <p:spPr>
            <a:xfrm flipH="1">
              <a:off x="5499972" y="4216461"/>
              <a:ext cx="699383" cy="376124"/>
            </a:xfrm>
            <a:prstGeom prst="straightConnector1">
              <a:avLst/>
            </a:prstGeom>
            <a:noFill/>
            <a:ln w="12700" cap="flat" cmpd="sng" algn="ctr">
              <a:solidFill>
                <a:srgbClr val="1F497D"/>
              </a:solidFill>
              <a:prstDash val="solid"/>
              <a:headEnd type="arrow"/>
              <a:tailEnd type="none"/>
            </a:ln>
            <a:effectLst/>
          </p:spPr>
        </p:cxnSp>
        <p:sp>
          <p:nvSpPr>
            <p:cNvPr id="120" name="上矢印 119"/>
            <p:cNvSpPr/>
            <p:nvPr/>
          </p:nvSpPr>
          <p:spPr>
            <a:xfrm>
              <a:off x="6495723" y="4360702"/>
              <a:ext cx="341766" cy="463767"/>
            </a:xfrm>
            <a:prstGeom prst="upArrow">
              <a:avLst/>
            </a:prstGeom>
            <a:gradFill flip="none" rotWithShape="1">
              <a:gsLst>
                <a:gs pos="0">
                  <a:srgbClr val="FF0000"/>
                </a:gs>
                <a:gs pos="100000">
                  <a:sysClr val="window" lastClr="FFFFFF"/>
                </a:gs>
                <a:gs pos="78000">
                  <a:sysClr val="window" lastClr="FFFFFF"/>
                </a:gs>
              </a:gsLst>
              <a:lin ang="5400000" scaled="1"/>
              <a:tileRect/>
            </a:gradFill>
            <a:ln w="6350" cap="flat" cmpd="sng" algn="ctr">
              <a:solidFill>
                <a:srgbClr val="4F81BD">
                  <a:shade val="50000"/>
                </a:srgbClr>
              </a:solidFill>
              <a:prstDash val="solid"/>
            </a:ln>
            <a:effectLst/>
          </p:spPr>
          <p:txBody>
            <a:bodyPr rtlCol="0" anchor="ctr"/>
            <a:lstStyle/>
            <a:p>
              <a:pPr algn="ctr">
                <a:defRPr/>
              </a:pPr>
              <a:endParaRPr lang="ja-JP" altLang="en-US" kern="0">
                <a:solidFill>
                  <a:prstClr val="white"/>
                </a:solidFill>
              </a:endParaRPr>
            </a:p>
          </p:txBody>
        </p:sp>
        <p:pic>
          <p:nvPicPr>
            <p:cNvPr id="121" name="Picture 13" descr="K:\bosai\ポンチ絵\ポンチ絵素材集\イラスト満タン\022防災・セキュリティ\02_データ\JPEG\A_HIGAI\A_SHIZENSAIGAI\03_DOSHASAIGAI\ILM22_AA03014.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489365" y="4562074"/>
              <a:ext cx="646444" cy="61783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9" descr="K:\bosai\ポンチ絵\ポンチ絵素材集\イラスト満タン\022防災・セキュリティ\02_データ\JPEG\A_HIGAI\A_SHIZENSAIGAI\01_JISHINSAIGAI\ILM22_AA01038.jp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620336" y="3893529"/>
              <a:ext cx="617073" cy="589764"/>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K:\bosai\ポンチ絵\ポンチ絵素材集\イラスト満タン\022防災・セキュリティ\02_データ\JPEG\A_HIGAI\A_SHIZENSAIGAI\01_JISHINSAIGAI\ILM22_AA01050.jp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559609" y="3202403"/>
              <a:ext cx="658533" cy="629389"/>
            </a:xfrm>
            <a:prstGeom prst="rect">
              <a:avLst/>
            </a:prstGeom>
            <a:noFill/>
            <a:extLst>
              <a:ext uri="{909E8E84-426E-40DD-AFC4-6F175D3DCCD1}">
                <a14:hiddenFill xmlns:a14="http://schemas.microsoft.com/office/drawing/2010/main">
                  <a:solidFill>
                    <a:srgbClr val="FFFFFF"/>
                  </a:solidFill>
                </a14:hiddenFill>
              </a:ext>
            </a:extLst>
          </p:spPr>
        </p:pic>
        <p:sp>
          <p:nvSpPr>
            <p:cNvPr id="124" name="円/楕円 123"/>
            <p:cNvSpPr/>
            <p:nvPr/>
          </p:nvSpPr>
          <p:spPr>
            <a:xfrm>
              <a:off x="6439002" y="4029077"/>
              <a:ext cx="93571" cy="83885"/>
            </a:xfrm>
            <a:prstGeom prst="ellipse">
              <a:avLst/>
            </a:prstGeom>
            <a:solidFill>
              <a:srgbClr val="0000FF"/>
            </a:solidFill>
            <a:ln w="25400" cap="flat" cmpd="sng" algn="ctr">
              <a:noFill/>
              <a:prstDash val="solid"/>
            </a:ln>
            <a:effectLst/>
          </p:spPr>
          <p:txBody>
            <a:bodyPr rtlCol="0" anchor="ctr"/>
            <a:lstStyle/>
            <a:p>
              <a:pPr algn="ctr">
                <a:defRPr/>
              </a:pPr>
              <a:endParaRPr lang="ja-JP" altLang="en-US" kern="0">
                <a:solidFill>
                  <a:prstClr val="white"/>
                </a:solidFill>
              </a:endParaRPr>
            </a:p>
          </p:txBody>
        </p:sp>
        <p:sp>
          <p:nvSpPr>
            <p:cNvPr id="125" name="円/楕円 124"/>
            <p:cNvSpPr/>
            <p:nvPr/>
          </p:nvSpPr>
          <p:spPr>
            <a:xfrm>
              <a:off x="6906994" y="3862739"/>
              <a:ext cx="93571" cy="83885"/>
            </a:xfrm>
            <a:prstGeom prst="ellipse">
              <a:avLst/>
            </a:prstGeom>
            <a:solidFill>
              <a:srgbClr val="0000FF"/>
            </a:solidFill>
            <a:ln w="25400" cap="flat" cmpd="sng" algn="ctr">
              <a:noFill/>
              <a:prstDash val="solid"/>
            </a:ln>
            <a:effectLst/>
          </p:spPr>
          <p:txBody>
            <a:bodyPr rtlCol="0" anchor="ctr"/>
            <a:lstStyle/>
            <a:p>
              <a:pPr algn="ctr">
                <a:defRPr/>
              </a:pPr>
              <a:endParaRPr lang="ja-JP" altLang="en-US" kern="0">
                <a:solidFill>
                  <a:prstClr val="white"/>
                </a:solidFill>
              </a:endParaRPr>
            </a:p>
          </p:txBody>
        </p:sp>
        <p:sp>
          <p:nvSpPr>
            <p:cNvPr id="126" name="円/楕円 125"/>
            <p:cNvSpPr/>
            <p:nvPr/>
          </p:nvSpPr>
          <p:spPr>
            <a:xfrm>
              <a:off x="6245416" y="3966451"/>
              <a:ext cx="93571" cy="83885"/>
            </a:xfrm>
            <a:prstGeom prst="ellipse">
              <a:avLst/>
            </a:prstGeom>
            <a:solidFill>
              <a:srgbClr val="0000FF"/>
            </a:solidFill>
            <a:ln w="25400" cap="flat" cmpd="sng" algn="ctr">
              <a:noFill/>
              <a:prstDash val="solid"/>
            </a:ln>
            <a:effectLst/>
          </p:spPr>
          <p:txBody>
            <a:bodyPr rtlCol="0" anchor="ctr"/>
            <a:lstStyle/>
            <a:p>
              <a:pPr algn="ctr">
                <a:defRPr/>
              </a:pPr>
              <a:endParaRPr lang="ja-JP" altLang="en-US" kern="0">
                <a:solidFill>
                  <a:prstClr val="white"/>
                </a:solidFill>
              </a:endParaRPr>
            </a:p>
          </p:txBody>
        </p:sp>
        <p:pic>
          <p:nvPicPr>
            <p:cNvPr id="127" name="Picture 5" descr="C:\Users\NAKAMURA\Downloads\rds_001_1.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flipV="1">
              <a:off x="6667241" y="3839837"/>
              <a:ext cx="220246" cy="210499"/>
            </a:xfrm>
            <a:prstGeom prst="rect">
              <a:avLst/>
            </a:prstGeom>
            <a:noFill/>
            <a:extLst>
              <a:ext uri="{909E8E84-426E-40DD-AFC4-6F175D3DCCD1}">
                <a14:hiddenFill xmlns:a14="http://schemas.microsoft.com/office/drawing/2010/main">
                  <a:solidFill>
                    <a:srgbClr val="FFFFFF"/>
                  </a:solidFill>
                </a14:hiddenFill>
              </a:ext>
            </a:extLst>
          </p:spPr>
        </p:pic>
        <p:cxnSp>
          <p:nvCxnSpPr>
            <p:cNvPr id="128" name="直線矢印コネクタ 127"/>
            <p:cNvCxnSpPr/>
            <p:nvPr/>
          </p:nvCxnSpPr>
          <p:spPr>
            <a:xfrm>
              <a:off x="6840789" y="4155735"/>
              <a:ext cx="648576" cy="436850"/>
            </a:xfrm>
            <a:prstGeom prst="straightConnector1">
              <a:avLst/>
            </a:prstGeom>
            <a:noFill/>
            <a:ln w="12700" cap="flat" cmpd="sng" algn="ctr">
              <a:solidFill>
                <a:srgbClr val="1F497D"/>
              </a:solidFill>
              <a:prstDash val="solid"/>
              <a:headEnd type="arrow"/>
              <a:tailEnd type="none"/>
            </a:ln>
            <a:effectLst/>
          </p:spPr>
        </p:cxnSp>
        <p:cxnSp>
          <p:nvCxnSpPr>
            <p:cNvPr id="129" name="直線矢印コネクタ 128"/>
            <p:cNvCxnSpPr>
              <a:cxnSpLocks/>
              <a:endCxn id="143" idx="2"/>
            </p:cNvCxnSpPr>
            <p:nvPr/>
          </p:nvCxnSpPr>
          <p:spPr>
            <a:xfrm flipV="1">
              <a:off x="6524774" y="3658852"/>
              <a:ext cx="268780" cy="339063"/>
            </a:xfrm>
            <a:prstGeom prst="straightConnector1">
              <a:avLst/>
            </a:prstGeom>
            <a:noFill/>
            <a:ln w="12700" cap="flat" cmpd="sng" algn="ctr">
              <a:solidFill>
                <a:srgbClr val="1F497D"/>
              </a:solidFill>
              <a:prstDash val="solid"/>
              <a:headEnd type="arrow"/>
              <a:tailEnd type="none"/>
            </a:ln>
            <a:effectLst/>
          </p:spPr>
        </p:cxnSp>
        <p:cxnSp>
          <p:nvCxnSpPr>
            <p:cNvPr id="130" name="直線矢印コネクタ 129"/>
            <p:cNvCxnSpPr>
              <a:endCxn id="124" idx="1"/>
            </p:cNvCxnSpPr>
            <p:nvPr/>
          </p:nvCxnSpPr>
          <p:spPr>
            <a:xfrm>
              <a:off x="6898449" y="4041735"/>
              <a:ext cx="721887" cy="146676"/>
            </a:xfrm>
            <a:prstGeom prst="straightConnector1">
              <a:avLst/>
            </a:prstGeom>
            <a:noFill/>
            <a:ln w="12700" cap="flat" cmpd="sng" algn="ctr">
              <a:solidFill>
                <a:srgbClr val="1F497D"/>
              </a:solidFill>
              <a:prstDash val="solid"/>
              <a:headEnd type="arrow"/>
              <a:tailEnd type="none"/>
            </a:ln>
            <a:effectLst/>
          </p:spPr>
        </p:cxnSp>
        <p:cxnSp>
          <p:nvCxnSpPr>
            <p:cNvPr id="131" name="直線矢印コネクタ 130"/>
            <p:cNvCxnSpPr>
              <a:endCxn id="125" idx="1"/>
            </p:cNvCxnSpPr>
            <p:nvPr/>
          </p:nvCxnSpPr>
          <p:spPr>
            <a:xfrm flipV="1">
              <a:off x="6984832" y="3517098"/>
              <a:ext cx="574777" cy="343107"/>
            </a:xfrm>
            <a:prstGeom prst="straightConnector1">
              <a:avLst/>
            </a:prstGeom>
            <a:noFill/>
            <a:ln w="12700" cap="flat" cmpd="sng" algn="ctr">
              <a:solidFill>
                <a:srgbClr val="1F497D"/>
              </a:solidFill>
              <a:prstDash val="solid"/>
              <a:headEnd type="arrow"/>
              <a:tailEnd type="none"/>
            </a:ln>
            <a:effectLst/>
          </p:spPr>
        </p:cxnSp>
        <p:sp>
          <p:nvSpPr>
            <p:cNvPr id="132" name="円/楕円 131"/>
            <p:cNvSpPr/>
            <p:nvPr/>
          </p:nvSpPr>
          <p:spPr>
            <a:xfrm>
              <a:off x="6782982" y="4124774"/>
              <a:ext cx="93571" cy="83885"/>
            </a:xfrm>
            <a:prstGeom prst="ellipse">
              <a:avLst/>
            </a:prstGeom>
            <a:solidFill>
              <a:srgbClr val="0000FF"/>
            </a:solidFill>
            <a:ln w="25400" cap="flat" cmpd="sng" algn="ctr">
              <a:noFill/>
              <a:prstDash val="solid"/>
            </a:ln>
            <a:effectLst/>
          </p:spPr>
          <p:txBody>
            <a:bodyPr rtlCol="0" anchor="ctr"/>
            <a:lstStyle/>
            <a:p>
              <a:pPr algn="ctr">
                <a:defRPr/>
              </a:pPr>
              <a:endParaRPr lang="ja-JP" altLang="en-US" kern="0">
                <a:solidFill>
                  <a:prstClr val="white"/>
                </a:solidFill>
              </a:endParaRPr>
            </a:p>
          </p:txBody>
        </p:sp>
        <p:sp>
          <p:nvSpPr>
            <p:cNvPr id="133" name="円/楕円 132"/>
            <p:cNvSpPr/>
            <p:nvPr/>
          </p:nvSpPr>
          <p:spPr>
            <a:xfrm>
              <a:off x="6812161" y="3979579"/>
              <a:ext cx="93571" cy="83885"/>
            </a:xfrm>
            <a:prstGeom prst="ellipse">
              <a:avLst/>
            </a:prstGeom>
            <a:solidFill>
              <a:srgbClr val="0000FF"/>
            </a:solidFill>
            <a:ln w="25400" cap="flat" cmpd="sng" algn="ctr">
              <a:noFill/>
              <a:prstDash val="solid"/>
            </a:ln>
            <a:effectLst/>
          </p:spPr>
          <p:txBody>
            <a:bodyPr rtlCol="0" anchor="ctr"/>
            <a:lstStyle/>
            <a:p>
              <a:pPr algn="ctr">
                <a:defRPr/>
              </a:pPr>
              <a:endParaRPr lang="ja-JP" altLang="en-US" kern="0">
                <a:solidFill>
                  <a:prstClr val="white"/>
                </a:solidFill>
              </a:endParaRPr>
            </a:p>
          </p:txBody>
        </p:sp>
        <p:sp>
          <p:nvSpPr>
            <p:cNvPr id="134" name="円/楕円 133"/>
            <p:cNvSpPr/>
            <p:nvPr/>
          </p:nvSpPr>
          <p:spPr>
            <a:xfrm>
              <a:off x="6185652" y="4144861"/>
              <a:ext cx="93571" cy="83885"/>
            </a:xfrm>
            <a:prstGeom prst="ellipse">
              <a:avLst/>
            </a:prstGeom>
            <a:solidFill>
              <a:srgbClr val="0000FF"/>
            </a:solidFill>
            <a:ln w="25400" cap="flat" cmpd="sng" algn="ctr">
              <a:noFill/>
              <a:prstDash val="solid"/>
            </a:ln>
            <a:effectLst/>
          </p:spPr>
          <p:txBody>
            <a:bodyPr rtlCol="0" anchor="ctr"/>
            <a:lstStyle/>
            <a:p>
              <a:pPr algn="ctr">
                <a:defRPr/>
              </a:pPr>
              <a:endParaRPr lang="ja-JP" altLang="en-US" kern="0">
                <a:solidFill>
                  <a:prstClr val="white"/>
                </a:solidFill>
              </a:endParaRPr>
            </a:p>
          </p:txBody>
        </p:sp>
        <p:sp>
          <p:nvSpPr>
            <p:cNvPr id="135" name="右矢印 134"/>
            <p:cNvSpPr/>
            <p:nvPr/>
          </p:nvSpPr>
          <p:spPr>
            <a:xfrm>
              <a:off x="4338946" y="5031238"/>
              <a:ext cx="1411736" cy="390701"/>
            </a:xfrm>
            <a:prstGeom prst="rightArrow">
              <a:avLst/>
            </a:prstGeom>
            <a:gradFill flip="none" rotWithShape="1">
              <a:gsLst>
                <a:gs pos="0">
                  <a:srgbClr val="4F81BD"/>
                </a:gs>
                <a:gs pos="100000">
                  <a:sysClr val="window" lastClr="FFFFFF"/>
                </a:gs>
                <a:gs pos="100000">
                  <a:sysClr val="window" lastClr="FFFFFF"/>
                </a:gs>
              </a:gsLst>
              <a:lin ang="0" scaled="1"/>
              <a:tileRect/>
            </a:gradFill>
            <a:ln w="25400" cap="flat" cmpd="sng" algn="ctr">
              <a:solidFill>
                <a:srgbClr val="4F81BD">
                  <a:shade val="50000"/>
                </a:srgbClr>
              </a:solidFill>
              <a:prstDash val="solid"/>
            </a:ln>
            <a:effectLst/>
          </p:spPr>
          <p:txBody>
            <a:bodyPr rtlCol="0" anchor="ctr"/>
            <a:lstStyle/>
            <a:p>
              <a:pPr algn="ctr">
                <a:defRPr/>
              </a:pPr>
              <a:endParaRPr lang="ja-JP" altLang="en-US" kern="0">
                <a:solidFill>
                  <a:prstClr val="white"/>
                </a:solidFill>
              </a:endParaRPr>
            </a:p>
          </p:txBody>
        </p:sp>
        <p:sp>
          <p:nvSpPr>
            <p:cNvPr id="136" name="テキスト ボックス 135"/>
            <p:cNvSpPr txBox="1"/>
            <p:nvPr/>
          </p:nvSpPr>
          <p:spPr>
            <a:xfrm>
              <a:off x="486558" y="2456778"/>
              <a:ext cx="4024172" cy="338554"/>
            </a:xfrm>
            <a:prstGeom prst="rect">
              <a:avLst/>
            </a:prstGeom>
            <a:noFill/>
          </p:spPr>
          <p:txBody>
            <a:bodyPr wrap="square" rtlCol="0">
              <a:spAutoFit/>
            </a:bodyPr>
            <a:lstStyle/>
            <a:p>
              <a:pPr algn="ctr">
                <a:defRPr/>
              </a:pPr>
              <a:r>
                <a:rPr lang="en-US" altLang="ja-JP" sz="1600" b="1" kern="0" dirty="0">
                  <a:solidFill>
                    <a:prstClr val="black"/>
                  </a:solidFill>
                  <a:latin typeface="ＭＳ Ｐゴシック" panose="020B0600070205080204" pitchFamily="50" charset="-128"/>
                  <a:cs typeface="Meiryo UI" pitchFamily="50" charset="-128"/>
                </a:rPr>
                <a:t>Real time damage estimation</a:t>
              </a:r>
              <a:endParaRPr lang="ja-JP" altLang="en-US" sz="1600" b="1" kern="0" dirty="0">
                <a:solidFill>
                  <a:prstClr val="black"/>
                </a:solidFill>
                <a:latin typeface="ＭＳ Ｐゴシック" panose="020B0600070205080204" pitchFamily="50" charset="-128"/>
                <a:cs typeface="Meiryo UI" pitchFamily="50" charset="-128"/>
              </a:endParaRPr>
            </a:p>
          </p:txBody>
        </p:sp>
        <p:sp>
          <p:nvSpPr>
            <p:cNvPr id="137" name="テキスト ボックス 136"/>
            <p:cNvSpPr txBox="1"/>
            <p:nvPr/>
          </p:nvSpPr>
          <p:spPr>
            <a:xfrm>
              <a:off x="4575739" y="2448185"/>
              <a:ext cx="4024172" cy="338554"/>
            </a:xfrm>
            <a:prstGeom prst="rect">
              <a:avLst/>
            </a:prstGeom>
            <a:noFill/>
          </p:spPr>
          <p:txBody>
            <a:bodyPr wrap="square" rtlCol="0">
              <a:spAutoFit/>
            </a:bodyPr>
            <a:lstStyle/>
            <a:p>
              <a:pPr algn="ctr">
                <a:defRPr/>
              </a:pPr>
              <a:r>
                <a:rPr lang="en-US" altLang="ja-JP" sz="1600" b="1" kern="0" dirty="0">
                  <a:solidFill>
                    <a:prstClr val="black"/>
                  </a:solidFill>
                  <a:latin typeface="ＭＳ Ｐゴシック" panose="020B0600070205080204" pitchFamily="50" charset="-128"/>
                  <a:cs typeface="Meiryo UI" pitchFamily="50" charset="-128"/>
                </a:rPr>
                <a:t>Damage situation grasping</a:t>
              </a:r>
              <a:endParaRPr lang="ja-JP" altLang="en-US" sz="1600" b="1" kern="0" dirty="0">
                <a:solidFill>
                  <a:prstClr val="black"/>
                </a:solidFill>
                <a:latin typeface="ＭＳ Ｐゴシック" panose="020B0600070205080204" pitchFamily="50" charset="-128"/>
                <a:cs typeface="Meiryo UI" pitchFamily="50" charset="-128"/>
              </a:endParaRPr>
            </a:p>
          </p:txBody>
        </p:sp>
        <p:sp>
          <p:nvSpPr>
            <p:cNvPr id="138" name="テキスト ボックス 137"/>
            <p:cNvSpPr txBox="1"/>
            <p:nvPr/>
          </p:nvSpPr>
          <p:spPr>
            <a:xfrm>
              <a:off x="179512" y="3183359"/>
              <a:ext cx="1390124" cy="369332"/>
            </a:xfrm>
            <a:prstGeom prst="rect">
              <a:avLst/>
            </a:prstGeom>
            <a:noFill/>
          </p:spPr>
          <p:txBody>
            <a:bodyPr wrap="none" rtlCol="0">
              <a:spAutoFit/>
            </a:bodyPr>
            <a:lstStyle/>
            <a:p>
              <a:pPr>
                <a:defRPr/>
              </a:pPr>
              <a:r>
                <a:rPr lang="en-US" altLang="ja-JP" sz="900" b="1" u="sng" kern="0" dirty="0">
                  <a:solidFill>
                    <a:prstClr val="black"/>
                  </a:solidFill>
                </a:rPr>
                <a:t>Kanto/Tokai region</a:t>
              </a:r>
              <a:endParaRPr lang="en-US" altLang="ja-JP" sz="1200" b="1" u="sng" kern="0" dirty="0">
                <a:solidFill>
                  <a:prstClr val="black"/>
                </a:solidFill>
              </a:endParaRPr>
            </a:p>
            <a:p>
              <a:pPr>
                <a:defRPr/>
              </a:pPr>
              <a:r>
                <a:rPr lang="en-US" altLang="ja-JP" sz="900" b="1" u="sng" kern="0" dirty="0">
                  <a:solidFill>
                    <a:prstClr val="black"/>
                  </a:solidFill>
                </a:rPr>
                <a:t>Detail/High Accuracy</a:t>
              </a:r>
              <a:endParaRPr lang="en-US" altLang="ja-JP" sz="1100" b="1" u="sng" kern="0" dirty="0">
                <a:solidFill>
                  <a:prstClr val="black"/>
                </a:solidFill>
              </a:endParaRPr>
            </a:p>
          </p:txBody>
        </p:sp>
        <p:sp>
          <p:nvSpPr>
            <p:cNvPr id="139" name="テキスト ボックス 138"/>
            <p:cNvSpPr txBox="1"/>
            <p:nvPr/>
          </p:nvSpPr>
          <p:spPr>
            <a:xfrm>
              <a:off x="3309305" y="3816052"/>
              <a:ext cx="987164" cy="356060"/>
            </a:xfrm>
            <a:prstGeom prst="rect">
              <a:avLst/>
            </a:prstGeom>
            <a:noFill/>
          </p:spPr>
          <p:txBody>
            <a:bodyPr wrap="square" rtlCol="0">
              <a:spAutoFit/>
            </a:bodyPr>
            <a:lstStyle/>
            <a:p>
              <a:pPr>
                <a:lnSpc>
                  <a:spcPct val="80000"/>
                </a:lnSpc>
                <a:defRPr/>
              </a:pPr>
              <a:r>
                <a:rPr lang="en-US" altLang="ja-JP" sz="1050" b="1" kern="0" dirty="0">
                  <a:solidFill>
                    <a:prstClr val="black"/>
                  </a:solidFill>
                </a:rPr>
                <a:t>Target for model area</a:t>
              </a:r>
              <a:endParaRPr lang="ja-JP" altLang="en-US" sz="1050" b="1" kern="0" dirty="0">
                <a:solidFill>
                  <a:prstClr val="black"/>
                </a:solidFill>
              </a:endParaRPr>
            </a:p>
          </p:txBody>
        </p:sp>
        <p:sp>
          <p:nvSpPr>
            <p:cNvPr id="140" name="テキスト ボックス 139"/>
            <p:cNvSpPr txBox="1"/>
            <p:nvPr/>
          </p:nvSpPr>
          <p:spPr>
            <a:xfrm>
              <a:off x="999004" y="2846888"/>
              <a:ext cx="968535" cy="261610"/>
            </a:xfrm>
            <a:prstGeom prst="rect">
              <a:avLst/>
            </a:prstGeom>
            <a:noFill/>
          </p:spPr>
          <p:txBody>
            <a:bodyPr wrap="none" rtlCol="0">
              <a:spAutoFit/>
            </a:bodyPr>
            <a:lstStyle/>
            <a:p>
              <a:pPr>
                <a:defRPr/>
              </a:pPr>
              <a:r>
                <a:rPr lang="en-US" altLang="ja-JP" sz="1050" b="1" kern="0" dirty="0">
                  <a:solidFill>
                    <a:prstClr val="black"/>
                  </a:solidFill>
                </a:rPr>
                <a:t>Nationwide</a:t>
              </a:r>
              <a:endParaRPr lang="en-US" altLang="ja-JP" sz="1200" b="1" kern="0" dirty="0">
                <a:solidFill>
                  <a:prstClr val="black"/>
                </a:solidFill>
              </a:endParaRPr>
            </a:p>
          </p:txBody>
        </p:sp>
        <p:sp>
          <p:nvSpPr>
            <p:cNvPr id="141" name="テキスト ボックス 140"/>
            <p:cNvSpPr txBox="1"/>
            <p:nvPr/>
          </p:nvSpPr>
          <p:spPr>
            <a:xfrm>
              <a:off x="1006438" y="3014259"/>
              <a:ext cx="824265" cy="253916"/>
            </a:xfrm>
            <a:prstGeom prst="rect">
              <a:avLst/>
            </a:prstGeom>
            <a:noFill/>
          </p:spPr>
          <p:txBody>
            <a:bodyPr wrap="none" rtlCol="0">
              <a:spAutoFit/>
            </a:bodyPr>
            <a:lstStyle/>
            <a:p>
              <a:pPr>
                <a:defRPr/>
              </a:pPr>
              <a:r>
                <a:rPr lang="en-US" altLang="ja-JP" sz="1050" b="1" kern="0" dirty="0">
                  <a:solidFill>
                    <a:prstClr val="black"/>
                  </a:solidFill>
                  <a:latin typeface="ＭＳ Ｐゴシック" panose="020B0600070205080204" pitchFamily="50" charset="-128"/>
                </a:rPr>
                <a:t>250m mesh</a:t>
              </a:r>
              <a:endParaRPr lang="ja-JP" altLang="en-US" sz="1050" b="1" kern="0" dirty="0">
                <a:solidFill>
                  <a:prstClr val="black"/>
                </a:solidFill>
                <a:latin typeface="ＭＳ Ｐゴシック" panose="020B0600070205080204" pitchFamily="50" charset="-128"/>
              </a:endParaRPr>
            </a:p>
          </p:txBody>
        </p:sp>
        <p:pic>
          <p:nvPicPr>
            <p:cNvPr id="142" name="図 14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926353" y="3594051"/>
              <a:ext cx="636707" cy="676040"/>
            </a:xfrm>
            <a:prstGeom prst="rect">
              <a:avLst/>
            </a:prstGeom>
          </p:spPr>
        </p:pic>
        <p:pic>
          <p:nvPicPr>
            <p:cNvPr id="143" name="Picture 7" descr="K:\bosai\ポンチ絵\ポンチ絵素材集\イラスト満タン\022防災・セキュリティ\02_データ\JPEG\A_HIGAI\A_SHIZENSAIGAI\01_JISHINSAIGAI\ILM22_AA01034.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475384" y="3187744"/>
              <a:ext cx="636340" cy="471108"/>
            </a:xfrm>
            <a:prstGeom prst="rect">
              <a:avLst/>
            </a:prstGeom>
            <a:noFill/>
            <a:extLst>
              <a:ext uri="{909E8E84-426E-40DD-AFC4-6F175D3DCCD1}">
                <a14:hiddenFill xmlns:a14="http://schemas.microsoft.com/office/drawing/2010/main">
                  <a:solidFill>
                    <a:srgbClr val="FFFFFF"/>
                  </a:solidFill>
                </a14:hiddenFill>
              </a:ext>
            </a:extLst>
          </p:spPr>
        </p:pic>
      </p:grpSp>
      <p:sp>
        <p:nvSpPr>
          <p:cNvPr id="148" name="フローチャート : 端子 8"/>
          <p:cNvSpPr/>
          <p:nvPr/>
        </p:nvSpPr>
        <p:spPr>
          <a:xfrm>
            <a:off x="2822575" y="6076446"/>
            <a:ext cx="2440297" cy="715656"/>
          </a:xfrm>
          <a:prstGeom prst="flowChartTerminator">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wrap="none" lIns="36000" tIns="36000" rIns="36000" bIns="36000" rtlCol="0" anchor="ctr"/>
          <a:lstStyle/>
          <a:p>
            <a:pPr marL="171450" indent="-171450">
              <a:buFont typeface="Arial" panose="020B0604020202020204" pitchFamily="34" charset="0"/>
              <a:buChar char="•"/>
              <a:defRPr/>
            </a:pPr>
            <a:r>
              <a:rPr lang="en-US" altLang="ja-JP" sz="1000" b="1" kern="0" dirty="0">
                <a:solidFill>
                  <a:prstClr val="white"/>
                </a:solidFill>
                <a:latin typeface="Meiryo UI" pitchFamily="50" charset="-128"/>
                <a:ea typeface="Meiryo UI" pitchFamily="50" charset="-128"/>
                <a:cs typeface="Meiryo UI" pitchFamily="50" charset="-128"/>
              </a:rPr>
              <a:t>Earthquake observation data</a:t>
            </a:r>
          </a:p>
          <a:p>
            <a:pPr marL="171450" indent="-171450">
              <a:buFont typeface="Arial" panose="020B0604020202020204" pitchFamily="34" charset="0"/>
              <a:buChar char="•"/>
              <a:defRPr/>
            </a:pPr>
            <a:r>
              <a:rPr lang="en-US" altLang="ja-JP" sz="1000" b="1" kern="0" dirty="0">
                <a:solidFill>
                  <a:prstClr val="white"/>
                </a:solidFill>
                <a:latin typeface="Meiryo UI" pitchFamily="50" charset="-128"/>
                <a:ea typeface="Meiryo UI" pitchFamily="50" charset="-128"/>
                <a:cs typeface="Meiryo UI" pitchFamily="50" charset="-128"/>
              </a:rPr>
              <a:t>Underground structure model</a:t>
            </a:r>
          </a:p>
          <a:p>
            <a:pPr marL="171450" indent="-171450">
              <a:buFont typeface="Arial" panose="020B0604020202020204" pitchFamily="34" charset="0"/>
              <a:buChar char="•"/>
              <a:defRPr/>
            </a:pPr>
            <a:r>
              <a:rPr lang="en-US" altLang="ja-JP" sz="1000" b="1" kern="0" dirty="0">
                <a:solidFill>
                  <a:prstClr val="white"/>
                </a:solidFill>
                <a:latin typeface="Meiryo UI" pitchFamily="50" charset="-128"/>
                <a:ea typeface="Meiryo UI" pitchFamily="50" charset="-128"/>
                <a:cs typeface="Meiryo UI" pitchFamily="50" charset="-128"/>
              </a:rPr>
              <a:t>Building/population model</a:t>
            </a:r>
            <a:endParaRPr lang="ja-JP" altLang="en-US" sz="1000" b="1" kern="0" dirty="0">
              <a:solidFill>
                <a:prstClr val="white"/>
              </a:solidFill>
              <a:latin typeface="Meiryo UI" pitchFamily="50" charset="-128"/>
              <a:ea typeface="Meiryo UI" pitchFamily="50" charset="-128"/>
              <a:cs typeface="Meiryo UI" pitchFamily="50" charset="-128"/>
            </a:endParaRPr>
          </a:p>
        </p:txBody>
      </p:sp>
      <p:sp>
        <p:nvSpPr>
          <p:cNvPr id="149" name="フローチャート : 端子 9"/>
          <p:cNvSpPr/>
          <p:nvPr/>
        </p:nvSpPr>
        <p:spPr>
          <a:xfrm>
            <a:off x="7748898" y="6069363"/>
            <a:ext cx="2644900" cy="400001"/>
          </a:xfrm>
          <a:prstGeom prst="flowChartTerminator">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wrap="none" lIns="36000" tIns="36000" rIns="36000" bIns="36000" rtlCol="0" anchor="ctr"/>
          <a:lstStyle/>
          <a:p>
            <a:pPr algn="ctr">
              <a:defRPr/>
            </a:pPr>
            <a:r>
              <a:rPr lang="en-US" altLang="ja-JP" sz="1200" b="1" kern="0" dirty="0">
                <a:solidFill>
                  <a:prstClr val="white"/>
                </a:solidFill>
                <a:latin typeface="Meiryo UI" pitchFamily="50" charset="-128"/>
                <a:ea typeface="Meiryo UI" pitchFamily="50" charset="-128"/>
                <a:cs typeface="Meiryo UI" pitchFamily="50" charset="-128"/>
              </a:rPr>
              <a:t>Information on damage </a:t>
            </a:r>
          </a:p>
          <a:p>
            <a:pPr algn="ctr">
              <a:defRPr/>
            </a:pPr>
            <a:r>
              <a:rPr lang="en-US" altLang="ja-JP" sz="1200" b="1" kern="0" dirty="0">
                <a:solidFill>
                  <a:prstClr val="white"/>
                </a:solidFill>
                <a:latin typeface="Meiryo UI" pitchFamily="50" charset="-128"/>
                <a:ea typeface="Meiryo UI" pitchFamily="50" charset="-128"/>
                <a:cs typeface="Meiryo UI" pitchFamily="50" charset="-128"/>
              </a:rPr>
              <a:t>situation</a:t>
            </a:r>
            <a:endParaRPr lang="ja-JP" altLang="en-US" sz="1200" b="1" kern="0" dirty="0">
              <a:solidFill>
                <a:prstClr val="white"/>
              </a:solidFill>
              <a:latin typeface="Meiryo UI" pitchFamily="50" charset="-128"/>
              <a:ea typeface="Meiryo UI" pitchFamily="50" charset="-128"/>
              <a:cs typeface="Meiryo UI" pitchFamily="50" charset="-128"/>
            </a:endParaRPr>
          </a:p>
        </p:txBody>
      </p:sp>
      <p:sp>
        <p:nvSpPr>
          <p:cNvPr id="150" name="フローチャート : 端子 11"/>
          <p:cNvSpPr/>
          <p:nvPr/>
        </p:nvSpPr>
        <p:spPr>
          <a:xfrm>
            <a:off x="5524296" y="6119205"/>
            <a:ext cx="2179786" cy="674104"/>
          </a:xfrm>
          <a:prstGeom prst="flowChartTerminator">
            <a:avLst/>
          </a:prstGeom>
          <a:gradFill rotWithShape="1">
            <a:gsLst>
              <a:gs pos="0">
                <a:srgbClr val="8064A2">
                  <a:lumMod val="75000"/>
                </a:srgbClr>
              </a:gs>
              <a:gs pos="100000">
                <a:srgbClr val="8064A2">
                  <a:lumMod val="20000"/>
                  <a:lumOff val="80000"/>
                </a:srgbClr>
              </a:gs>
              <a:gs pos="100000">
                <a:srgbClr val="9BBB59">
                  <a:shade val="94000"/>
                  <a:satMod val="135000"/>
                </a:srgbClr>
              </a:gs>
            </a:gsLst>
            <a:lin ang="16200000" scaled="0"/>
          </a:gradFill>
          <a:ln w="9525" cap="flat" cmpd="sng" algn="ctr">
            <a:solidFill>
              <a:srgbClr val="8064A2">
                <a:lumMod val="60000"/>
                <a:lumOff val="40000"/>
              </a:srgbClr>
            </a:solidFill>
            <a:prstDash val="solid"/>
          </a:ln>
          <a:effectLst>
            <a:outerShdw blurRad="40000" dist="23000" dir="5400000" rotWithShape="0">
              <a:srgbClr val="000000">
                <a:alpha val="35000"/>
              </a:srgbClr>
            </a:outerShdw>
          </a:effectLst>
        </p:spPr>
        <p:txBody>
          <a:bodyPr wrap="none" lIns="36000" tIns="36000" rIns="36000" bIns="36000" rtlCol="0" anchor="ctr"/>
          <a:lstStyle/>
          <a:p>
            <a:pPr algn="ctr">
              <a:defRPr/>
            </a:pPr>
            <a:r>
              <a:rPr lang="en-US" altLang="ja-JP" sz="1000" b="1" kern="0" dirty="0">
                <a:solidFill>
                  <a:prstClr val="white"/>
                </a:solidFill>
                <a:latin typeface="Meiryo UI" pitchFamily="50" charset="-128"/>
                <a:ea typeface="Meiryo UI" pitchFamily="50" charset="-128"/>
                <a:cs typeface="Meiryo UI" pitchFamily="50" charset="-128"/>
              </a:rPr>
              <a:t>Tsunami / heavy rain </a:t>
            </a:r>
          </a:p>
          <a:p>
            <a:pPr algn="ctr">
              <a:defRPr/>
            </a:pPr>
            <a:r>
              <a:rPr lang="en-US" altLang="ja-JP" sz="1000" b="1" kern="0" dirty="0">
                <a:solidFill>
                  <a:prstClr val="white"/>
                </a:solidFill>
                <a:latin typeface="Meiryo UI" pitchFamily="50" charset="-128"/>
                <a:ea typeface="Meiryo UI" pitchFamily="50" charset="-128"/>
                <a:cs typeface="Meiryo UI" pitchFamily="50" charset="-128"/>
              </a:rPr>
              <a:t>information and infrastructure </a:t>
            </a:r>
          </a:p>
          <a:p>
            <a:pPr algn="ctr">
              <a:defRPr/>
            </a:pPr>
            <a:r>
              <a:rPr lang="en-US" altLang="ja-JP" sz="1000" b="1" kern="0" dirty="0">
                <a:solidFill>
                  <a:prstClr val="white"/>
                </a:solidFill>
                <a:latin typeface="Meiryo UI" pitchFamily="50" charset="-128"/>
                <a:ea typeface="Meiryo UI" pitchFamily="50" charset="-128"/>
                <a:cs typeface="Meiryo UI" pitchFamily="50" charset="-128"/>
              </a:rPr>
              <a:t>damage information </a:t>
            </a:r>
          </a:p>
          <a:p>
            <a:pPr algn="ctr">
              <a:defRPr/>
            </a:pPr>
            <a:r>
              <a:rPr lang="en-US" altLang="ja-JP" sz="1000" b="1" kern="0" dirty="0">
                <a:solidFill>
                  <a:prstClr val="white"/>
                </a:solidFill>
                <a:latin typeface="Meiryo UI" pitchFamily="50" charset="-128"/>
                <a:ea typeface="Meiryo UI" pitchFamily="50" charset="-128"/>
                <a:cs typeface="Meiryo UI" pitchFamily="50" charset="-128"/>
              </a:rPr>
              <a:t>Regional cooperation</a:t>
            </a:r>
            <a:endParaRPr lang="ja-JP" altLang="en-US" sz="1000" b="1" kern="0" dirty="0">
              <a:solidFill>
                <a:prstClr val="white"/>
              </a:solidFill>
              <a:latin typeface="Meiryo UI" pitchFamily="50" charset="-128"/>
              <a:ea typeface="Meiryo UI" pitchFamily="50" charset="-128"/>
              <a:cs typeface="Meiryo UI" pitchFamily="50" charset="-128"/>
            </a:endParaRPr>
          </a:p>
        </p:txBody>
      </p:sp>
      <p:sp>
        <p:nvSpPr>
          <p:cNvPr id="151" name="上矢印 150"/>
          <p:cNvSpPr/>
          <p:nvPr/>
        </p:nvSpPr>
        <p:spPr>
          <a:xfrm>
            <a:off x="3410893" y="5620491"/>
            <a:ext cx="1216762" cy="455955"/>
          </a:xfrm>
          <a:prstGeom prst="upArrow">
            <a:avLst/>
          </a:prstGeom>
          <a:gradFill flip="none" rotWithShape="1">
            <a:gsLst>
              <a:gs pos="0">
                <a:srgbClr val="FF0000"/>
              </a:gs>
              <a:gs pos="80000">
                <a:sysClr val="window" lastClr="FFFFFF"/>
              </a:gs>
              <a:gs pos="89160">
                <a:srgbClr val="FFFFFF"/>
              </a:gs>
              <a:gs pos="100000">
                <a:sysClr val="window" lastClr="FFFFFF"/>
              </a:gs>
            </a:gsLst>
            <a:lin ang="5400000" scaled="1"/>
            <a:tileRect/>
          </a:gradFill>
          <a:ln w="25400" cap="flat" cmpd="sng" algn="ctr">
            <a:solidFill>
              <a:srgbClr val="4F81BD">
                <a:shade val="50000"/>
              </a:srgbClr>
            </a:solidFill>
            <a:prstDash val="solid"/>
          </a:ln>
          <a:effectLst/>
        </p:spPr>
        <p:txBody>
          <a:bodyPr rtlCol="0" anchor="ctr"/>
          <a:lstStyle/>
          <a:p>
            <a:pPr algn="ctr">
              <a:defRPr/>
            </a:pPr>
            <a:endParaRPr lang="ja-JP" altLang="en-US" kern="0">
              <a:solidFill>
                <a:prstClr val="white"/>
              </a:solidFill>
            </a:endParaRPr>
          </a:p>
        </p:txBody>
      </p:sp>
      <p:sp>
        <p:nvSpPr>
          <p:cNvPr id="152" name="上矢印 151"/>
          <p:cNvSpPr/>
          <p:nvPr/>
        </p:nvSpPr>
        <p:spPr>
          <a:xfrm>
            <a:off x="5975133" y="5620491"/>
            <a:ext cx="1216762" cy="455955"/>
          </a:xfrm>
          <a:prstGeom prst="upArrow">
            <a:avLst/>
          </a:prstGeom>
          <a:gradFill flip="none" rotWithShape="1">
            <a:gsLst>
              <a:gs pos="0">
                <a:srgbClr val="FF0000"/>
              </a:gs>
              <a:gs pos="80000">
                <a:sysClr val="window" lastClr="FFFFFF"/>
              </a:gs>
              <a:gs pos="89160">
                <a:srgbClr val="FFFFFF"/>
              </a:gs>
              <a:gs pos="100000">
                <a:sysClr val="window" lastClr="FFFFFF"/>
              </a:gs>
            </a:gsLst>
            <a:lin ang="5400000" scaled="1"/>
            <a:tileRect/>
          </a:gradFill>
          <a:ln w="25400" cap="flat" cmpd="sng" algn="ctr">
            <a:solidFill>
              <a:srgbClr val="4F81BD">
                <a:shade val="50000"/>
              </a:srgbClr>
            </a:solidFill>
            <a:prstDash val="solid"/>
          </a:ln>
          <a:effectLst/>
        </p:spPr>
        <p:txBody>
          <a:bodyPr rtlCol="0" anchor="ctr"/>
          <a:lstStyle/>
          <a:p>
            <a:pPr algn="ctr">
              <a:defRPr/>
            </a:pPr>
            <a:endParaRPr lang="ja-JP" altLang="en-US" kern="0">
              <a:solidFill>
                <a:prstClr val="white"/>
              </a:solidFill>
            </a:endParaRPr>
          </a:p>
        </p:txBody>
      </p:sp>
      <p:sp>
        <p:nvSpPr>
          <p:cNvPr id="153" name="上矢印 152"/>
          <p:cNvSpPr/>
          <p:nvPr/>
        </p:nvSpPr>
        <p:spPr>
          <a:xfrm>
            <a:off x="8390400" y="5573724"/>
            <a:ext cx="1216762" cy="455955"/>
          </a:xfrm>
          <a:prstGeom prst="upArrow">
            <a:avLst/>
          </a:prstGeom>
          <a:gradFill flip="none" rotWithShape="1">
            <a:gsLst>
              <a:gs pos="0">
                <a:srgbClr val="FF0000"/>
              </a:gs>
              <a:gs pos="80000">
                <a:sysClr val="window" lastClr="FFFFFF"/>
              </a:gs>
              <a:gs pos="89160">
                <a:srgbClr val="FFFFFF"/>
              </a:gs>
              <a:gs pos="100000">
                <a:sysClr val="window" lastClr="FFFFFF"/>
              </a:gs>
            </a:gsLst>
            <a:lin ang="5400000" scaled="1"/>
            <a:tileRect/>
          </a:gradFill>
          <a:ln w="25400" cap="flat" cmpd="sng" algn="ctr">
            <a:solidFill>
              <a:srgbClr val="4F81BD">
                <a:shade val="50000"/>
              </a:srgbClr>
            </a:solidFill>
            <a:prstDash val="solid"/>
          </a:ln>
          <a:effectLst/>
        </p:spPr>
        <p:txBody>
          <a:bodyPr rtlCol="0" anchor="ctr"/>
          <a:lstStyle/>
          <a:p>
            <a:pPr algn="ctr">
              <a:defRPr/>
            </a:pPr>
            <a:endParaRPr lang="ja-JP" altLang="en-US" kern="0">
              <a:solidFill>
                <a:prstClr val="white"/>
              </a:solidFill>
            </a:endParaRPr>
          </a:p>
        </p:txBody>
      </p:sp>
      <p:sp>
        <p:nvSpPr>
          <p:cNvPr id="5" name="日付プレースホルダー 4"/>
          <p:cNvSpPr>
            <a:spLocks noGrp="1"/>
          </p:cNvSpPr>
          <p:nvPr>
            <p:ph type="dt" sz="half" idx="10"/>
          </p:nvPr>
        </p:nvSpPr>
        <p:spPr/>
        <p:txBody>
          <a:bodyPr/>
          <a:lstStyle/>
          <a:p>
            <a:r>
              <a:rPr kumimoji="1" lang="en-US" altLang="ja-JP" dirty="0"/>
              <a:t>2017/3/28</a:t>
            </a:r>
            <a:endParaRPr kumimoji="1" lang="ja-JP" altLang="en-US" dirty="0"/>
          </a:p>
        </p:txBody>
      </p:sp>
      <p:sp>
        <p:nvSpPr>
          <p:cNvPr id="8" name="スライド番号プレースホルダー 7"/>
          <p:cNvSpPr>
            <a:spLocks noGrp="1"/>
          </p:cNvSpPr>
          <p:nvPr>
            <p:ph type="sldNum" sz="quarter" idx="12"/>
          </p:nvPr>
        </p:nvSpPr>
        <p:spPr/>
        <p:txBody>
          <a:bodyPr/>
          <a:lstStyle/>
          <a:p>
            <a:fld id="{7AADDEC6-D618-374A-80C9-F300DA33D4D6}" type="slidenum">
              <a:rPr kumimoji="1" lang="ja-JP" altLang="en-US" smtClean="0"/>
              <a:t>5</a:t>
            </a:fld>
            <a:endParaRPr kumimoji="1" lang="ja-JP" altLang="en-US" dirty="0"/>
          </a:p>
        </p:txBody>
      </p:sp>
      <p:sp>
        <p:nvSpPr>
          <p:cNvPr id="2" name="テキスト ボックス 1">
            <a:extLst>
              <a:ext uri="{FF2B5EF4-FFF2-40B4-BE49-F238E27FC236}">
                <a16:creationId xmlns="" xmlns:a16="http://schemas.microsoft.com/office/drawing/2014/main" id="{FBD07100-E6E0-4BB3-A802-C934548F5562}"/>
              </a:ext>
            </a:extLst>
          </p:cNvPr>
          <p:cNvSpPr txBox="1"/>
          <p:nvPr/>
        </p:nvSpPr>
        <p:spPr>
          <a:xfrm rot="19078758">
            <a:off x="2942320" y="3410823"/>
            <a:ext cx="1320225" cy="243272"/>
          </a:xfrm>
          <a:prstGeom prst="rect">
            <a:avLst/>
          </a:prstGeom>
          <a:noFill/>
        </p:spPr>
        <p:txBody>
          <a:bodyPr wrap="square" rtlCol="0">
            <a:spAutoFit/>
          </a:bodyPr>
          <a:lstStyle/>
          <a:p>
            <a:pPr>
              <a:lnSpc>
                <a:spcPct val="80000"/>
              </a:lnSpc>
            </a:pPr>
            <a:r>
              <a:rPr kumimoji="1" lang="en-US" altLang="ja-JP" sz="600" dirty="0"/>
              <a:t>Update estimation with real-time information continuously</a:t>
            </a:r>
            <a:endParaRPr kumimoji="1" lang="ja-JP" altLang="en-US" dirty="0"/>
          </a:p>
        </p:txBody>
      </p:sp>
      <p:sp>
        <p:nvSpPr>
          <p:cNvPr id="79" name="テキスト ボックス 78">
            <a:extLst>
              <a:ext uri="{FF2B5EF4-FFF2-40B4-BE49-F238E27FC236}">
                <a16:creationId xmlns="" xmlns:a16="http://schemas.microsoft.com/office/drawing/2014/main" id="{313D762F-0F5C-41C8-83F9-6F57A86C8F45}"/>
              </a:ext>
            </a:extLst>
          </p:cNvPr>
          <p:cNvSpPr txBox="1"/>
          <p:nvPr/>
        </p:nvSpPr>
        <p:spPr>
          <a:xfrm rot="19078758">
            <a:off x="4438163" y="3458674"/>
            <a:ext cx="1320225" cy="243272"/>
          </a:xfrm>
          <a:prstGeom prst="rect">
            <a:avLst/>
          </a:prstGeom>
          <a:noFill/>
        </p:spPr>
        <p:txBody>
          <a:bodyPr wrap="square" rtlCol="0">
            <a:spAutoFit/>
          </a:bodyPr>
          <a:lstStyle/>
          <a:p>
            <a:pPr>
              <a:lnSpc>
                <a:spcPct val="80000"/>
              </a:lnSpc>
            </a:pPr>
            <a:r>
              <a:rPr kumimoji="1" lang="en-US" altLang="ja-JP" sz="600" dirty="0"/>
              <a:t>Update estimation with real-time information continuously</a:t>
            </a:r>
            <a:endParaRPr kumimoji="1" lang="ja-JP" altLang="en-US" dirty="0"/>
          </a:p>
        </p:txBody>
      </p:sp>
    </p:spTree>
    <p:extLst>
      <p:ext uri="{BB962C8B-B14F-4D97-AF65-F5344CB8AC3E}">
        <p14:creationId xmlns:p14="http://schemas.microsoft.com/office/powerpoint/2010/main" val="378609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813" y="58958"/>
            <a:ext cx="11753923" cy="850477"/>
          </a:xfrm>
        </p:spPr>
        <p:txBody>
          <a:bodyPr>
            <a:noAutofit/>
          </a:bodyPr>
          <a:lstStyle/>
          <a:p>
            <a:pPr algn="ctr"/>
            <a:r>
              <a:rPr lang="en-US" altLang="ja-JP" sz="3600" dirty="0"/>
              <a:t>Earthquake under the Capital City</a:t>
            </a:r>
            <a:r>
              <a:rPr lang="ja-JP" altLang="en-US" sz="3600" dirty="0"/>
              <a:t>（</a:t>
            </a:r>
            <a:r>
              <a:rPr lang="en-US" altLang="ja-JP" sz="3600" dirty="0"/>
              <a:t>Damage Estimation</a:t>
            </a:r>
            <a:r>
              <a:rPr lang="ja-JP" altLang="en-US" sz="3600" dirty="0"/>
              <a:t>）</a:t>
            </a:r>
            <a:endParaRPr kumimoji="1" lang="ja-JP" altLang="en-US" sz="3600" dirty="0"/>
          </a:p>
        </p:txBody>
      </p:sp>
      <p:pic>
        <p:nvPicPr>
          <p:cNvPr id="4" name="コンテンツ プレースホルダー 3"/>
          <p:cNvPicPr>
            <a:picLocks noGrp="1" noChangeAspect="1"/>
          </p:cNvPicPr>
          <p:nvPr>
            <p:ph sz="half" idx="1"/>
          </p:nvPr>
        </p:nvPicPr>
        <p:blipFill rotWithShape="1">
          <a:blip r:embed="rId2">
            <a:extLst>
              <a:ext uri="{28A0092B-C50C-407E-A947-70E740481C1C}">
                <a14:useLocalDpi xmlns:a14="http://schemas.microsoft.com/office/drawing/2010/main"/>
              </a:ext>
            </a:extLst>
          </a:blip>
          <a:srcRect l="9040"/>
          <a:stretch/>
        </p:blipFill>
        <p:spPr>
          <a:xfrm>
            <a:off x="199858" y="1096307"/>
            <a:ext cx="6858662" cy="5333666"/>
          </a:xfrm>
        </p:spPr>
      </p:pic>
      <p:sp>
        <p:nvSpPr>
          <p:cNvPr id="8" name="テキスト ボックス 7"/>
          <p:cNvSpPr txBox="1"/>
          <p:nvPr/>
        </p:nvSpPr>
        <p:spPr>
          <a:xfrm>
            <a:off x="7201592" y="4860313"/>
            <a:ext cx="4866560" cy="1338508"/>
          </a:xfrm>
          <a:prstGeom prst="rect">
            <a:avLst/>
          </a:prstGeom>
          <a:noFill/>
        </p:spPr>
        <p:txBody>
          <a:bodyPr wrap="square" rtlCol="0">
            <a:spAutoFit/>
          </a:bodyPr>
          <a:lstStyle/>
          <a:p>
            <a:pPr algn="ctr">
              <a:lnSpc>
                <a:spcPct val="80000"/>
              </a:lnSpc>
            </a:pPr>
            <a:r>
              <a:rPr kumimoji="1" lang="en-US" altLang="ja-JP" b="1" dirty="0">
                <a:solidFill>
                  <a:srgbClr val="FF0000"/>
                </a:solidFill>
              </a:rPr>
              <a:t>19,039 people seriously injured needs treatment at medical institution (estimated)</a:t>
            </a:r>
          </a:p>
          <a:p>
            <a:pPr algn="ctr">
              <a:lnSpc>
                <a:spcPct val="80000"/>
              </a:lnSpc>
            </a:pPr>
            <a:endParaRPr lang="en-US" altLang="ja-JP" sz="1050" b="1" dirty="0">
              <a:solidFill>
                <a:srgbClr val="FF0000"/>
              </a:solidFill>
            </a:endParaRPr>
          </a:p>
          <a:p>
            <a:pPr algn="ctr">
              <a:lnSpc>
                <a:spcPct val="80000"/>
              </a:lnSpc>
            </a:pPr>
            <a:r>
              <a:rPr lang="en-US" altLang="ja-JP" b="1" dirty="0">
                <a:solidFill>
                  <a:srgbClr val="FF0000"/>
                </a:solidFill>
              </a:rPr>
              <a:t>Seriously injured in Tokyo, concentrated in 23 wards</a:t>
            </a:r>
            <a:endParaRPr kumimoji="1" lang="ja-JP" altLang="en-US" b="1" dirty="0">
              <a:solidFill>
                <a:srgbClr val="FF0000"/>
              </a:solidFill>
            </a:endParaRPr>
          </a:p>
        </p:txBody>
      </p:sp>
      <p:graphicFrame>
        <p:nvGraphicFramePr>
          <p:cNvPr id="9" name="コンテンツ プレースホルダー 5"/>
          <p:cNvGraphicFramePr>
            <a:graphicFrameLocks noGrp="1"/>
          </p:cNvGraphicFramePr>
          <p:nvPr>
            <p:ph idx="1"/>
            <p:extLst>
              <p:ext uri="{D42A27DB-BD31-4B8C-83A1-F6EECF244321}">
                <p14:modId xmlns:p14="http://schemas.microsoft.com/office/powerpoint/2010/main" val="85038409"/>
              </p:ext>
            </p:extLst>
          </p:nvPr>
        </p:nvGraphicFramePr>
        <p:xfrm>
          <a:off x="7172175" y="1096307"/>
          <a:ext cx="4866561" cy="3398550"/>
        </p:xfrm>
        <a:graphic>
          <a:graphicData uri="http://schemas.openxmlformats.org/drawingml/2006/table">
            <a:tbl>
              <a:tblPr firstRow="1" firstCol="1" bandRow="1">
                <a:tableStyleId>{21E4AEA4-8DFA-4A89-87EB-49C32662AFE0}</a:tableStyleId>
              </a:tblPr>
              <a:tblGrid>
                <a:gridCol w="1323218">
                  <a:extLst>
                    <a:ext uri="{9D8B030D-6E8A-4147-A177-3AD203B41FA5}">
                      <a16:colId xmlns="" xmlns:a16="http://schemas.microsoft.com/office/drawing/2014/main" val="20000"/>
                    </a:ext>
                  </a:extLst>
                </a:gridCol>
                <a:gridCol w="1019103">
                  <a:extLst>
                    <a:ext uri="{9D8B030D-6E8A-4147-A177-3AD203B41FA5}">
                      <a16:colId xmlns="" xmlns:a16="http://schemas.microsoft.com/office/drawing/2014/main" val="20001"/>
                    </a:ext>
                  </a:extLst>
                </a:gridCol>
                <a:gridCol w="1301317">
                  <a:extLst>
                    <a:ext uri="{9D8B030D-6E8A-4147-A177-3AD203B41FA5}">
                      <a16:colId xmlns="" xmlns:a16="http://schemas.microsoft.com/office/drawing/2014/main" val="20002"/>
                    </a:ext>
                  </a:extLst>
                </a:gridCol>
                <a:gridCol w="1222923">
                  <a:extLst>
                    <a:ext uri="{9D8B030D-6E8A-4147-A177-3AD203B41FA5}">
                      <a16:colId xmlns="" xmlns:a16="http://schemas.microsoft.com/office/drawing/2014/main" val="20003"/>
                    </a:ext>
                  </a:extLst>
                </a:gridCol>
              </a:tblGrid>
              <a:tr h="439037">
                <a:tc>
                  <a:txBody>
                    <a:bodyPr/>
                    <a:lstStyle/>
                    <a:p>
                      <a:r>
                        <a:rPr kumimoji="1" lang="en-US" altLang="ja-JP" sz="1600" dirty="0"/>
                        <a:t>Prefecture</a:t>
                      </a:r>
                      <a:endParaRPr kumimoji="1" lang="ja-JP" altLang="en-US" sz="1600" dirty="0"/>
                    </a:p>
                  </a:txBody>
                  <a:tcPr/>
                </a:tc>
                <a:tc>
                  <a:txBody>
                    <a:bodyPr/>
                    <a:lstStyle/>
                    <a:p>
                      <a:pPr algn="ctr">
                        <a:lnSpc>
                          <a:spcPct val="80000"/>
                        </a:lnSpc>
                      </a:pPr>
                      <a:r>
                        <a:rPr kumimoji="1" lang="en-US" altLang="ja-JP" sz="1400" dirty="0"/>
                        <a:t>Death</a:t>
                      </a:r>
                      <a:r>
                        <a:rPr kumimoji="1" lang="ja-JP" altLang="en-US" sz="1400" dirty="0"/>
                        <a:t> </a:t>
                      </a:r>
                      <a:endParaRPr kumimoji="1" lang="en-US" altLang="ja-JP" sz="1400" dirty="0"/>
                    </a:p>
                    <a:p>
                      <a:pPr algn="ctr">
                        <a:lnSpc>
                          <a:spcPct val="80000"/>
                        </a:lnSpc>
                      </a:pPr>
                      <a:r>
                        <a:rPr kumimoji="1" lang="en-US" altLang="ja-JP" sz="1400" dirty="0"/>
                        <a:t>toll</a:t>
                      </a:r>
                      <a:endParaRPr kumimoji="1" lang="ja-JP" altLang="en-US" sz="2400" dirty="0"/>
                    </a:p>
                  </a:txBody>
                  <a:tcPr/>
                </a:tc>
                <a:tc>
                  <a:txBody>
                    <a:bodyPr/>
                    <a:lstStyle/>
                    <a:p>
                      <a:r>
                        <a:rPr kumimoji="1" lang="en-US" altLang="ja-JP" sz="1100" dirty="0"/>
                        <a:t>Number of serious injuries</a:t>
                      </a:r>
                      <a:endParaRPr kumimoji="1" lang="ja-JP" altLang="en-US" sz="2000" dirty="0"/>
                    </a:p>
                  </a:txBody>
                  <a:tcPr/>
                </a:tc>
                <a:tc>
                  <a:txBody>
                    <a:bodyPr/>
                    <a:lstStyle/>
                    <a:p>
                      <a:r>
                        <a:rPr kumimoji="1" lang="en-US" altLang="ja-JP" sz="1100" dirty="0"/>
                        <a:t>Number of injured people</a:t>
                      </a:r>
                      <a:endParaRPr kumimoji="1" lang="ja-JP" altLang="en-US" sz="2000" dirty="0"/>
                    </a:p>
                  </a:txBody>
                  <a:tcPr/>
                </a:tc>
                <a:extLst>
                  <a:ext uri="{0D108BD9-81ED-4DB2-BD59-A6C34878D82A}">
                    <a16:rowId xmlns="" xmlns:a16="http://schemas.microsoft.com/office/drawing/2014/main" val="10000"/>
                  </a:ext>
                </a:extLst>
              </a:tr>
              <a:tr h="373705">
                <a:tc>
                  <a:txBody>
                    <a:bodyPr/>
                    <a:lstStyle/>
                    <a:p>
                      <a:r>
                        <a:rPr kumimoji="1" lang="en-US" altLang="ja-JP" sz="2000" dirty="0"/>
                        <a:t>Chiba</a:t>
                      </a:r>
                      <a:endParaRPr kumimoji="1" lang="ja-JP" altLang="en-US" sz="2000" dirty="0"/>
                    </a:p>
                  </a:txBody>
                  <a:tcPr/>
                </a:tc>
                <a:tc>
                  <a:txBody>
                    <a:bodyPr/>
                    <a:lstStyle/>
                    <a:p>
                      <a:pPr algn="ctr"/>
                      <a:r>
                        <a:rPr kumimoji="1" lang="en-US" altLang="ja-JP" sz="2000" dirty="0"/>
                        <a:t>1,892</a:t>
                      </a:r>
                      <a:endParaRPr kumimoji="1" lang="ja-JP" altLang="en-US" sz="2000" dirty="0"/>
                    </a:p>
                  </a:txBody>
                  <a:tcPr/>
                </a:tc>
                <a:tc>
                  <a:txBody>
                    <a:bodyPr/>
                    <a:lstStyle/>
                    <a:p>
                      <a:pPr algn="ctr"/>
                      <a:r>
                        <a:rPr kumimoji="1" lang="en-US" altLang="ja-JP" sz="2000" dirty="0"/>
                        <a:t>3,826</a:t>
                      </a:r>
                      <a:endParaRPr kumimoji="1" lang="ja-JP" altLang="en-US" sz="2000" dirty="0"/>
                    </a:p>
                  </a:txBody>
                  <a:tcPr/>
                </a:tc>
                <a:tc>
                  <a:txBody>
                    <a:bodyPr/>
                    <a:lstStyle/>
                    <a:p>
                      <a:pPr algn="ctr"/>
                      <a:r>
                        <a:rPr kumimoji="1" lang="en-US" altLang="ja-JP" sz="2000" dirty="0"/>
                        <a:t>31,483</a:t>
                      </a:r>
                      <a:endParaRPr kumimoji="1" lang="ja-JP" altLang="en-US" sz="2000" dirty="0"/>
                    </a:p>
                  </a:txBody>
                  <a:tcPr/>
                </a:tc>
                <a:extLst>
                  <a:ext uri="{0D108BD9-81ED-4DB2-BD59-A6C34878D82A}">
                    <a16:rowId xmlns="" xmlns:a16="http://schemas.microsoft.com/office/drawing/2014/main" val="10001"/>
                  </a:ext>
                </a:extLst>
              </a:tr>
              <a:tr h="373705">
                <a:tc>
                  <a:txBody>
                    <a:bodyPr/>
                    <a:lstStyle/>
                    <a:p>
                      <a:r>
                        <a:rPr kumimoji="1" lang="en-US" altLang="ja-JP" sz="2000" dirty="0" err="1"/>
                        <a:t>Saiama</a:t>
                      </a:r>
                      <a:endParaRPr kumimoji="1" lang="ja-JP" altLang="en-US" sz="2000" dirty="0"/>
                    </a:p>
                  </a:txBody>
                  <a:tcPr/>
                </a:tc>
                <a:tc>
                  <a:txBody>
                    <a:bodyPr/>
                    <a:lstStyle/>
                    <a:p>
                      <a:pPr algn="ctr"/>
                      <a:r>
                        <a:rPr kumimoji="1" lang="en-US" altLang="ja-JP" sz="2000" dirty="0"/>
                        <a:t>1,409</a:t>
                      </a:r>
                      <a:endParaRPr kumimoji="1" lang="ja-JP" altLang="en-US" sz="2000" dirty="0"/>
                    </a:p>
                  </a:txBody>
                  <a:tcPr/>
                </a:tc>
                <a:tc>
                  <a:txBody>
                    <a:bodyPr/>
                    <a:lstStyle/>
                    <a:p>
                      <a:pPr algn="ctr"/>
                      <a:r>
                        <a:rPr kumimoji="1" lang="en-US" altLang="ja-JP" sz="2000" dirty="0"/>
                        <a:t>2,841</a:t>
                      </a:r>
                      <a:endParaRPr kumimoji="1" lang="ja-JP" altLang="en-US" sz="2000" dirty="0"/>
                    </a:p>
                  </a:txBody>
                  <a:tcPr/>
                </a:tc>
                <a:tc>
                  <a:txBody>
                    <a:bodyPr/>
                    <a:lstStyle/>
                    <a:p>
                      <a:pPr algn="ctr"/>
                      <a:r>
                        <a:rPr kumimoji="1" lang="en-US" altLang="ja-JP" sz="2000" dirty="0"/>
                        <a:t>25,201</a:t>
                      </a:r>
                      <a:endParaRPr kumimoji="1" lang="ja-JP" altLang="en-US" sz="2000" dirty="0"/>
                    </a:p>
                  </a:txBody>
                  <a:tcPr/>
                </a:tc>
                <a:extLst>
                  <a:ext uri="{0D108BD9-81ED-4DB2-BD59-A6C34878D82A}">
                    <a16:rowId xmlns="" xmlns:a16="http://schemas.microsoft.com/office/drawing/2014/main" val="10002"/>
                  </a:ext>
                </a:extLst>
              </a:tr>
              <a:tr h="399193">
                <a:tc>
                  <a:txBody>
                    <a:bodyPr/>
                    <a:lstStyle/>
                    <a:p>
                      <a:r>
                        <a:rPr kumimoji="1" lang="en-US" altLang="ja-JP" sz="1600" dirty="0"/>
                        <a:t>Kanagawa</a:t>
                      </a:r>
                      <a:endParaRPr kumimoji="1" lang="ja-JP" altLang="en-US" sz="1600" dirty="0"/>
                    </a:p>
                  </a:txBody>
                  <a:tcPr/>
                </a:tc>
                <a:tc>
                  <a:txBody>
                    <a:bodyPr/>
                    <a:lstStyle/>
                    <a:p>
                      <a:pPr algn="ctr"/>
                      <a:r>
                        <a:rPr kumimoji="1" lang="en-US" altLang="ja-JP" sz="2000" dirty="0"/>
                        <a:t>2,505</a:t>
                      </a:r>
                      <a:endParaRPr kumimoji="1" lang="ja-JP" altLang="en-US" sz="2000" dirty="0"/>
                    </a:p>
                  </a:txBody>
                  <a:tcPr/>
                </a:tc>
                <a:tc>
                  <a:txBody>
                    <a:bodyPr/>
                    <a:lstStyle/>
                    <a:p>
                      <a:pPr algn="ctr"/>
                      <a:r>
                        <a:rPr kumimoji="1" lang="en-US" altLang="ja-JP" sz="2000" dirty="0"/>
                        <a:t>5,299</a:t>
                      </a:r>
                      <a:endParaRPr kumimoji="1" lang="ja-JP" altLang="en-US" sz="2000" dirty="0"/>
                    </a:p>
                  </a:txBody>
                  <a:tcPr/>
                </a:tc>
                <a:tc>
                  <a:txBody>
                    <a:bodyPr/>
                    <a:lstStyle/>
                    <a:p>
                      <a:pPr algn="ctr"/>
                      <a:r>
                        <a:rPr kumimoji="1" lang="en-US" altLang="ja-JP" sz="2000" dirty="0"/>
                        <a:t>37,236</a:t>
                      </a:r>
                      <a:endParaRPr kumimoji="1" lang="ja-JP" altLang="en-US" sz="2000" dirty="0"/>
                    </a:p>
                  </a:txBody>
                  <a:tcPr/>
                </a:tc>
                <a:extLst>
                  <a:ext uri="{0D108BD9-81ED-4DB2-BD59-A6C34878D82A}">
                    <a16:rowId xmlns="" xmlns:a16="http://schemas.microsoft.com/office/drawing/2014/main" val="10003"/>
                  </a:ext>
                </a:extLst>
              </a:tr>
              <a:tr h="373705">
                <a:tc>
                  <a:txBody>
                    <a:bodyPr/>
                    <a:lstStyle/>
                    <a:p>
                      <a:r>
                        <a:rPr kumimoji="1" lang="en-US" altLang="ja-JP" sz="2000" dirty="0"/>
                        <a:t>Tokyo</a:t>
                      </a:r>
                    </a:p>
                  </a:txBody>
                  <a:tcPr/>
                </a:tc>
                <a:tc>
                  <a:txBody>
                    <a:bodyPr/>
                    <a:lstStyle/>
                    <a:p>
                      <a:pPr algn="ctr"/>
                      <a:r>
                        <a:rPr kumimoji="1" lang="en-US" altLang="ja-JP" sz="2000" dirty="0"/>
                        <a:t>4,637</a:t>
                      </a:r>
                      <a:endParaRPr kumimoji="1" lang="ja-JP" altLang="en-US" sz="2000" dirty="0"/>
                    </a:p>
                  </a:txBody>
                  <a:tcPr/>
                </a:tc>
                <a:tc>
                  <a:txBody>
                    <a:bodyPr/>
                    <a:lstStyle/>
                    <a:p>
                      <a:pPr algn="ctr"/>
                      <a:r>
                        <a:rPr kumimoji="1" lang="en-US" altLang="ja-JP" sz="2000" dirty="0"/>
                        <a:t>7,073</a:t>
                      </a:r>
                      <a:endParaRPr kumimoji="1" lang="ja-JP" altLang="en-US" sz="2000" dirty="0"/>
                    </a:p>
                  </a:txBody>
                  <a:tcPr/>
                </a:tc>
                <a:tc>
                  <a:txBody>
                    <a:bodyPr/>
                    <a:lstStyle/>
                    <a:p>
                      <a:pPr algn="ctr"/>
                      <a:r>
                        <a:rPr kumimoji="1" lang="en-US" altLang="ja-JP" sz="2000" dirty="0"/>
                        <a:t>50,230</a:t>
                      </a:r>
                      <a:endParaRPr kumimoji="1" lang="ja-JP" altLang="en-US" sz="2000" dirty="0"/>
                    </a:p>
                  </a:txBody>
                  <a:tcPr/>
                </a:tc>
                <a:extLst>
                  <a:ext uri="{0D108BD9-81ED-4DB2-BD59-A6C34878D82A}">
                    <a16:rowId xmlns="" xmlns:a16="http://schemas.microsoft.com/office/drawing/2014/main" val="10004"/>
                  </a:ext>
                </a:extLst>
              </a:tr>
              <a:tr h="372076">
                <a:tc>
                  <a:txBody>
                    <a:bodyPr/>
                    <a:lstStyle/>
                    <a:p>
                      <a:r>
                        <a:rPr kumimoji="1" lang="en-US" altLang="ja-JP" sz="2000" dirty="0"/>
                        <a:t>Total</a:t>
                      </a:r>
                    </a:p>
                  </a:txBody>
                  <a:tcPr/>
                </a:tc>
                <a:tc>
                  <a:txBody>
                    <a:bodyPr/>
                    <a:lstStyle/>
                    <a:p>
                      <a:pPr algn="ctr"/>
                      <a:r>
                        <a:rPr kumimoji="1" lang="en-US" altLang="ja-JP" sz="2000" dirty="0"/>
                        <a:t>10,443</a:t>
                      </a:r>
                      <a:endParaRPr kumimoji="1" lang="ja-JP" altLang="en-US" sz="2000" dirty="0"/>
                    </a:p>
                  </a:txBody>
                  <a:tcPr/>
                </a:tc>
                <a:tc>
                  <a:txBody>
                    <a:bodyPr/>
                    <a:lstStyle/>
                    <a:p>
                      <a:pPr algn="ctr"/>
                      <a:r>
                        <a:rPr kumimoji="1" lang="en-US" altLang="ja-JP" sz="2000" dirty="0"/>
                        <a:t>19,039</a:t>
                      </a:r>
                      <a:endParaRPr kumimoji="1" lang="ja-JP" altLang="en-US" sz="2000" dirty="0"/>
                    </a:p>
                  </a:txBody>
                  <a:tcPr/>
                </a:tc>
                <a:tc>
                  <a:txBody>
                    <a:bodyPr/>
                    <a:lstStyle/>
                    <a:p>
                      <a:pPr algn="ctr"/>
                      <a:r>
                        <a:rPr kumimoji="1" lang="en-US" altLang="ja-JP" sz="2000" dirty="0"/>
                        <a:t>144,150</a:t>
                      </a:r>
                      <a:endParaRPr kumimoji="1" lang="ja-JP" altLang="en-US" sz="2000" dirty="0"/>
                    </a:p>
                  </a:txBody>
                  <a:tcPr/>
                </a:tc>
                <a:extLst>
                  <a:ext uri="{0D108BD9-81ED-4DB2-BD59-A6C34878D82A}">
                    <a16:rowId xmlns="" xmlns:a16="http://schemas.microsoft.com/office/drawing/2014/main" val="10005"/>
                  </a:ext>
                </a:extLst>
              </a:tr>
              <a:tr h="0">
                <a:tc>
                  <a:txBody>
                    <a:bodyPr/>
                    <a:lstStyle/>
                    <a:p>
                      <a:endParaRPr kumimoji="1" lang="en-US" altLang="ja-JP" sz="2000" dirty="0"/>
                    </a:p>
                  </a:txBody>
                  <a:tcPr>
                    <a:noFill/>
                  </a:tcPr>
                </a:tc>
                <a:tc>
                  <a:txBody>
                    <a:bodyPr/>
                    <a:lstStyle/>
                    <a:p>
                      <a:pPr algn="r"/>
                      <a:endParaRPr kumimoji="1" lang="ja-JP" altLang="en-US" sz="2000" dirty="0"/>
                    </a:p>
                  </a:txBody>
                  <a:tcPr>
                    <a:noFill/>
                  </a:tcPr>
                </a:tc>
                <a:tc>
                  <a:txBody>
                    <a:bodyPr/>
                    <a:lstStyle/>
                    <a:p>
                      <a:pPr algn="r"/>
                      <a:endParaRPr kumimoji="1" lang="ja-JP" altLang="en-US" sz="2000" dirty="0"/>
                    </a:p>
                  </a:txBody>
                  <a:tcPr>
                    <a:noFill/>
                  </a:tcPr>
                </a:tc>
                <a:tc>
                  <a:txBody>
                    <a:bodyPr/>
                    <a:lstStyle/>
                    <a:p>
                      <a:pPr algn="r"/>
                      <a:endParaRPr kumimoji="1" lang="ja-JP" altLang="en-US" sz="2000" dirty="0"/>
                    </a:p>
                  </a:txBody>
                  <a:tcPr>
                    <a:noFill/>
                  </a:tcPr>
                </a:tc>
                <a:extLst>
                  <a:ext uri="{0D108BD9-81ED-4DB2-BD59-A6C34878D82A}">
                    <a16:rowId xmlns="" xmlns:a16="http://schemas.microsoft.com/office/drawing/2014/main" val="10006"/>
                  </a:ext>
                </a:extLst>
              </a:tr>
              <a:tr h="300872">
                <a:tc>
                  <a:txBody>
                    <a:bodyPr/>
                    <a:lstStyle/>
                    <a:p>
                      <a:r>
                        <a:rPr kumimoji="1" lang="en-US" altLang="ja-JP" sz="1600" dirty="0"/>
                        <a:t>Tokyo 23 wards</a:t>
                      </a:r>
                    </a:p>
                  </a:txBody>
                  <a:tcPr/>
                </a:tc>
                <a:tc>
                  <a:txBody>
                    <a:bodyPr/>
                    <a:lstStyle/>
                    <a:p>
                      <a:pPr algn="ctr"/>
                      <a:r>
                        <a:rPr kumimoji="1" lang="en-US" altLang="ja-JP" sz="2000" dirty="0">
                          <a:solidFill>
                            <a:srgbClr val="FF0000"/>
                          </a:solidFill>
                        </a:rPr>
                        <a:t>4,131</a:t>
                      </a:r>
                      <a:endParaRPr kumimoji="1" lang="ja-JP" altLang="en-US" sz="2000" dirty="0">
                        <a:solidFill>
                          <a:srgbClr val="FF0000"/>
                        </a:solidFill>
                      </a:endParaRPr>
                    </a:p>
                  </a:txBody>
                  <a:tcPr/>
                </a:tc>
                <a:tc>
                  <a:txBody>
                    <a:bodyPr/>
                    <a:lstStyle/>
                    <a:p>
                      <a:pPr algn="ctr"/>
                      <a:r>
                        <a:rPr kumimoji="1" lang="en-US" altLang="ja-JP" sz="2000" dirty="0">
                          <a:solidFill>
                            <a:srgbClr val="FF0000"/>
                          </a:solidFill>
                        </a:rPr>
                        <a:t>6,112</a:t>
                      </a:r>
                      <a:endParaRPr kumimoji="1" lang="ja-JP" altLang="en-US" sz="2000" dirty="0">
                        <a:solidFill>
                          <a:srgbClr val="FF0000"/>
                        </a:solidFill>
                      </a:endParaRPr>
                    </a:p>
                  </a:txBody>
                  <a:tcPr/>
                </a:tc>
                <a:tc>
                  <a:txBody>
                    <a:bodyPr/>
                    <a:lstStyle/>
                    <a:p>
                      <a:pPr algn="ctr"/>
                      <a:r>
                        <a:rPr kumimoji="1" lang="en-US" altLang="ja-JP" sz="2000" dirty="0">
                          <a:solidFill>
                            <a:srgbClr val="FF0000"/>
                          </a:solidFill>
                        </a:rPr>
                        <a:t>40,963</a:t>
                      </a:r>
                      <a:endParaRPr kumimoji="1" lang="ja-JP" altLang="en-US" sz="2000" dirty="0">
                        <a:solidFill>
                          <a:srgbClr val="FF0000"/>
                        </a:solidFill>
                      </a:endParaRPr>
                    </a:p>
                  </a:txBody>
                  <a:tcPr/>
                </a:tc>
                <a:extLst>
                  <a:ext uri="{0D108BD9-81ED-4DB2-BD59-A6C34878D82A}">
                    <a16:rowId xmlns="" xmlns:a16="http://schemas.microsoft.com/office/drawing/2014/main" val="10007"/>
                  </a:ext>
                </a:extLst>
              </a:tr>
            </a:tbl>
          </a:graphicData>
        </a:graphic>
      </p:graphicFrame>
      <p:sp>
        <p:nvSpPr>
          <p:cNvPr id="7" name="正方形/長方形 6"/>
          <p:cNvSpPr/>
          <p:nvPr/>
        </p:nvSpPr>
        <p:spPr>
          <a:xfrm>
            <a:off x="7206269" y="3888616"/>
            <a:ext cx="4866561" cy="60687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右カーブ矢印 9"/>
          <p:cNvSpPr/>
          <p:nvPr/>
        </p:nvSpPr>
        <p:spPr>
          <a:xfrm>
            <a:off x="6739021" y="2868065"/>
            <a:ext cx="433154" cy="1393548"/>
          </a:xfrm>
          <a:prstGeom prst="curvedRightArrow">
            <a:avLst>
              <a:gd name="adj1" fmla="val 43086"/>
              <a:gd name="adj2" fmla="val 80820"/>
              <a:gd name="adj3" fmla="val 2855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正方形/長方形 10"/>
          <p:cNvSpPr/>
          <p:nvPr/>
        </p:nvSpPr>
        <p:spPr>
          <a:xfrm>
            <a:off x="9574452" y="3117273"/>
            <a:ext cx="1287512" cy="39502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12" name="日付プレースホルダー 11"/>
          <p:cNvSpPr>
            <a:spLocks noGrp="1"/>
          </p:cNvSpPr>
          <p:nvPr>
            <p:ph type="dt" sz="half" idx="10"/>
          </p:nvPr>
        </p:nvSpPr>
        <p:spPr/>
        <p:txBody>
          <a:bodyPr/>
          <a:lstStyle/>
          <a:p>
            <a:r>
              <a:rPr kumimoji="1" lang="en-US" altLang="ja-JP"/>
              <a:t>2017/3/28</a:t>
            </a:r>
            <a:endParaRPr kumimoji="1" lang="ja-JP" altLang="en-US"/>
          </a:p>
        </p:txBody>
      </p:sp>
      <p:sp>
        <p:nvSpPr>
          <p:cNvPr id="13" name="スライド番号プレースホルダー 12"/>
          <p:cNvSpPr>
            <a:spLocks noGrp="1"/>
          </p:cNvSpPr>
          <p:nvPr>
            <p:ph type="sldNum" sz="quarter" idx="12"/>
          </p:nvPr>
        </p:nvSpPr>
        <p:spPr/>
        <p:txBody>
          <a:bodyPr/>
          <a:lstStyle/>
          <a:p>
            <a:fld id="{7AADDEC6-D618-374A-80C9-F300DA33D4D6}" type="slidenum">
              <a:rPr kumimoji="1" lang="ja-JP" altLang="en-US" smtClean="0"/>
              <a:t>6</a:t>
            </a:fld>
            <a:endParaRPr kumimoji="1" lang="ja-JP" altLang="en-US"/>
          </a:p>
        </p:txBody>
      </p:sp>
      <p:sp>
        <p:nvSpPr>
          <p:cNvPr id="3" name="テキスト ボックス 2">
            <a:extLst>
              <a:ext uri="{FF2B5EF4-FFF2-40B4-BE49-F238E27FC236}">
                <a16:creationId xmlns="" xmlns:a16="http://schemas.microsoft.com/office/drawing/2014/main" id="{FE3FF3E4-4F8F-4402-823A-05E8A88C71F8}"/>
              </a:ext>
            </a:extLst>
          </p:cNvPr>
          <p:cNvSpPr txBox="1"/>
          <p:nvPr/>
        </p:nvSpPr>
        <p:spPr>
          <a:xfrm>
            <a:off x="6016173" y="4394350"/>
            <a:ext cx="1004361" cy="369332"/>
          </a:xfrm>
          <a:prstGeom prst="rect">
            <a:avLst/>
          </a:prstGeom>
          <a:solidFill>
            <a:schemeClr val="bg1"/>
          </a:solidFill>
        </p:spPr>
        <p:txBody>
          <a:bodyPr wrap="square" rtlCol="0">
            <a:noAutofit/>
          </a:bodyPr>
          <a:lstStyle/>
          <a:p>
            <a:r>
              <a:rPr lang="en-US" altLang="ja-JP" sz="700" b="1" dirty="0"/>
              <a:t>Seismic intensity distribution</a:t>
            </a:r>
          </a:p>
          <a:p>
            <a:r>
              <a:rPr lang="en-US" altLang="ja-JP" sz="600" dirty="0"/>
              <a:t>Disaster area 5th mesh</a:t>
            </a:r>
            <a:endParaRPr kumimoji="1" lang="ja-JP" altLang="en-US" sz="600" dirty="0"/>
          </a:p>
        </p:txBody>
      </p:sp>
      <p:sp>
        <p:nvSpPr>
          <p:cNvPr id="5" name="テキスト ボックス 4">
            <a:extLst>
              <a:ext uri="{FF2B5EF4-FFF2-40B4-BE49-F238E27FC236}">
                <a16:creationId xmlns="" xmlns:a16="http://schemas.microsoft.com/office/drawing/2014/main" id="{6339685A-144D-4951-A93D-7F79D68B2A2C}"/>
              </a:ext>
            </a:extLst>
          </p:cNvPr>
          <p:cNvSpPr txBox="1"/>
          <p:nvPr/>
        </p:nvSpPr>
        <p:spPr>
          <a:xfrm>
            <a:off x="6259717" y="4761257"/>
            <a:ext cx="760817" cy="1562369"/>
          </a:xfrm>
          <a:prstGeom prst="rect">
            <a:avLst/>
          </a:prstGeom>
          <a:solidFill>
            <a:schemeClr val="bg1"/>
          </a:solidFill>
        </p:spPr>
        <p:txBody>
          <a:bodyPr wrap="square" rtlCol="0">
            <a:noAutofit/>
          </a:bodyPr>
          <a:lstStyle/>
          <a:p>
            <a:pPr>
              <a:lnSpc>
                <a:spcPct val="190000"/>
              </a:lnSpc>
            </a:pPr>
            <a:r>
              <a:rPr kumimoji="1" lang="en-US" altLang="ja-JP" sz="500" dirty="0"/>
              <a:t>Seismic intensity 0</a:t>
            </a:r>
          </a:p>
          <a:p>
            <a:pPr>
              <a:lnSpc>
                <a:spcPct val="190000"/>
              </a:lnSpc>
            </a:pPr>
            <a:r>
              <a:rPr lang="en-US" altLang="ja-JP" sz="500" dirty="0"/>
              <a:t>Seismic intensity 1</a:t>
            </a:r>
          </a:p>
          <a:p>
            <a:pPr>
              <a:lnSpc>
                <a:spcPct val="190000"/>
              </a:lnSpc>
            </a:pPr>
            <a:r>
              <a:rPr lang="en-US" altLang="ja-JP" sz="500" dirty="0"/>
              <a:t>Seismic intensity 2</a:t>
            </a:r>
          </a:p>
          <a:p>
            <a:pPr>
              <a:lnSpc>
                <a:spcPct val="190000"/>
              </a:lnSpc>
            </a:pPr>
            <a:r>
              <a:rPr lang="en-US" altLang="ja-JP" sz="500" dirty="0"/>
              <a:t>Seismic intensity 3</a:t>
            </a:r>
          </a:p>
          <a:p>
            <a:pPr>
              <a:lnSpc>
                <a:spcPct val="190000"/>
              </a:lnSpc>
              <a:spcAft>
                <a:spcPts val="100"/>
              </a:spcAft>
            </a:pPr>
            <a:r>
              <a:rPr lang="en-US" altLang="ja-JP" sz="500" dirty="0"/>
              <a:t>Seismic intensity 4</a:t>
            </a:r>
          </a:p>
          <a:p>
            <a:pPr>
              <a:lnSpc>
                <a:spcPct val="190000"/>
              </a:lnSpc>
              <a:spcAft>
                <a:spcPts val="100"/>
              </a:spcAft>
            </a:pPr>
            <a:r>
              <a:rPr lang="en-US" altLang="ja-JP" sz="500" dirty="0"/>
              <a:t>Seismic intensity 5</a:t>
            </a:r>
            <a:r>
              <a:rPr lang="en-US" altLang="ja-JP" sz="500" baseline="30000" dirty="0"/>
              <a:t>-</a:t>
            </a:r>
          </a:p>
          <a:p>
            <a:pPr>
              <a:lnSpc>
                <a:spcPct val="190000"/>
              </a:lnSpc>
              <a:spcAft>
                <a:spcPts val="100"/>
              </a:spcAft>
            </a:pPr>
            <a:r>
              <a:rPr lang="en-US" altLang="ja-JP" sz="500" dirty="0"/>
              <a:t>Seismic intensity 5</a:t>
            </a:r>
            <a:r>
              <a:rPr lang="en-US" altLang="ja-JP" sz="500" baseline="30000" dirty="0"/>
              <a:t>+</a:t>
            </a:r>
          </a:p>
          <a:p>
            <a:pPr>
              <a:lnSpc>
                <a:spcPct val="190000"/>
              </a:lnSpc>
              <a:spcAft>
                <a:spcPts val="100"/>
              </a:spcAft>
            </a:pPr>
            <a:r>
              <a:rPr lang="en-US" altLang="ja-JP" sz="500" dirty="0"/>
              <a:t>Seismic intensity 6</a:t>
            </a:r>
            <a:r>
              <a:rPr lang="en-US" altLang="ja-JP" sz="500" baseline="30000" dirty="0"/>
              <a:t>-</a:t>
            </a:r>
          </a:p>
          <a:p>
            <a:pPr>
              <a:lnSpc>
                <a:spcPct val="190000"/>
              </a:lnSpc>
              <a:spcAft>
                <a:spcPts val="100"/>
              </a:spcAft>
            </a:pPr>
            <a:r>
              <a:rPr lang="en-US" altLang="ja-JP" sz="500" dirty="0"/>
              <a:t>Seismic intensity 6</a:t>
            </a:r>
            <a:r>
              <a:rPr lang="en-US" altLang="ja-JP" sz="500" baseline="30000" dirty="0"/>
              <a:t>+</a:t>
            </a:r>
          </a:p>
          <a:p>
            <a:pPr>
              <a:lnSpc>
                <a:spcPct val="190000"/>
              </a:lnSpc>
              <a:spcAft>
                <a:spcPts val="100"/>
              </a:spcAft>
            </a:pPr>
            <a:r>
              <a:rPr lang="en-US" altLang="ja-JP" sz="500" dirty="0"/>
              <a:t>Seismic intensity 7</a:t>
            </a:r>
          </a:p>
          <a:p>
            <a:endParaRPr kumimoji="1" lang="en-US" altLang="ja-JP" sz="600" dirty="0"/>
          </a:p>
          <a:p>
            <a:endParaRPr kumimoji="1" lang="ja-JP" altLang="en-US" sz="600" dirty="0"/>
          </a:p>
        </p:txBody>
      </p:sp>
    </p:spTree>
    <p:extLst>
      <p:ext uri="{BB962C8B-B14F-4D97-AF65-F5344CB8AC3E}">
        <p14:creationId xmlns:p14="http://schemas.microsoft.com/office/powerpoint/2010/main" val="990698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0" y="0"/>
            <a:ext cx="12123173" cy="1251601"/>
          </a:xfrm>
        </p:spPr>
        <p:txBody>
          <a:bodyPr>
            <a:normAutofit/>
          </a:bodyPr>
          <a:lstStyle/>
          <a:p>
            <a:pPr algn="ctr"/>
            <a:r>
              <a:rPr lang="en-US" altLang="ja-JP" sz="3000" dirty="0"/>
              <a:t>Earthquake under the Capital City</a:t>
            </a:r>
            <a:r>
              <a:rPr lang="ja-JP" altLang="en-US" sz="3000" dirty="0"/>
              <a:t>（</a:t>
            </a:r>
            <a:r>
              <a:rPr lang="en-US" altLang="ja-JP" sz="3000" dirty="0"/>
              <a:t>Distribution of Serious Injuries</a:t>
            </a:r>
            <a:r>
              <a:rPr lang="ja-JP" altLang="en-US" sz="3000" dirty="0"/>
              <a:t>）</a:t>
            </a:r>
            <a:endParaRPr kumimoji="1" lang="ja-JP" altLang="en-US" sz="3000" dirty="0"/>
          </a:p>
        </p:txBody>
      </p:sp>
      <p:pic>
        <p:nvPicPr>
          <p:cNvPr id="8" name="コンテンツ プレースホルダー 7"/>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253042" y="1251601"/>
            <a:ext cx="4672914" cy="3305427"/>
          </a:xfrm>
        </p:spPr>
      </p:pic>
      <p:pic>
        <p:nvPicPr>
          <p:cNvPr id="9" name="コンテンツ プレースホルダー 8"/>
          <p:cNvPicPr>
            <a:picLocks noGrp="1" noChangeAspect="1"/>
          </p:cNvPicPr>
          <p:nvPr>
            <p:ph sz="half" idx="2"/>
          </p:nvPr>
        </p:nvPicPr>
        <p:blipFill rotWithShape="1">
          <a:blip r:embed="rId4">
            <a:extLst>
              <a:ext uri="{28A0092B-C50C-407E-A947-70E740481C1C}">
                <a14:useLocalDpi xmlns:a14="http://schemas.microsoft.com/office/drawing/2010/main"/>
              </a:ext>
            </a:extLst>
          </a:blip>
          <a:srcRect/>
          <a:stretch/>
        </p:blipFill>
        <p:spPr>
          <a:xfrm>
            <a:off x="3602219" y="1869018"/>
            <a:ext cx="5321656" cy="4436476"/>
          </a:xfrm>
          <a:ln w="12700">
            <a:solidFill>
              <a:srgbClr val="FF0000"/>
            </a:solidFill>
          </a:ln>
        </p:spPr>
      </p:pic>
      <p:sp>
        <p:nvSpPr>
          <p:cNvPr id="10" name="角丸四角形 9"/>
          <p:cNvSpPr/>
          <p:nvPr/>
        </p:nvSpPr>
        <p:spPr>
          <a:xfrm>
            <a:off x="2248659" y="2345116"/>
            <a:ext cx="947351" cy="8484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p:cNvCxnSpPr>
            <a:stCxn id="10" idx="0"/>
          </p:cNvCxnSpPr>
          <p:nvPr/>
        </p:nvCxnSpPr>
        <p:spPr>
          <a:xfrm flipV="1">
            <a:off x="2722335" y="1869018"/>
            <a:ext cx="879884" cy="47609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stCxn id="10" idx="2"/>
          </p:cNvCxnSpPr>
          <p:nvPr/>
        </p:nvCxnSpPr>
        <p:spPr>
          <a:xfrm>
            <a:off x="2722335" y="3193613"/>
            <a:ext cx="879884" cy="31118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923875" y="1498830"/>
            <a:ext cx="3112873" cy="4967514"/>
          </a:xfrm>
          <a:prstGeom prst="rect">
            <a:avLst/>
          </a:prstGeom>
          <a:noFill/>
        </p:spPr>
        <p:txBody>
          <a:bodyPr wrap="square" rtlCol="0">
            <a:spAutoFit/>
          </a:bodyPr>
          <a:lstStyle/>
          <a:p>
            <a:pPr>
              <a:lnSpc>
                <a:spcPct val="90000"/>
              </a:lnSpc>
            </a:pPr>
            <a:r>
              <a:rPr kumimoji="1" lang="en-US" altLang="ja-JP" sz="2200" dirty="0"/>
              <a:t>Areas with serious injuries</a:t>
            </a:r>
          </a:p>
          <a:p>
            <a:pPr algn="r">
              <a:lnSpc>
                <a:spcPct val="90000"/>
              </a:lnSpc>
            </a:pPr>
            <a:endParaRPr lang="en-US" altLang="ja-JP" sz="2200" dirty="0"/>
          </a:p>
          <a:p>
            <a:pPr algn="r">
              <a:lnSpc>
                <a:spcPct val="90000"/>
              </a:lnSpc>
            </a:pPr>
            <a:r>
              <a:rPr lang="en-US" altLang="ja-JP" sz="2200" dirty="0"/>
              <a:t>Tokyo 23 wards</a:t>
            </a:r>
            <a:r>
              <a:rPr lang="ja-JP" altLang="en-US" sz="2200" dirty="0"/>
              <a:t>　　　</a:t>
            </a:r>
            <a:endParaRPr lang="en-US" altLang="ja-JP" sz="2200" dirty="0"/>
          </a:p>
          <a:p>
            <a:pPr algn="r">
              <a:lnSpc>
                <a:spcPct val="90000"/>
              </a:lnSpc>
            </a:pPr>
            <a:r>
              <a:rPr lang="en-US" altLang="ja-JP" sz="2200" dirty="0"/>
              <a:t>Around Arakawa River</a:t>
            </a:r>
          </a:p>
          <a:p>
            <a:pPr algn="r">
              <a:lnSpc>
                <a:spcPct val="90000"/>
              </a:lnSpc>
            </a:pPr>
            <a:r>
              <a:rPr lang="en-US" altLang="ja-JP" sz="2200" dirty="0">
                <a:solidFill>
                  <a:srgbClr val="FF0000"/>
                </a:solidFill>
              </a:rPr>
              <a:t>Chuo ward 〜Minato ward</a:t>
            </a:r>
            <a:endParaRPr lang="en-US" altLang="ja-JP" sz="2200" dirty="0"/>
          </a:p>
          <a:p>
            <a:pPr algn="r">
              <a:lnSpc>
                <a:spcPct val="90000"/>
              </a:lnSpc>
            </a:pPr>
            <a:endParaRPr kumimoji="1" lang="en-US" altLang="ja-JP" sz="2200" dirty="0"/>
          </a:p>
          <a:p>
            <a:pPr algn="r">
              <a:lnSpc>
                <a:spcPct val="90000"/>
              </a:lnSpc>
            </a:pPr>
            <a:r>
              <a:rPr kumimoji="1" lang="en-US" altLang="ja-JP" sz="2200" dirty="0"/>
              <a:t>Around </a:t>
            </a:r>
            <a:r>
              <a:rPr kumimoji="1" lang="en-US" altLang="ja-JP" sz="2200" dirty="0" err="1"/>
              <a:t>Tamagawa</a:t>
            </a:r>
            <a:r>
              <a:rPr kumimoji="1" lang="en-US" altLang="ja-JP" sz="2200" dirty="0"/>
              <a:t> River</a:t>
            </a:r>
          </a:p>
          <a:p>
            <a:pPr algn="r">
              <a:lnSpc>
                <a:spcPct val="90000"/>
              </a:lnSpc>
            </a:pPr>
            <a:endParaRPr lang="en-US" altLang="ja-JP" sz="2200" dirty="0"/>
          </a:p>
          <a:p>
            <a:pPr algn="r">
              <a:lnSpc>
                <a:spcPct val="90000"/>
              </a:lnSpc>
            </a:pPr>
            <a:r>
              <a:rPr lang="en-US" altLang="ja-JP" sz="2200" dirty="0">
                <a:solidFill>
                  <a:srgbClr val="0000FF"/>
                </a:solidFill>
              </a:rPr>
              <a:t>Yokohama</a:t>
            </a:r>
            <a:r>
              <a:rPr lang="ja-JP" altLang="en-US" sz="2200" dirty="0">
                <a:solidFill>
                  <a:srgbClr val="0000FF"/>
                </a:solidFill>
              </a:rPr>
              <a:t>　　　　 </a:t>
            </a:r>
            <a:endParaRPr lang="en-US" altLang="ja-JP" sz="2200" dirty="0">
              <a:solidFill>
                <a:srgbClr val="0000FF"/>
              </a:solidFill>
            </a:endParaRPr>
          </a:p>
          <a:p>
            <a:pPr algn="r">
              <a:lnSpc>
                <a:spcPct val="90000"/>
              </a:lnSpc>
            </a:pPr>
            <a:r>
              <a:rPr lang="en-US" altLang="ja-JP" sz="2200" dirty="0"/>
              <a:t>Around </a:t>
            </a:r>
            <a:r>
              <a:rPr lang="en-US" altLang="ja-JP" sz="2200" dirty="0" err="1"/>
              <a:t>Sakuragi</a:t>
            </a:r>
            <a:r>
              <a:rPr lang="en-US" altLang="ja-JP" sz="2200" dirty="0"/>
              <a:t> Cho station</a:t>
            </a:r>
          </a:p>
          <a:p>
            <a:pPr algn="r">
              <a:lnSpc>
                <a:spcPct val="90000"/>
              </a:lnSpc>
            </a:pPr>
            <a:r>
              <a:rPr kumimoji="1" lang="en-US" altLang="ja-JP" sz="2200" dirty="0"/>
              <a:t>Around </a:t>
            </a:r>
            <a:r>
              <a:rPr kumimoji="1" lang="en-US" altLang="ja-JP" sz="2200" dirty="0" err="1"/>
              <a:t>Kannai</a:t>
            </a:r>
            <a:r>
              <a:rPr kumimoji="1" lang="en-US" altLang="ja-JP" sz="2200" dirty="0"/>
              <a:t> </a:t>
            </a:r>
          </a:p>
          <a:p>
            <a:pPr algn="r">
              <a:lnSpc>
                <a:spcPct val="90000"/>
              </a:lnSpc>
            </a:pPr>
            <a:r>
              <a:rPr kumimoji="1" lang="en-US" altLang="ja-JP" sz="2200" dirty="0"/>
              <a:t>station</a:t>
            </a:r>
            <a:endParaRPr kumimoji="1" lang="ja-JP" altLang="en-US" sz="2200" dirty="0"/>
          </a:p>
        </p:txBody>
      </p:sp>
      <p:sp>
        <p:nvSpPr>
          <p:cNvPr id="2" name="円/楕円 1"/>
          <p:cNvSpPr/>
          <p:nvPr/>
        </p:nvSpPr>
        <p:spPr>
          <a:xfrm rot="1107579">
            <a:off x="5724287" y="3241710"/>
            <a:ext cx="459154" cy="956012"/>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rot="19534577">
            <a:off x="6327270" y="2716703"/>
            <a:ext cx="824999" cy="1256668"/>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17002299">
            <a:off x="4399471" y="3607265"/>
            <a:ext cx="1111580" cy="2126846"/>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2994845">
            <a:off x="4433368" y="5437014"/>
            <a:ext cx="215691" cy="375457"/>
          </a:xfrm>
          <a:prstGeom prst="ellipse">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rot="4110828">
            <a:off x="4444092" y="5577821"/>
            <a:ext cx="382495" cy="720931"/>
          </a:xfrm>
          <a:prstGeom prst="ellipse">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 name="直線矢印コネクタ 3"/>
          <p:cNvCxnSpPr>
            <a:cxnSpLocks/>
            <a:endCxn id="11" idx="6"/>
          </p:cNvCxnSpPr>
          <p:nvPr/>
        </p:nvCxnSpPr>
        <p:spPr>
          <a:xfrm flipH="1">
            <a:off x="7080032" y="2923082"/>
            <a:ext cx="2026493" cy="18876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cxnSpLocks/>
          </p:cNvCxnSpPr>
          <p:nvPr/>
        </p:nvCxnSpPr>
        <p:spPr>
          <a:xfrm flipH="1">
            <a:off x="6118391" y="3260361"/>
            <a:ext cx="3063084" cy="73801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cxnSpLocks/>
          </p:cNvCxnSpPr>
          <p:nvPr/>
        </p:nvCxnSpPr>
        <p:spPr>
          <a:xfrm flipH="1">
            <a:off x="4754287" y="5366479"/>
            <a:ext cx="4352238" cy="26182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cxnSpLocks/>
            <a:endCxn id="17" idx="7"/>
          </p:cNvCxnSpPr>
          <p:nvPr/>
        </p:nvCxnSpPr>
        <p:spPr>
          <a:xfrm flipH="1">
            <a:off x="4922046" y="5898630"/>
            <a:ext cx="4971462" cy="72132"/>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フッター プレースホルダー 6"/>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19" name="日付プレースホルダー 18"/>
          <p:cNvSpPr>
            <a:spLocks noGrp="1"/>
          </p:cNvSpPr>
          <p:nvPr>
            <p:ph type="dt" sz="half" idx="10"/>
          </p:nvPr>
        </p:nvSpPr>
        <p:spPr/>
        <p:txBody>
          <a:bodyPr/>
          <a:lstStyle/>
          <a:p>
            <a:r>
              <a:rPr kumimoji="1" lang="en-US" altLang="ja-JP"/>
              <a:t>2017/3/28</a:t>
            </a:r>
            <a:endParaRPr kumimoji="1" lang="ja-JP" altLang="en-US"/>
          </a:p>
        </p:txBody>
      </p:sp>
      <p:sp>
        <p:nvSpPr>
          <p:cNvPr id="22" name="スライド番号プレースホルダー 21"/>
          <p:cNvSpPr>
            <a:spLocks noGrp="1"/>
          </p:cNvSpPr>
          <p:nvPr>
            <p:ph type="sldNum" sz="quarter" idx="12"/>
          </p:nvPr>
        </p:nvSpPr>
        <p:spPr/>
        <p:txBody>
          <a:bodyPr/>
          <a:lstStyle/>
          <a:p>
            <a:fld id="{7AADDEC6-D618-374A-80C9-F300DA33D4D6}" type="slidenum">
              <a:rPr kumimoji="1" lang="ja-JP" altLang="en-US" smtClean="0"/>
              <a:t>7</a:t>
            </a:fld>
            <a:endParaRPr kumimoji="1" lang="ja-JP" altLang="en-US"/>
          </a:p>
        </p:txBody>
      </p:sp>
      <p:sp>
        <p:nvSpPr>
          <p:cNvPr id="23" name="テキスト ボックス 22">
            <a:extLst>
              <a:ext uri="{FF2B5EF4-FFF2-40B4-BE49-F238E27FC236}">
                <a16:creationId xmlns="" xmlns:a16="http://schemas.microsoft.com/office/drawing/2014/main" id="{E7A3BEB9-F70A-4B7F-86C6-2FDD2CA1FA07}"/>
              </a:ext>
            </a:extLst>
          </p:cNvPr>
          <p:cNvSpPr txBox="1"/>
          <p:nvPr/>
        </p:nvSpPr>
        <p:spPr>
          <a:xfrm>
            <a:off x="6807262" y="4398436"/>
            <a:ext cx="1170547" cy="348068"/>
          </a:xfrm>
          <a:prstGeom prst="rect">
            <a:avLst/>
          </a:prstGeom>
          <a:solidFill>
            <a:schemeClr val="bg1"/>
          </a:solidFill>
        </p:spPr>
        <p:txBody>
          <a:bodyPr wrap="square" rtlCol="0">
            <a:noAutofit/>
          </a:bodyPr>
          <a:lstStyle/>
          <a:p>
            <a:r>
              <a:rPr lang="en-US" altLang="ja-JP" sz="600" b="1" dirty="0"/>
              <a:t>Number of serious injuries</a:t>
            </a:r>
          </a:p>
          <a:p>
            <a:r>
              <a:rPr lang="en-US" altLang="ja-JP" sz="600" dirty="0"/>
              <a:t>Disaster area 5th mesh (Serious injuries)</a:t>
            </a:r>
            <a:endParaRPr kumimoji="1" lang="ja-JP" altLang="en-US" sz="600" dirty="0"/>
          </a:p>
        </p:txBody>
      </p:sp>
      <p:cxnSp>
        <p:nvCxnSpPr>
          <p:cNvPr id="18" name="直線矢印コネクタ 17"/>
          <p:cNvCxnSpPr>
            <a:cxnSpLocks/>
            <a:endCxn id="14" idx="4"/>
          </p:cNvCxnSpPr>
          <p:nvPr/>
        </p:nvCxnSpPr>
        <p:spPr>
          <a:xfrm flipH="1">
            <a:off x="5989855" y="4096527"/>
            <a:ext cx="3423968" cy="82009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テキスト ボックス 24">
            <a:extLst>
              <a:ext uri="{FF2B5EF4-FFF2-40B4-BE49-F238E27FC236}">
                <a16:creationId xmlns="" xmlns:a16="http://schemas.microsoft.com/office/drawing/2014/main" id="{4236E4FE-4D52-46DD-8486-23F22D6A7950}"/>
              </a:ext>
            </a:extLst>
          </p:cNvPr>
          <p:cNvSpPr txBox="1"/>
          <p:nvPr/>
        </p:nvSpPr>
        <p:spPr>
          <a:xfrm>
            <a:off x="6997147" y="4733644"/>
            <a:ext cx="980662" cy="535513"/>
          </a:xfrm>
          <a:prstGeom prst="rect">
            <a:avLst/>
          </a:prstGeom>
          <a:solidFill>
            <a:schemeClr val="bg1"/>
          </a:solidFill>
        </p:spPr>
        <p:txBody>
          <a:bodyPr wrap="square" rtlCol="0">
            <a:noAutofit/>
          </a:bodyPr>
          <a:lstStyle/>
          <a:p>
            <a:pPr>
              <a:lnSpc>
                <a:spcPct val="110000"/>
              </a:lnSpc>
            </a:pPr>
            <a:r>
              <a:rPr kumimoji="1" lang="en-US" altLang="ja-JP" sz="700" dirty="0"/>
              <a:t>0 person</a:t>
            </a:r>
          </a:p>
          <a:p>
            <a:pPr>
              <a:lnSpc>
                <a:spcPct val="110000"/>
              </a:lnSpc>
            </a:pPr>
            <a:r>
              <a:rPr lang="en-US" altLang="ja-JP" sz="700" dirty="0"/>
              <a:t>1 to 4 persons</a:t>
            </a:r>
          </a:p>
          <a:p>
            <a:pPr>
              <a:lnSpc>
                <a:spcPct val="110000"/>
              </a:lnSpc>
            </a:pPr>
            <a:r>
              <a:rPr lang="en-US" altLang="ja-JP" sz="700" dirty="0"/>
              <a:t>5 to 9 persons</a:t>
            </a:r>
          </a:p>
          <a:p>
            <a:pPr>
              <a:lnSpc>
                <a:spcPct val="110000"/>
              </a:lnSpc>
            </a:pPr>
            <a:r>
              <a:rPr lang="en-US" altLang="ja-JP" sz="700" dirty="0"/>
              <a:t>10 persons or more</a:t>
            </a:r>
            <a:endParaRPr kumimoji="1" lang="ja-JP" altLang="en-US" sz="800" dirty="0"/>
          </a:p>
        </p:txBody>
      </p:sp>
    </p:spTree>
    <p:extLst>
      <p:ext uri="{BB962C8B-B14F-4D97-AF65-F5344CB8AC3E}">
        <p14:creationId xmlns:p14="http://schemas.microsoft.com/office/powerpoint/2010/main" val="285464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53431"/>
            <a:ext cx="10515600" cy="1325563"/>
          </a:xfrm>
        </p:spPr>
        <p:txBody>
          <a:bodyPr/>
          <a:lstStyle/>
          <a:p>
            <a:pPr algn="ctr"/>
            <a:r>
              <a:rPr kumimoji="1" lang="en-US" altLang="ja-JP" sz="3600" dirty="0"/>
              <a:t>Estimated Serious Injuries Movement at Disaster</a:t>
            </a:r>
            <a:endParaRPr kumimoji="1" lang="ja-JP" altLang="en-US" dirty="0"/>
          </a:p>
        </p:txBody>
      </p:sp>
      <p:sp>
        <p:nvSpPr>
          <p:cNvPr id="5" name="コンテンツ プレースホルダー 4"/>
          <p:cNvSpPr>
            <a:spLocks noGrp="1"/>
          </p:cNvSpPr>
          <p:nvPr>
            <p:ph idx="1"/>
          </p:nvPr>
        </p:nvSpPr>
        <p:spPr>
          <a:xfrm>
            <a:off x="838200" y="1825624"/>
            <a:ext cx="11083376" cy="3365143"/>
          </a:xfrm>
        </p:spPr>
        <p:txBody>
          <a:bodyPr>
            <a:normAutofit lnSpcReduction="10000"/>
          </a:bodyPr>
          <a:lstStyle/>
          <a:p>
            <a:pPr marL="514350" indent="-514350">
              <a:buFont typeface="+mj-lt"/>
              <a:buAutoNum type="arabicPeriod"/>
            </a:pPr>
            <a:r>
              <a:rPr lang="en-US" altLang="ja-JP" sz="2000" dirty="0"/>
              <a:t>To the nearest medical institution (ambulance, walking, private car, taxi, etc.)</a:t>
            </a:r>
            <a:endParaRPr kumimoji="1" lang="en-US" altLang="ja-JP" sz="2000" dirty="0"/>
          </a:p>
          <a:p>
            <a:pPr lvl="1"/>
            <a:r>
              <a:rPr kumimoji="1" lang="en-US" altLang="ja-JP" sz="1800" dirty="0"/>
              <a:t>In case of calling an ambulance: Medical institute with emergency (primary emergency/ secondary emergency)</a:t>
            </a:r>
          </a:p>
          <a:p>
            <a:pPr lvl="1"/>
            <a:r>
              <a:rPr kumimoji="1" lang="en-US" altLang="ja-JP" sz="1800" dirty="0"/>
              <a:t>In case of moving by themselves: The nearest medical </a:t>
            </a:r>
            <a:br>
              <a:rPr kumimoji="1" lang="en-US" altLang="ja-JP" sz="1800" dirty="0"/>
            </a:br>
            <a:r>
              <a:rPr kumimoji="1" lang="en-US" altLang="ja-JP" sz="1800" dirty="0"/>
              <a:t>institution</a:t>
            </a:r>
          </a:p>
          <a:p>
            <a:pPr lvl="1"/>
            <a:r>
              <a:rPr lang="en-US" altLang="ja-JP" sz="1800" dirty="0"/>
              <a:t>Self-defense force may rescue and carry them to </a:t>
            </a:r>
            <a:br>
              <a:rPr lang="en-US" altLang="ja-JP" sz="1800" dirty="0"/>
            </a:br>
            <a:r>
              <a:rPr lang="en-US" altLang="ja-JP" sz="1800" dirty="0"/>
              <a:t>medical institutions</a:t>
            </a:r>
            <a:endParaRPr kumimoji="1" lang="en-US" altLang="ja-JP" sz="1800" dirty="0"/>
          </a:p>
          <a:p>
            <a:pPr marL="514350" indent="-514350">
              <a:buFont typeface="+mj-lt"/>
              <a:buAutoNum type="arabicPeriod"/>
            </a:pPr>
            <a:r>
              <a:rPr kumimoji="1" lang="en-US" altLang="ja-JP" sz="2000" dirty="0"/>
              <a:t>Patients who can not be received at disaster base </a:t>
            </a:r>
            <a:br>
              <a:rPr kumimoji="1" lang="en-US" altLang="ja-JP" sz="2000" dirty="0"/>
            </a:br>
            <a:r>
              <a:rPr kumimoji="1" lang="en-US" altLang="ja-JP" sz="2000" dirty="0"/>
              <a:t>hospital</a:t>
            </a:r>
          </a:p>
          <a:p>
            <a:pPr lvl="1"/>
            <a:r>
              <a:rPr lang="en-US" altLang="ja-JP" sz="1800" dirty="0"/>
              <a:t>DMAT gathers at disaster base hospital</a:t>
            </a:r>
          </a:p>
          <a:p>
            <a:pPr lvl="1"/>
            <a:r>
              <a:rPr lang="en-US" altLang="ja-JP" sz="1800" dirty="0"/>
              <a:t>DMAT is responsible for transporting patients in disaster area</a:t>
            </a:r>
          </a:p>
          <a:p>
            <a:pPr lvl="1"/>
            <a:r>
              <a:rPr lang="en-US" altLang="ja-JP" sz="1800" dirty="0"/>
              <a:t>Patient transportation between disaster base hospital, wide are transportation by air </a:t>
            </a:r>
            <a:endParaRPr kumimoji="1" lang="ja-JP" altLang="en-US" sz="1800" dirty="0"/>
          </a:p>
        </p:txBody>
      </p:sp>
      <p:sp>
        <p:nvSpPr>
          <p:cNvPr id="6" name="右矢印 5"/>
          <p:cNvSpPr/>
          <p:nvPr/>
        </p:nvSpPr>
        <p:spPr>
          <a:xfrm>
            <a:off x="984011" y="5441615"/>
            <a:ext cx="900649" cy="9350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884660" y="5247407"/>
            <a:ext cx="10191679" cy="1323439"/>
          </a:xfrm>
          <a:prstGeom prst="rect">
            <a:avLst/>
          </a:prstGeom>
          <a:noFill/>
        </p:spPr>
        <p:txBody>
          <a:bodyPr wrap="square" rtlCol="0">
            <a:spAutoFit/>
          </a:bodyPr>
          <a:lstStyle/>
          <a:p>
            <a:r>
              <a:rPr lang="en-US" altLang="ja-JP" sz="2000" dirty="0">
                <a:solidFill>
                  <a:srgbClr val="FF0000"/>
                </a:solidFill>
              </a:rPr>
              <a:t>Simulation of the supply of medical resources </a:t>
            </a:r>
            <a:r>
              <a:rPr lang="en-US" altLang="ja-JP" sz="2000" u="sng" dirty="0">
                <a:solidFill>
                  <a:srgbClr val="FF0000"/>
                </a:solidFill>
              </a:rPr>
              <a:t>on the assumption that all serious patients that occurred in the disaster area were delivered to disaster hospitals</a:t>
            </a:r>
          </a:p>
          <a:p>
            <a:r>
              <a:rPr lang="en-US" altLang="ja-JP" sz="2000" dirty="0">
                <a:solidFill>
                  <a:srgbClr val="FF0000"/>
                </a:solidFill>
              </a:rPr>
              <a:t>(Analyzed based on the maximum number of treating serious injuries at disaster base hospital)</a:t>
            </a:r>
            <a:endParaRPr kumimoji="1" lang="ja-JP" altLang="en-US" dirty="0">
              <a:solidFill>
                <a:srgbClr val="FF0000"/>
              </a:solidFill>
            </a:endParaRPr>
          </a:p>
        </p:txBody>
      </p:sp>
      <p:sp>
        <p:nvSpPr>
          <p:cNvPr id="9" name="下矢印 8"/>
          <p:cNvSpPr/>
          <p:nvPr/>
        </p:nvSpPr>
        <p:spPr>
          <a:xfrm>
            <a:off x="7411453" y="2715149"/>
            <a:ext cx="625642" cy="169817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7957283" y="2942305"/>
            <a:ext cx="4119056" cy="1200329"/>
          </a:xfrm>
          <a:prstGeom prst="rect">
            <a:avLst/>
          </a:prstGeom>
          <a:noFill/>
        </p:spPr>
        <p:txBody>
          <a:bodyPr wrap="square" rtlCol="0">
            <a:spAutoFit/>
          </a:bodyPr>
          <a:lstStyle/>
          <a:p>
            <a:r>
              <a:rPr lang="en-US" altLang="ja-JP" dirty="0">
                <a:solidFill>
                  <a:srgbClr val="FF0000"/>
                </a:solidFill>
              </a:rPr>
              <a:t>For patients who can not be treated at medical institutions in the disaster area, transport to disaster base hospital and request DMAT support</a:t>
            </a:r>
            <a:endParaRPr kumimoji="1" lang="ja-JP" altLang="en-US" dirty="0">
              <a:solidFill>
                <a:srgbClr val="FF0000"/>
              </a:solidFill>
            </a:endParaRPr>
          </a:p>
        </p:txBody>
      </p:sp>
      <p:sp>
        <p:nvSpPr>
          <p:cNvPr id="8" name="フッター プレースホルダー 7"/>
          <p:cNvSpPr>
            <a:spLocks noGrp="1"/>
          </p:cNvSpPr>
          <p:nvPr>
            <p:ph type="ftr" sz="quarter" idx="11"/>
          </p:nvPr>
        </p:nvSpPr>
        <p:spPr/>
        <p:txBody>
          <a:bodyPr/>
          <a:lstStyle/>
          <a:p>
            <a:r>
              <a:rPr kumimoji="1" lang="ja-JP" altLang="en-US"/>
              <a:t>第</a:t>
            </a:r>
            <a:r>
              <a:rPr kumimoji="1" lang="en-US" altLang="ja-JP"/>
              <a:t>9</a:t>
            </a:r>
            <a:r>
              <a:rPr kumimoji="1" lang="ja-JP" altLang="en-US"/>
              <a:t>回「海洋国日本の災害医療の未来を考える議連」総会</a:t>
            </a:r>
          </a:p>
        </p:txBody>
      </p:sp>
      <p:sp>
        <p:nvSpPr>
          <p:cNvPr id="11" name="日付プレースホルダー 10"/>
          <p:cNvSpPr>
            <a:spLocks noGrp="1"/>
          </p:cNvSpPr>
          <p:nvPr>
            <p:ph type="dt" sz="half" idx="10"/>
          </p:nvPr>
        </p:nvSpPr>
        <p:spPr/>
        <p:txBody>
          <a:bodyPr/>
          <a:lstStyle/>
          <a:p>
            <a:r>
              <a:rPr kumimoji="1" lang="en-US" altLang="ja-JP"/>
              <a:t>2017/3/28</a:t>
            </a:r>
            <a:endParaRPr kumimoji="1" lang="ja-JP" altLang="en-US"/>
          </a:p>
        </p:txBody>
      </p:sp>
      <p:sp>
        <p:nvSpPr>
          <p:cNvPr id="12" name="スライド番号プレースホルダー 11"/>
          <p:cNvSpPr>
            <a:spLocks noGrp="1"/>
          </p:cNvSpPr>
          <p:nvPr>
            <p:ph type="sldNum" sz="quarter" idx="12"/>
          </p:nvPr>
        </p:nvSpPr>
        <p:spPr/>
        <p:txBody>
          <a:bodyPr/>
          <a:lstStyle/>
          <a:p>
            <a:fld id="{7AADDEC6-D618-374A-80C9-F300DA33D4D6}" type="slidenum">
              <a:rPr kumimoji="1" lang="ja-JP" altLang="en-US" smtClean="0"/>
              <a:t>8</a:t>
            </a:fld>
            <a:endParaRPr kumimoji="1" lang="ja-JP" altLang="en-US" dirty="0"/>
          </a:p>
        </p:txBody>
      </p:sp>
    </p:spTree>
    <p:extLst>
      <p:ext uri="{BB962C8B-B14F-4D97-AF65-F5344CB8AC3E}">
        <p14:creationId xmlns:p14="http://schemas.microsoft.com/office/powerpoint/2010/main" val="53115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428557" y="66876"/>
            <a:ext cx="11352212" cy="730581"/>
          </a:xfrm>
        </p:spPr>
        <p:txBody>
          <a:bodyPr>
            <a:noAutofit/>
          </a:bodyPr>
          <a:lstStyle/>
          <a:p>
            <a:pPr algn="ctr"/>
            <a:r>
              <a:rPr lang="en-US" altLang="ja-JP" sz="3600" dirty="0"/>
              <a:t>Comparison of the number of patients to be transported</a:t>
            </a:r>
            <a:endParaRPr kumimoji="1" lang="ja-JP" altLang="en-US" sz="3600" dirty="0"/>
          </a:p>
        </p:txBody>
      </p:sp>
      <p:sp>
        <p:nvSpPr>
          <p:cNvPr id="7" name="テキスト プレースホルダー 6"/>
          <p:cNvSpPr>
            <a:spLocks noGrp="1"/>
          </p:cNvSpPr>
          <p:nvPr>
            <p:ph type="body" idx="1"/>
          </p:nvPr>
        </p:nvSpPr>
        <p:spPr>
          <a:xfrm>
            <a:off x="345604" y="892057"/>
            <a:ext cx="5157787" cy="418135"/>
          </a:xfrm>
        </p:spPr>
        <p:txBody>
          <a:bodyPr>
            <a:normAutofit fontScale="92500"/>
          </a:bodyPr>
          <a:lstStyle/>
          <a:p>
            <a:pPr algn="ctr"/>
            <a:r>
              <a:rPr lang="en-US" altLang="ja-JP" dirty="0"/>
              <a:t>Simulation 1: Miraculous situation</a:t>
            </a:r>
            <a:endParaRPr kumimoji="1" lang="ja-JP" altLang="en-US" dirty="0"/>
          </a:p>
        </p:txBody>
      </p:sp>
      <p:sp>
        <p:nvSpPr>
          <p:cNvPr id="9" name="テキスト プレースホルダー 8"/>
          <p:cNvSpPr>
            <a:spLocks noGrp="1"/>
          </p:cNvSpPr>
          <p:nvPr>
            <p:ph type="body" sz="quarter" idx="3"/>
          </p:nvPr>
        </p:nvSpPr>
        <p:spPr>
          <a:xfrm>
            <a:off x="6595502" y="922365"/>
            <a:ext cx="5183188" cy="435776"/>
          </a:xfrm>
        </p:spPr>
        <p:txBody>
          <a:bodyPr>
            <a:normAutofit/>
          </a:bodyPr>
          <a:lstStyle/>
          <a:p>
            <a:pPr algn="ctr"/>
            <a:r>
              <a:rPr lang="en-US" altLang="ja-JP" dirty="0"/>
              <a:t>Simulation 2: Realistic situation</a:t>
            </a:r>
            <a:endParaRPr kumimoji="1" lang="ja-JP" altLang="en-US" dirty="0"/>
          </a:p>
        </p:txBody>
      </p:sp>
      <p:pic>
        <p:nvPicPr>
          <p:cNvPr id="11" name="コンテンツ プレースホルダー 10"/>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392581" y="2643230"/>
            <a:ext cx="5157787" cy="3648406"/>
          </a:xfrm>
          <a:prstGeom prst="rect">
            <a:avLst/>
          </a:prstGeom>
        </p:spPr>
      </p:pic>
      <p:pic>
        <p:nvPicPr>
          <p:cNvPr id="12" name="コンテンツ プレースホルダー 11"/>
          <p:cNvPicPr>
            <a:picLocks noGrp="1" noChangeAspect="1"/>
          </p:cNvPicPr>
          <p:nvPr>
            <p:ph sz="quarter" idx="4"/>
          </p:nvPr>
        </p:nvPicPr>
        <p:blipFill>
          <a:blip r:embed="rId3">
            <a:extLst>
              <a:ext uri="{28A0092B-C50C-407E-A947-70E740481C1C}">
                <a14:useLocalDpi xmlns:a14="http://schemas.microsoft.com/office/drawing/2010/main"/>
              </a:ext>
            </a:extLst>
          </a:blip>
          <a:stretch>
            <a:fillRect/>
          </a:stretch>
        </p:blipFill>
        <p:spPr>
          <a:xfrm>
            <a:off x="6595502" y="2604110"/>
            <a:ext cx="5183188" cy="3666373"/>
          </a:xfrm>
          <a:prstGeom prst="rect">
            <a:avLst/>
          </a:prstGeom>
        </p:spPr>
      </p:pic>
      <p:sp>
        <p:nvSpPr>
          <p:cNvPr id="8" name="コンテンツ プレースホルダー 3"/>
          <p:cNvSpPr txBox="1">
            <a:spLocks/>
          </p:cNvSpPr>
          <p:nvPr/>
        </p:nvSpPr>
        <p:spPr>
          <a:xfrm>
            <a:off x="713907" y="1253016"/>
            <a:ext cx="5057305" cy="1232255"/>
          </a:xfrm>
          <a:prstGeom prst="rect">
            <a:avLst/>
          </a:prstGeom>
          <a:solidFill>
            <a:schemeClr val="bg1"/>
          </a:solid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kumimoji="1"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altLang="ja-JP" sz="1600" dirty="0"/>
              <a:t>Disaster base hospitals all function</a:t>
            </a:r>
          </a:p>
          <a:p>
            <a:pPr marL="285750" indent="-285750">
              <a:spcBef>
                <a:spcPts val="600"/>
              </a:spcBef>
              <a:buFont typeface="Arial" panose="020B0604020202020204" pitchFamily="34" charset="0"/>
              <a:buChar char="•"/>
            </a:pPr>
            <a:r>
              <a:rPr lang="en-US" altLang="ja-JP" sz="1600" dirty="0"/>
              <a:t>All roads are passable and there is no traffic jam</a:t>
            </a:r>
          </a:p>
          <a:p>
            <a:pPr marL="285750" indent="-285750">
              <a:spcBef>
                <a:spcPts val="600"/>
              </a:spcBef>
              <a:buFont typeface="Arial" panose="020B0604020202020204" pitchFamily="34" charset="0"/>
              <a:buChar char="•"/>
            </a:pPr>
            <a:r>
              <a:rPr lang="en-US" altLang="ja-JP" sz="1600" dirty="0"/>
              <a:t>All serious injuries move by vehicle</a:t>
            </a:r>
          </a:p>
        </p:txBody>
      </p:sp>
      <p:sp>
        <p:nvSpPr>
          <p:cNvPr id="10" name="コンテンツ プレースホルダー 3"/>
          <p:cNvSpPr txBox="1">
            <a:spLocks/>
          </p:cNvSpPr>
          <p:nvPr/>
        </p:nvSpPr>
        <p:spPr>
          <a:xfrm>
            <a:off x="6895600" y="1034322"/>
            <a:ext cx="5178977" cy="1469979"/>
          </a:xfrm>
          <a:prstGeom prst="rect">
            <a:avLst/>
          </a:prstGeom>
          <a:no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kumimoji="1"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kumimoji="1"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kumimoji="1"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kumimoji="1" sz="1600" b="1" kern="1200">
                <a:solidFill>
                  <a:schemeClr val="tx1"/>
                </a:solidFill>
                <a:latin typeface="+mn-lt"/>
                <a:ea typeface="+mn-ea"/>
                <a:cs typeface="+mn-cs"/>
              </a:defRPr>
            </a:lvl9pPr>
          </a:lstStyle>
          <a:p>
            <a:pPr marL="285750" indent="-285750">
              <a:buFont typeface="Arial" panose="020B0604020202020204" pitchFamily="34" charset="0"/>
              <a:buChar char="•"/>
            </a:pPr>
            <a:endParaRPr lang="en-US" altLang="ja-JP" sz="1600" dirty="0"/>
          </a:p>
          <a:p>
            <a:pPr marL="285750" indent="-285750">
              <a:buFont typeface="Arial" panose="020B0604020202020204" pitchFamily="34" charset="0"/>
              <a:buChar char="•"/>
            </a:pPr>
            <a:endParaRPr lang="en-US" altLang="ja-JP" sz="1600" dirty="0"/>
          </a:p>
          <a:p>
            <a:pPr marL="285750" indent="-285750">
              <a:buFont typeface="Arial" panose="020B0604020202020204" pitchFamily="34" charset="0"/>
              <a:buChar char="•"/>
            </a:pPr>
            <a:endParaRPr lang="en-US" altLang="ja-JP" sz="1600" dirty="0"/>
          </a:p>
          <a:p>
            <a:pPr marL="285750" indent="-285750">
              <a:buFont typeface="Arial" panose="020B0604020202020204" pitchFamily="34" charset="0"/>
              <a:buChar char="•"/>
            </a:pPr>
            <a:endParaRPr lang="en-US" altLang="ja-JP" sz="1600" dirty="0"/>
          </a:p>
          <a:p>
            <a:pPr marL="285750" indent="-285750">
              <a:buFont typeface="Arial" panose="020B0604020202020204" pitchFamily="34" charset="0"/>
              <a:buChar char="•"/>
            </a:pPr>
            <a:endParaRPr lang="en-US" altLang="ja-JP" sz="1600" dirty="0"/>
          </a:p>
          <a:p>
            <a:pPr marL="285750" indent="-285750">
              <a:buFont typeface="Arial" panose="020B0604020202020204" pitchFamily="34" charset="0"/>
              <a:buChar char="•"/>
            </a:pPr>
            <a:endParaRPr lang="en-US" altLang="ja-JP" sz="1600" dirty="0"/>
          </a:p>
          <a:p>
            <a:pPr marL="285750" indent="-285750">
              <a:buFont typeface="Arial" panose="020B0604020202020204" pitchFamily="34" charset="0"/>
              <a:buChar char="•"/>
            </a:pPr>
            <a:endParaRPr lang="en-US" altLang="ja-JP" sz="1600" dirty="0"/>
          </a:p>
          <a:p>
            <a:pPr marL="285750" indent="-285750">
              <a:buFont typeface="Arial" panose="020B0604020202020204" pitchFamily="34" charset="0"/>
              <a:buChar char="•"/>
            </a:pPr>
            <a:endParaRPr lang="en-US" altLang="ja-JP" sz="1600" dirty="0"/>
          </a:p>
          <a:p>
            <a:pPr marL="285750" indent="-285750">
              <a:spcBef>
                <a:spcPts val="600"/>
              </a:spcBef>
              <a:buFont typeface="Arial" panose="020B0604020202020204" pitchFamily="34" charset="0"/>
              <a:buChar char="•"/>
            </a:pPr>
            <a:r>
              <a:rPr lang="en-US" altLang="ja-JP" sz="1600" dirty="0"/>
              <a:t>Disaster base hospitals all function</a:t>
            </a:r>
          </a:p>
          <a:p>
            <a:pPr marL="285750" indent="-285750">
              <a:spcBef>
                <a:spcPts val="600"/>
              </a:spcBef>
              <a:buFont typeface="Arial" panose="020B0604020202020204" pitchFamily="34" charset="0"/>
              <a:buChar char="•"/>
            </a:pPr>
            <a:r>
              <a:rPr lang="en-US" altLang="ja-JP" sz="1600" dirty="0"/>
              <a:t>The road can be passed but there is traffic jam</a:t>
            </a:r>
          </a:p>
          <a:p>
            <a:pPr marL="285750" indent="-285750">
              <a:spcBef>
                <a:spcPts val="600"/>
              </a:spcBef>
              <a:buFont typeface="Arial" panose="020B0604020202020204" pitchFamily="34" charset="0"/>
              <a:buChar char="•"/>
            </a:pPr>
            <a:r>
              <a:rPr lang="en-US" altLang="ja-JP" sz="1600" dirty="0"/>
              <a:t>Serious injuries of short-distance  only move with vehicles</a:t>
            </a:r>
          </a:p>
        </p:txBody>
      </p:sp>
      <p:sp>
        <p:nvSpPr>
          <p:cNvPr id="13" name="テキスト ボックス 12"/>
          <p:cNvSpPr txBox="1"/>
          <p:nvPr/>
        </p:nvSpPr>
        <p:spPr>
          <a:xfrm>
            <a:off x="111067" y="6333609"/>
            <a:ext cx="5787546" cy="523220"/>
          </a:xfrm>
          <a:prstGeom prst="rect">
            <a:avLst/>
          </a:prstGeom>
          <a:noFill/>
        </p:spPr>
        <p:txBody>
          <a:bodyPr wrap="square" rtlCol="0">
            <a:spAutoFit/>
          </a:bodyPr>
          <a:lstStyle/>
          <a:p>
            <a:r>
              <a:rPr lang="en-US" altLang="ja-JP" sz="1400" b="1" dirty="0">
                <a:solidFill>
                  <a:srgbClr val="FF0000"/>
                </a:solidFill>
              </a:rPr>
              <a:t>It is issue for disaster hospitals to be able to accommodate serious injuries</a:t>
            </a:r>
            <a:endParaRPr kumimoji="1" lang="en-US" altLang="ja-JP" sz="1400" b="1" dirty="0">
              <a:solidFill>
                <a:srgbClr val="FF0000"/>
              </a:solidFill>
            </a:endParaRPr>
          </a:p>
        </p:txBody>
      </p:sp>
      <p:sp>
        <p:nvSpPr>
          <p:cNvPr id="14" name="テキスト ボックス 13"/>
          <p:cNvSpPr txBox="1"/>
          <p:nvPr/>
        </p:nvSpPr>
        <p:spPr>
          <a:xfrm>
            <a:off x="6528662" y="6335331"/>
            <a:ext cx="5339956" cy="523220"/>
          </a:xfrm>
          <a:prstGeom prst="rect">
            <a:avLst/>
          </a:prstGeom>
          <a:noFill/>
        </p:spPr>
        <p:txBody>
          <a:bodyPr wrap="square" rtlCol="0">
            <a:spAutoFit/>
          </a:bodyPr>
          <a:lstStyle/>
          <a:p>
            <a:r>
              <a:rPr lang="en-US" altLang="ja-JP" sz="1400" b="1" dirty="0">
                <a:solidFill>
                  <a:srgbClr val="FF0000"/>
                </a:solidFill>
              </a:rPr>
              <a:t>Only those within 5 km from disaster base hospital can consult a doctor</a:t>
            </a:r>
            <a:endParaRPr kumimoji="1" lang="en-US" altLang="ja-JP" sz="1400" b="1" dirty="0">
              <a:solidFill>
                <a:srgbClr val="FF0000"/>
              </a:solidFill>
            </a:endParaRPr>
          </a:p>
        </p:txBody>
      </p:sp>
      <p:sp>
        <p:nvSpPr>
          <p:cNvPr id="15" name="スライド番号プレースホルダー 14"/>
          <p:cNvSpPr>
            <a:spLocks noGrp="1"/>
          </p:cNvSpPr>
          <p:nvPr>
            <p:ph type="sldNum" sz="quarter" idx="12"/>
          </p:nvPr>
        </p:nvSpPr>
        <p:spPr/>
        <p:txBody>
          <a:bodyPr/>
          <a:lstStyle/>
          <a:p>
            <a:fld id="{7AADDEC6-D618-374A-80C9-F300DA33D4D6}" type="slidenum">
              <a:rPr kumimoji="1" lang="ja-JP" altLang="en-US" smtClean="0"/>
              <a:t>9</a:t>
            </a:fld>
            <a:r>
              <a:rPr kumimoji="1" lang="en-US" altLang="ja-JP" dirty="0" err="1"/>
              <a:t>baseba</a:t>
            </a:r>
            <a:endParaRPr kumimoji="1" lang="ja-JP" altLang="en-US" dirty="0"/>
          </a:p>
        </p:txBody>
      </p:sp>
      <p:sp>
        <p:nvSpPr>
          <p:cNvPr id="2" name="テキスト ボックス 1">
            <a:extLst>
              <a:ext uri="{FF2B5EF4-FFF2-40B4-BE49-F238E27FC236}">
                <a16:creationId xmlns="" xmlns:a16="http://schemas.microsoft.com/office/drawing/2014/main" id="{D994D630-171B-465F-9BFD-DF626A3883E9}"/>
              </a:ext>
            </a:extLst>
          </p:cNvPr>
          <p:cNvSpPr txBox="1">
            <a:spLocks/>
          </p:cNvSpPr>
          <p:nvPr/>
        </p:nvSpPr>
        <p:spPr>
          <a:xfrm>
            <a:off x="428557" y="2684617"/>
            <a:ext cx="1490186" cy="289432"/>
          </a:xfrm>
          <a:prstGeom prst="rect">
            <a:avLst/>
          </a:prstGeom>
          <a:solidFill>
            <a:schemeClr val="bg1"/>
          </a:solidFill>
        </p:spPr>
        <p:txBody>
          <a:bodyPr wrap="square" rtlCol="0">
            <a:noAutofit/>
          </a:bodyPr>
          <a:lstStyle/>
          <a:p>
            <a:pPr>
              <a:lnSpc>
                <a:spcPct val="80000"/>
              </a:lnSpc>
              <a:spcAft>
                <a:spcPts val="200"/>
              </a:spcAft>
            </a:pPr>
            <a:r>
              <a:rPr kumimoji="1" lang="en-US" altLang="ja-JP" sz="600" dirty="0"/>
              <a:t>Status of disaster base hospital</a:t>
            </a:r>
          </a:p>
          <a:p>
            <a:pPr>
              <a:lnSpc>
                <a:spcPct val="80000"/>
              </a:lnSpc>
            </a:pPr>
            <a:r>
              <a:rPr lang="en-US" altLang="ja-JP" sz="600" dirty="0"/>
              <a:t>Reserve capacity of disaster hospitals (occupancy rate 80%)</a:t>
            </a:r>
            <a:endParaRPr kumimoji="1" lang="ja-JP" altLang="en-US" sz="600" dirty="0"/>
          </a:p>
        </p:txBody>
      </p:sp>
      <p:sp>
        <p:nvSpPr>
          <p:cNvPr id="16" name="テキスト ボックス 15">
            <a:extLst>
              <a:ext uri="{FF2B5EF4-FFF2-40B4-BE49-F238E27FC236}">
                <a16:creationId xmlns="" xmlns:a16="http://schemas.microsoft.com/office/drawing/2014/main" id="{2FB685D4-294F-4F5B-96E9-57A186DB13E0}"/>
              </a:ext>
            </a:extLst>
          </p:cNvPr>
          <p:cNvSpPr txBox="1">
            <a:spLocks/>
          </p:cNvSpPr>
          <p:nvPr/>
        </p:nvSpPr>
        <p:spPr>
          <a:xfrm>
            <a:off x="576502" y="2964525"/>
            <a:ext cx="1342240" cy="434658"/>
          </a:xfrm>
          <a:prstGeom prst="rect">
            <a:avLst/>
          </a:prstGeom>
          <a:solidFill>
            <a:schemeClr val="bg1"/>
          </a:solidFill>
        </p:spPr>
        <p:txBody>
          <a:bodyPr wrap="square" rtlCol="0">
            <a:noAutofit/>
          </a:bodyPr>
          <a:lstStyle/>
          <a:p>
            <a:pPr>
              <a:lnSpc>
                <a:spcPct val="80000"/>
              </a:lnSpc>
              <a:spcAft>
                <a:spcPts val="200"/>
              </a:spcAft>
            </a:pPr>
            <a:r>
              <a:rPr kumimoji="1" lang="en-US" altLang="ja-JP" sz="500" dirty="0"/>
              <a:t>With reserve capacity</a:t>
            </a:r>
          </a:p>
          <a:p>
            <a:pPr>
              <a:lnSpc>
                <a:spcPct val="80000"/>
              </a:lnSpc>
              <a:spcAft>
                <a:spcPts val="100"/>
              </a:spcAft>
            </a:pPr>
            <a:r>
              <a:rPr lang="en-US" altLang="ja-JP" sz="500" dirty="0"/>
              <a:t>Without reserve capacity</a:t>
            </a:r>
          </a:p>
          <a:p>
            <a:pPr>
              <a:lnSpc>
                <a:spcPct val="80000"/>
              </a:lnSpc>
              <a:spcAft>
                <a:spcPts val="100"/>
              </a:spcAft>
            </a:pPr>
            <a:r>
              <a:rPr kumimoji="1" lang="en-US" altLang="ja-JP" sz="500" dirty="0"/>
              <a:t>Number of patient at disaster</a:t>
            </a:r>
            <a:r>
              <a:rPr lang="en-US" altLang="ja-JP" sz="500" dirty="0"/>
              <a:t> base hospital (occupancy rate 89%)</a:t>
            </a:r>
          </a:p>
          <a:p>
            <a:pPr>
              <a:lnSpc>
                <a:spcPct val="80000"/>
              </a:lnSpc>
              <a:spcAft>
                <a:spcPts val="100"/>
              </a:spcAft>
            </a:pPr>
            <a:r>
              <a:rPr kumimoji="1" lang="en-US" altLang="ja-JP" sz="500" dirty="0"/>
              <a:t>Number of patients to</a:t>
            </a:r>
            <a:r>
              <a:rPr lang="en-US" altLang="ja-JP" sz="500" dirty="0"/>
              <a:t> be transported</a:t>
            </a:r>
            <a:endParaRPr kumimoji="1" lang="ja-JP" altLang="en-US" sz="500" dirty="0"/>
          </a:p>
        </p:txBody>
      </p:sp>
      <p:grpSp>
        <p:nvGrpSpPr>
          <p:cNvPr id="3" name="グループ化 2">
            <a:extLst>
              <a:ext uri="{FF2B5EF4-FFF2-40B4-BE49-F238E27FC236}">
                <a16:creationId xmlns="" xmlns:a16="http://schemas.microsoft.com/office/drawing/2014/main" id="{2EFE8BF9-DDEF-4ABA-BC35-5C0620B90355}"/>
              </a:ext>
            </a:extLst>
          </p:cNvPr>
          <p:cNvGrpSpPr/>
          <p:nvPr/>
        </p:nvGrpSpPr>
        <p:grpSpPr>
          <a:xfrm>
            <a:off x="6621087" y="2643230"/>
            <a:ext cx="1496536" cy="728619"/>
            <a:chOff x="6621087" y="2643230"/>
            <a:chExt cx="1496536" cy="728619"/>
          </a:xfrm>
        </p:grpSpPr>
        <p:sp>
          <p:nvSpPr>
            <p:cNvPr id="17" name="テキスト ボックス 16">
              <a:extLst>
                <a:ext uri="{FF2B5EF4-FFF2-40B4-BE49-F238E27FC236}">
                  <a16:creationId xmlns="" xmlns:a16="http://schemas.microsoft.com/office/drawing/2014/main" id="{F5C661AF-B167-48C6-9AC5-55EBB88B760E}"/>
                </a:ext>
              </a:extLst>
            </p:cNvPr>
            <p:cNvSpPr txBox="1">
              <a:spLocks/>
            </p:cNvSpPr>
            <p:nvPr/>
          </p:nvSpPr>
          <p:spPr>
            <a:xfrm>
              <a:off x="6621087" y="2643230"/>
              <a:ext cx="1490186" cy="289432"/>
            </a:xfrm>
            <a:prstGeom prst="rect">
              <a:avLst/>
            </a:prstGeom>
            <a:solidFill>
              <a:schemeClr val="bg1"/>
            </a:solidFill>
          </p:spPr>
          <p:txBody>
            <a:bodyPr wrap="square" rtlCol="0">
              <a:noAutofit/>
            </a:bodyPr>
            <a:lstStyle/>
            <a:p>
              <a:pPr>
                <a:lnSpc>
                  <a:spcPct val="80000"/>
                </a:lnSpc>
                <a:spcAft>
                  <a:spcPts val="200"/>
                </a:spcAft>
              </a:pPr>
              <a:r>
                <a:rPr kumimoji="1" lang="en-US" altLang="ja-JP" sz="600" dirty="0"/>
                <a:t>Status of disaster base hospital</a:t>
              </a:r>
            </a:p>
            <a:p>
              <a:pPr>
                <a:lnSpc>
                  <a:spcPct val="80000"/>
                </a:lnSpc>
              </a:pPr>
              <a:r>
                <a:rPr lang="en-US" altLang="ja-JP" sz="600" dirty="0"/>
                <a:t>Reserve capacity of disaster hospitals (occupancy rate 80%)</a:t>
              </a:r>
              <a:endParaRPr kumimoji="1" lang="ja-JP" altLang="en-US" sz="600" dirty="0"/>
            </a:p>
          </p:txBody>
        </p:sp>
        <p:sp>
          <p:nvSpPr>
            <p:cNvPr id="18" name="テキスト ボックス 17">
              <a:extLst>
                <a:ext uri="{FF2B5EF4-FFF2-40B4-BE49-F238E27FC236}">
                  <a16:creationId xmlns="" xmlns:a16="http://schemas.microsoft.com/office/drawing/2014/main" id="{8F54BFFB-4AF8-42B4-AFFD-20A3A7F96238}"/>
                </a:ext>
              </a:extLst>
            </p:cNvPr>
            <p:cNvSpPr txBox="1">
              <a:spLocks/>
            </p:cNvSpPr>
            <p:nvPr/>
          </p:nvSpPr>
          <p:spPr>
            <a:xfrm>
              <a:off x="6775383" y="2923136"/>
              <a:ext cx="1342240" cy="448713"/>
            </a:xfrm>
            <a:prstGeom prst="rect">
              <a:avLst/>
            </a:prstGeom>
            <a:solidFill>
              <a:schemeClr val="bg1"/>
            </a:solidFill>
          </p:spPr>
          <p:txBody>
            <a:bodyPr wrap="square" rtlCol="0">
              <a:noAutofit/>
            </a:bodyPr>
            <a:lstStyle/>
            <a:p>
              <a:pPr>
                <a:lnSpc>
                  <a:spcPct val="80000"/>
                </a:lnSpc>
                <a:spcAft>
                  <a:spcPts val="200"/>
                </a:spcAft>
              </a:pPr>
              <a:r>
                <a:rPr kumimoji="1" lang="en-US" altLang="ja-JP" sz="500" dirty="0"/>
                <a:t>With reserve capacity</a:t>
              </a:r>
            </a:p>
            <a:p>
              <a:pPr>
                <a:lnSpc>
                  <a:spcPct val="80000"/>
                </a:lnSpc>
                <a:spcAft>
                  <a:spcPts val="200"/>
                </a:spcAft>
              </a:pPr>
              <a:r>
                <a:rPr lang="en-US" altLang="ja-JP" sz="500" dirty="0"/>
                <a:t>Without reserve capacity</a:t>
              </a:r>
            </a:p>
            <a:p>
              <a:pPr>
                <a:lnSpc>
                  <a:spcPct val="80000"/>
                </a:lnSpc>
                <a:spcAft>
                  <a:spcPts val="200"/>
                </a:spcAft>
              </a:pPr>
              <a:r>
                <a:rPr kumimoji="1" lang="en-US" altLang="ja-JP" sz="500" dirty="0"/>
                <a:t>Number of patient at disaster</a:t>
              </a:r>
              <a:r>
                <a:rPr lang="en-US" altLang="ja-JP" sz="500" dirty="0"/>
                <a:t> base hospital (occupancy rate 89%)</a:t>
              </a:r>
            </a:p>
            <a:p>
              <a:pPr>
                <a:lnSpc>
                  <a:spcPct val="80000"/>
                </a:lnSpc>
                <a:spcAft>
                  <a:spcPts val="200"/>
                </a:spcAft>
              </a:pPr>
              <a:r>
                <a:rPr kumimoji="1" lang="en-US" altLang="ja-JP" sz="500" dirty="0"/>
                <a:t>Number of patients to</a:t>
              </a:r>
              <a:r>
                <a:rPr lang="en-US" altLang="ja-JP" sz="500" dirty="0"/>
                <a:t> be transported</a:t>
              </a:r>
              <a:endParaRPr kumimoji="1" lang="ja-JP" altLang="en-US" sz="500" dirty="0"/>
            </a:p>
          </p:txBody>
        </p:sp>
      </p:grpSp>
    </p:spTree>
    <p:extLst>
      <p:ext uri="{BB962C8B-B14F-4D97-AF65-F5344CB8AC3E}">
        <p14:creationId xmlns:p14="http://schemas.microsoft.com/office/powerpoint/2010/main" val="2061275745"/>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2810</TotalTime>
  <Words>1663</Words>
  <Application>Microsoft Office PowerPoint</Application>
  <PresentationFormat>ユーザー設定</PresentationFormat>
  <Paragraphs>312</Paragraphs>
  <Slides>14</Slides>
  <Notes>6</Notes>
  <HiddenSlides>0</HiddenSlides>
  <MMClips>0</MMClips>
  <ScaleCrop>false</ScaleCrop>
  <HeadingPairs>
    <vt:vector size="4" baseType="variant">
      <vt:variant>
        <vt:lpstr>テーマ</vt:lpstr>
      </vt:variant>
      <vt:variant>
        <vt:i4>1</vt:i4>
      </vt:variant>
      <vt:variant>
        <vt:lpstr>スライド タイトル</vt:lpstr>
      </vt:variant>
      <vt:variant>
        <vt:i4>14</vt:i4>
      </vt:variant>
    </vt:vector>
  </HeadingPairs>
  <TitlesOfParts>
    <vt:vector size="15" baseType="lpstr">
      <vt:lpstr>ホワイト</vt:lpstr>
      <vt:lpstr>   Analytical Simulation for Acceptance of Maximum Serious Injuries that can be handled at Disaster Base Hospitals</vt:lpstr>
      <vt:lpstr>Content</vt:lpstr>
      <vt:lpstr>Social Simulation</vt:lpstr>
      <vt:lpstr>PowerPoint プレゼンテーション</vt:lpstr>
      <vt:lpstr>PowerPoint プレゼンテーション</vt:lpstr>
      <vt:lpstr>Earthquake under the Capital City（Damage Estimation）</vt:lpstr>
      <vt:lpstr>Earthquake under the Capital City（Distribution of Serious Injuries）</vt:lpstr>
      <vt:lpstr>Estimated Serious Injuries Movement at Disaster</vt:lpstr>
      <vt:lpstr>Comparison of the number of patients to be transported</vt:lpstr>
      <vt:lpstr>Transport Target Patients Concentrated in the Bay Area</vt:lpstr>
      <vt:lpstr>Transport Target Patients Concentrated in the Bay Area</vt:lpstr>
      <vt:lpstr>Consideration for support to the Bay Area</vt:lpstr>
      <vt:lpstr>Approach from Sea for the Support 1</vt:lpstr>
      <vt:lpstr>Approach from Sea for the Support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市川学</dc:creator>
  <cp:lastModifiedBy>sunadaphd</cp:lastModifiedBy>
  <cp:revision>177</cp:revision>
  <cp:lastPrinted>2017-09-02T03:49:12Z</cp:lastPrinted>
  <dcterms:created xsi:type="dcterms:W3CDTF">2017-03-22T10:26:54Z</dcterms:created>
  <dcterms:modified xsi:type="dcterms:W3CDTF">2017-09-16T06:50:28Z</dcterms:modified>
</cp:coreProperties>
</file>