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67" r:id="rId2"/>
    <p:sldId id="279" r:id="rId3"/>
    <p:sldId id="265" r:id="rId4"/>
    <p:sldId id="256" r:id="rId5"/>
    <p:sldId id="307" r:id="rId6"/>
    <p:sldId id="266" r:id="rId7"/>
    <p:sldId id="341" r:id="rId8"/>
    <p:sldId id="257" r:id="rId9"/>
    <p:sldId id="268" r:id="rId10"/>
    <p:sldId id="271" r:id="rId11"/>
    <p:sldId id="272" r:id="rId12"/>
    <p:sldId id="273" r:id="rId13"/>
    <p:sldId id="314" r:id="rId14"/>
    <p:sldId id="270" r:id="rId15"/>
    <p:sldId id="269" r:id="rId16"/>
    <p:sldId id="274" r:id="rId17"/>
    <p:sldId id="276" r:id="rId18"/>
    <p:sldId id="277" r:id="rId19"/>
    <p:sldId id="278" r:id="rId20"/>
    <p:sldId id="289" r:id="rId21"/>
    <p:sldId id="290" r:id="rId22"/>
    <p:sldId id="342" r:id="rId23"/>
    <p:sldId id="343" r:id="rId24"/>
    <p:sldId id="344" r:id="rId25"/>
    <p:sldId id="345" r:id="rId26"/>
    <p:sldId id="346" r:id="rId27"/>
    <p:sldId id="347" r:id="rId28"/>
    <p:sldId id="296" r:id="rId29"/>
    <p:sldId id="297" r:id="rId30"/>
    <p:sldId id="298" r:id="rId31"/>
    <p:sldId id="300" r:id="rId32"/>
    <p:sldId id="301" r:id="rId33"/>
    <p:sldId id="303" r:id="rId34"/>
    <p:sldId id="319" r:id="rId35"/>
    <p:sldId id="320" r:id="rId36"/>
    <p:sldId id="311" r:id="rId37"/>
    <p:sldId id="312" r:id="rId38"/>
    <p:sldId id="302" r:id="rId39"/>
    <p:sldId id="288" r:id="rId40"/>
    <p:sldId id="316" r:id="rId41"/>
    <p:sldId id="324" r:id="rId42"/>
    <p:sldId id="332" r:id="rId43"/>
    <p:sldId id="326" r:id="rId44"/>
    <p:sldId id="325" r:id="rId45"/>
    <p:sldId id="310" r:id="rId46"/>
    <p:sldId id="258" r:id="rId47"/>
    <p:sldId id="304" r:id="rId48"/>
    <p:sldId id="338" r:id="rId49"/>
    <p:sldId id="339" r:id="rId50"/>
    <p:sldId id="340" r:id="rId51"/>
    <p:sldId id="333" r:id="rId52"/>
    <p:sldId id="334" r:id="rId53"/>
    <p:sldId id="305" r:id="rId54"/>
    <p:sldId id="260" r:id="rId5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D1A"/>
    <a:srgbClr val="FFFFCC"/>
    <a:srgbClr val="89A5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82" autoAdjust="0"/>
    <p:restoredTop sz="94660"/>
  </p:normalViewPr>
  <p:slideViewPr>
    <p:cSldViewPr>
      <p:cViewPr>
        <p:scale>
          <a:sx n="70" d="100"/>
          <a:sy n="70" d="100"/>
        </p:scale>
        <p:origin x="-1104" y="-258"/>
      </p:cViewPr>
      <p:guideLst>
        <p:guide orient="horz" pos="2160"/>
        <p:guide pos="2880"/>
      </p:guideLst>
    </p:cSldViewPr>
  </p:slideViewPr>
  <p:notesTextViewPr>
    <p:cViewPr>
      <p:scale>
        <a:sx n="1" d="1"/>
        <a:sy n="1" d="1"/>
      </p:scale>
      <p:origin x="0" y="0"/>
    </p:cViewPr>
  </p:notesTextViewPr>
  <p:sorterViewPr>
    <p:cViewPr>
      <p:scale>
        <a:sx n="130" d="100"/>
        <a:sy n="130" d="100"/>
      </p:scale>
      <p:origin x="0" y="151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9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6134F-0E20-430D-B184-B942C5DEB54D}"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CCE7C321-270C-464C-9CAD-AABF83BA2624}">
      <dgm:prSet phldrT="[テキスト]" custT="1">
        <dgm:style>
          <a:lnRef idx="1">
            <a:schemeClr val="accent1"/>
          </a:lnRef>
          <a:fillRef idx="2">
            <a:schemeClr val="accent1"/>
          </a:fillRef>
          <a:effectRef idx="1">
            <a:schemeClr val="accent1"/>
          </a:effectRef>
          <a:fontRef idx="minor">
            <a:schemeClr val="dk1"/>
          </a:fontRef>
        </dgm:style>
      </dgm:prSet>
      <dgm:spPr>
        <a:ln w="28575"/>
      </dgm:spPr>
      <dgm:t>
        <a:bodyPr/>
        <a:lstStyle/>
        <a:p>
          <a:endParaRPr kumimoji="1" lang="en-US" altLang="ja-JP" sz="800" dirty="0" smtClean="0"/>
        </a:p>
        <a:p>
          <a:r>
            <a:rPr kumimoji="1" lang="ja-JP" altLang="en-US" sz="1000" b="1" dirty="0" smtClean="0">
              <a:latin typeface="HGP明朝E" panose="02020900000000000000" pitchFamily="18" charset="-128"/>
              <a:ea typeface="HGP明朝E" panose="02020900000000000000" pitchFamily="18" charset="-128"/>
            </a:rPr>
            <a:t>病院船</a:t>
          </a:r>
          <a:endParaRPr kumimoji="1" lang="en-US" altLang="ja-JP" sz="1000" b="1" dirty="0" smtClean="0">
            <a:latin typeface="HGP明朝E" panose="02020900000000000000" pitchFamily="18" charset="-128"/>
            <a:ea typeface="HGP明朝E" panose="02020900000000000000" pitchFamily="18" charset="-128"/>
          </a:endParaRPr>
        </a:p>
        <a:p>
          <a:r>
            <a:rPr kumimoji="1" lang="ja-JP" altLang="en-US" sz="1000" b="1" dirty="0" smtClean="0">
              <a:latin typeface="HGP明朝E" panose="02020900000000000000" pitchFamily="18" charset="-128"/>
              <a:ea typeface="HGP明朝E" panose="02020900000000000000" pitchFamily="18" charset="-128"/>
            </a:rPr>
            <a:t>マーシー</a:t>
          </a:r>
          <a:endParaRPr kumimoji="1" lang="en-US" altLang="ja-JP" sz="1000" b="1" dirty="0" smtClean="0">
            <a:latin typeface="HGP明朝E" panose="02020900000000000000" pitchFamily="18" charset="-128"/>
            <a:ea typeface="HGP明朝E" panose="02020900000000000000" pitchFamily="18" charset="-128"/>
          </a:endParaRPr>
        </a:p>
        <a:p>
          <a:r>
            <a:rPr kumimoji="1" lang="ja-JP" altLang="en-US" sz="1000" b="1" dirty="0" smtClean="0">
              <a:latin typeface="HGP明朝E" panose="02020900000000000000" pitchFamily="18" charset="-128"/>
              <a:ea typeface="HGP明朝E" panose="02020900000000000000" pitchFamily="18" charset="-128"/>
            </a:rPr>
            <a:t>沖縄寄港</a:t>
          </a:r>
          <a:endParaRPr kumimoji="1" lang="ja-JP" altLang="en-US" sz="1000" b="1" dirty="0">
            <a:latin typeface="HGP明朝E" panose="02020900000000000000" pitchFamily="18" charset="-128"/>
            <a:ea typeface="HGP明朝E" panose="02020900000000000000" pitchFamily="18" charset="-128"/>
          </a:endParaRPr>
        </a:p>
      </dgm:t>
    </dgm:pt>
    <dgm:pt modelId="{506E3BCB-C232-496A-B9AB-3B199687A38B}" type="parTrans" cxnId="{FA1551A0-9DDF-4EEC-AF92-5A7EC739D499}">
      <dgm:prSet/>
      <dgm:spPr/>
      <dgm:t>
        <a:bodyPr/>
        <a:lstStyle/>
        <a:p>
          <a:endParaRPr kumimoji="1" lang="ja-JP" altLang="en-US"/>
        </a:p>
      </dgm:t>
    </dgm:pt>
    <dgm:pt modelId="{78603C81-1697-49A8-90BE-18AB22B2BE19}" type="sibTrans" cxnId="{FA1551A0-9DDF-4EEC-AF92-5A7EC739D499}">
      <dgm:prSet/>
      <dgm:spPr>
        <a:solidFill>
          <a:srgbClr val="FFFF00"/>
        </a:solidFill>
      </dgm:spPr>
      <dgm:t>
        <a:bodyPr/>
        <a:lstStyle/>
        <a:p>
          <a:endParaRPr kumimoji="1" lang="ja-JP" altLang="en-US"/>
        </a:p>
      </dgm:t>
    </dgm:pt>
    <dgm:pt modelId="{566D9BC5-31E4-421A-AAD7-E7C53D924960}">
      <dgm:prSet phldrT="[テキスト]">
        <dgm:style>
          <a:lnRef idx="1">
            <a:schemeClr val="accent2"/>
          </a:lnRef>
          <a:fillRef idx="2">
            <a:schemeClr val="accent2"/>
          </a:fillRef>
          <a:effectRef idx="1">
            <a:schemeClr val="accent2"/>
          </a:effectRef>
          <a:fontRef idx="minor">
            <a:schemeClr val="dk1"/>
          </a:fontRef>
        </dgm:style>
      </dgm:prSet>
      <dgm:spPr/>
      <dgm:t>
        <a:bodyPr/>
        <a:lstStyle/>
        <a:p>
          <a:r>
            <a:rPr kumimoji="1" lang="ja-JP" altLang="en-US" b="1" dirty="0" smtClean="0">
              <a:latin typeface="HGP明朝E" panose="02020900000000000000" pitchFamily="18" charset="-128"/>
              <a:ea typeface="HGP明朝E" panose="02020900000000000000" pitchFamily="18" charset="-128"/>
            </a:rPr>
            <a:t>アジア太平洋地域ＨＡＤＲ国際会議 </a:t>
          </a:r>
          <a:r>
            <a:rPr kumimoji="1" lang="en-US" altLang="ja-JP" b="1" dirty="0" smtClean="0">
              <a:latin typeface="HGP明朝E" panose="02020900000000000000" pitchFamily="18" charset="-128"/>
              <a:ea typeface="HGP明朝E" panose="02020900000000000000" pitchFamily="18" charset="-128"/>
            </a:rPr>
            <a:t>in </a:t>
          </a:r>
          <a:r>
            <a:rPr kumimoji="1" lang="ja-JP" altLang="en-US" b="1" dirty="0" smtClean="0">
              <a:latin typeface="HGP明朝E" panose="02020900000000000000" pitchFamily="18" charset="-128"/>
              <a:ea typeface="HGP明朝E" panose="02020900000000000000" pitchFamily="18" charset="-128"/>
            </a:rPr>
            <a:t>沖縄</a:t>
          </a:r>
          <a:endParaRPr kumimoji="1" lang="en-US" altLang="ja-JP" b="1" dirty="0" smtClean="0">
            <a:latin typeface="HGP明朝E" panose="02020900000000000000" pitchFamily="18" charset="-128"/>
            <a:ea typeface="HGP明朝E" panose="02020900000000000000" pitchFamily="18" charset="-128"/>
          </a:endParaRPr>
        </a:p>
        <a:p>
          <a:r>
            <a:rPr kumimoji="1" lang="en-US" altLang="ja-JP" b="1" dirty="0" smtClean="0">
              <a:latin typeface="HGP明朝E" panose="02020900000000000000" pitchFamily="18" charset="-128"/>
              <a:ea typeface="HGP明朝E" panose="02020900000000000000" pitchFamily="18" charset="-128"/>
            </a:rPr>
            <a:t>2018</a:t>
          </a:r>
          <a:endParaRPr kumimoji="1" lang="ja-JP" altLang="en-US" b="1" dirty="0">
            <a:latin typeface="HGP明朝E" panose="02020900000000000000" pitchFamily="18" charset="-128"/>
            <a:ea typeface="HGP明朝E" panose="02020900000000000000" pitchFamily="18" charset="-128"/>
          </a:endParaRPr>
        </a:p>
      </dgm:t>
    </dgm:pt>
    <dgm:pt modelId="{2A20ED92-FF69-4883-A446-85C7FB0EFCAF}" type="parTrans" cxnId="{DEAFC0F5-5CCC-4B67-99A9-6A16944A9AEC}">
      <dgm:prSet/>
      <dgm:spPr/>
      <dgm:t>
        <a:bodyPr/>
        <a:lstStyle/>
        <a:p>
          <a:endParaRPr kumimoji="1" lang="ja-JP" altLang="en-US"/>
        </a:p>
      </dgm:t>
    </dgm:pt>
    <dgm:pt modelId="{A672617F-DF33-4237-8EA3-233F1F53A6B3}" type="sibTrans" cxnId="{DEAFC0F5-5CCC-4B67-99A9-6A16944A9AEC}">
      <dgm:prSet/>
      <dgm:spPr/>
      <dgm:t>
        <a:bodyPr/>
        <a:lstStyle/>
        <a:p>
          <a:endParaRPr kumimoji="1" lang="ja-JP" altLang="en-US"/>
        </a:p>
      </dgm:t>
    </dgm:pt>
    <dgm:pt modelId="{20EB7078-481B-46D1-9E6B-F3AEAC1BF0CC}">
      <dgm:prSet/>
      <dgm:spPr>
        <a:solidFill>
          <a:srgbClr val="00B0F0"/>
        </a:solidFill>
        <a:ln w="28575"/>
      </dgm:spPr>
      <dgm:t>
        <a:bodyPr/>
        <a:lstStyle/>
        <a:p>
          <a:r>
            <a:rPr kumimoji="1" lang="ja-JP" altLang="en-US" b="1" dirty="0" smtClean="0">
              <a:latin typeface="HGP明朝E" panose="02020900000000000000" pitchFamily="18" charset="-128"/>
              <a:ea typeface="HGP明朝E" panose="02020900000000000000" pitchFamily="18" charset="-128"/>
            </a:rPr>
            <a:t>アジア太平洋地域</a:t>
          </a:r>
          <a:endParaRPr kumimoji="1" lang="en-US" altLang="ja-JP" b="1" dirty="0" smtClean="0">
            <a:latin typeface="HGP明朝E" panose="02020900000000000000" pitchFamily="18" charset="-128"/>
            <a:ea typeface="HGP明朝E" panose="02020900000000000000" pitchFamily="18" charset="-128"/>
          </a:endParaRPr>
        </a:p>
        <a:p>
          <a:r>
            <a:rPr kumimoji="1" lang="ja-JP" altLang="en-US" b="1" dirty="0" smtClean="0">
              <a:latin typeface="HGP明朝E" panose="02020900000000000000" pitchFamily="18" charset="-128"/>
              <a:ea typeface="HGP明朝E" panose="02020900000000000000" pitchFamily="18" charset="-128"/>
            </a:rPr>
            <a:t>ＨＡＤＲ</a:t>
          </a:r>
          <a:endParaRPr kumimoji="1" lang="ja-JP" altLang="en-US" b="1" dirty="0">
            <a:latin typeface="HGP明朝E" panose="02020900000000000000" pitchFamily="18" charset="-128"/>
            <a:ea typeface="HGP明朝E" panose="02020900000000000000" pitchFamily="18" charset="-128"/>
          </a:endParaRPr>
        </a:p>
      </dgm:t>
    </dgm:pt>
    <dgm:pt modelId="{D22BDD87-B101-4C73-9B96-F88E7CF53C49}" type="parTrans" cxnId="{A27F3484-9C21-4E1E-B1DA-22F4DA560E96}">
      <dgm:prSet/>
      <dgm:spPr/>
      <dgm:t>
        <a:bodyPr/>
        <a:lstStyle/>
        <a:p>
          <a:endParaRPr kumimoji="1" lang="ja-JP" altLang="en-US"/>
        </a:p>
      </dgm:t>
    </dgm:pt>
    <dgm:pt modelId="{BF192672-4CB7-462B-90DA-A5C4845AB25A}" type="sibTrans" cxnId="{A27F3484-9C21-4E1E-B1DA-22F4DA560E96}">
      <dgm:prSet/>
      <dgm:spPr>
        <a:solidFill>
          <a:srgbClr val="FF0000"/>
        </a:solidFill>
      </dgm:spPr>
      <dgm:t>
        <a:bodyPr/>
        <a:lstStyle/>
        <a:p>
          <a:endParaRPr kumimoji="1" lang="ja-JP" altLang="en-US">
            <a:solidFill>
              <a:srgbClr val="FF0000"/>
            </a:solidFill>
          </a:endParaRPr>
        </a:p>
      </dgm:t>
    </dgm:pt>
    <dgm:pt modelId="{2713B35F-D34B-41F9-81B9-F8732936B8F9}" type="pres">
      <dgm:prSet presAssocID="{8C76134F-0E20-430D-B184-B942C5DEB54D}" presName="Name0" presStyleCnt="0">
        <dgm:presLayoutVars>
          <dgm:dir/>
          <dgm:resizeHandles val="exact"/>
        </dgm:presLayoutVars>
      </dgm:prSet>
      <dgm:spPr/>
    </dgm:pt>
    <dgm:pt modelId="{9499E47E-6EEA-4D5A-B799-CA4918FB5961}" type="pres">
      <dgm:prSet presAssocID="{8C76134F-0E20-430D-B184-B942C5DEB54D}" presName="vNodes" presStyleCnt="0"/>
      <dgm:spPr/>
    </dgm:pt>
    <dgm:pt modelId="{7706C320-DAA5-4C09-9BCA-3C737B787D09}" type="pres">
      <dgm:prSet presAssocID="{20EB7078-481B-46D1-9E6B-F3AEAC1BF0CC}" presName="node" presStyleLbl="node1" presStyleIdx="0" presStyleCnt="3" custScaleX="151529" custScaleY="125098">
        <dgm:presLayoutVars>
          <dgm:bulletEnabled val="1"/>
        </dgm:presLayoutVars>
      </dgm:prSet>
      <dgm:spPr/>
      <dgm:t>
        <a:bodyPr/>
        <a:lstStyle/>
        <a:p>
          <a:endParaRPr kumimoji="1" lang="ja-JP" altLang="en-US"/>
        </a:p>
      </dgm:t>
    </dgm:pt>
    <dgm:pt modelId="{CCA183EE-CFEC-4E5B-9503-FA6C4C90D286}" type="pres">
      <dgm:prSet presAssocID="{BF192672-4CB7-462B-90DA-A5C4845AB25A}" presName="spacerT" presStyleCnt="0"/>
      <dgm:spPr/>
    </dgm:pt>
    <dgm:pt modelId="{D1EFFA4A-F972-4B5D-97D4-FA0ABEF7FFE2}" type="pres">
      <dgm:prSet presAssocID="{BF192672-4CB7-462B-90DA-A5C4845AB25A}" presName="sibTrans" presStyleLbl="sibTrans2D1" presStyleIdx="0" presStyleCnt="2"/>
      <dgm:spPr/>
      <dgm:t>
        <a:bodyPr/>
        <a:lstStyle/>
        <a:p>
          <a:endParaRPr kumimoji="1" lang="ja-JP" altLang="en-US"/>
        </a:p>
      </dgm:t>
    </dgm:pt>
    <dgm:pt modelId="{79E4EA07-D7EB-4B70-A397-F0F6277E6915}" type="pres">
      <dgm:prSet presAssocID="{BF192672-4CB7-462B-90DA-A5C4845AB25A}" presName="spacerB" presStyleCnt="0"/>
      <dgm:spPr/>
    </dgm:pt>
    <dgm:pt modelId="{7B9285D5-4C06-4346-B956-780E871B2EA4}" type="pres">
      <dgm:prSet presAssocID="{CCE7C321-270C-464C-9CAD-AABF83BA2624}" presName="node" presStyleLbl="node1" presStyleIdx="1" presStyleCnt="3">
        <dgm:presLayoutVars>
          <dgm:bulletEnabled val="1"/>
        </dgm:presLayoutVars>
      </dgm:prSet>
      <dgm:spPr/>
      <dgm:t>
        <a:bodyPr/>
        <a:lstStyle/>
        <a:p>
          <a:endParaRPr kumimoji="1" lang="ja-JP" altLang="en-US"/>
        </a:p>
      </dgm:t>
    </dgm:pt>
    <dgm:pt modelId="{1BD65ACF-0D06-452D-A48F-45A83CA2DFB6}" type="pres">
      <dgm:prSet presAssocID="{8C76134F-0E20-430D-B184-B942C5DEB54D}" presName="sibTransLast" presStyleLbl="sibTrans2D1" presStyleIdx="1" presStyleCnt="2" custAng="319406" custScaleX="277721" custScaleY="114388" custLinFactNeighborX="-89470" custLinFactNeighborY="74379"/>
      <dgm:spPr/>
      <dgm:t>
        <a:bodyPr/>
        <a:lstStyle/>
        <a:p>
          <a:endParaRPr kumimoji="1" lang="ja-JP" altLang="en-US"/>
        </a:p>
      </dgm:t>
    </dgm:pt>
    <dgm:pt modelId="{3A035106-558C-476F-81CB-5BD0F892B121}" type="pres">
      <dgm:prSet presAssocID="{8C76134F-0E20-430D-B184-B942C5DEB54D}" presName="connectorText" presStyleLbl="sibTrans2D1" presStyleIdx="1" presStyleCnt="2"/>
      <dgm:spPr/>
      <dgm:t>
        <a:bodyPr/>
        <a:lstStyle/>
        <a:p>
          <a:endParaRPr kumimoji="1" lang="ja-JP" altLang="en-US"/>
        </a:p>
      </dgm:t>
    </dgm:pt>
    <dgm:pt modelId="{C1D777B4-B1DE-470F-A39D-67BEF9F09BD0}" type="pres">
      <dgm:prSet presAssocID="{8C76134F-0E20-430D-B184-B942C5DEB54D}" presName="lastNode" presStyleLbl="node1" presStyleIdx="2" presStyleCnt="3" custLinFactNeighborX="2271" custLinFactNeighborY="-9797">
        <dgm:presLayoutVars>
          <dgm:bulletEnabled val="1"/>
        </dgm:presLayoutVars>
      </dgm:prSet>
      <dgm:spPr/>
      <dgm:t>
        <a:bodyPr/>
        <a:lstStyle/>
        <a:p>
          <a:endParaRPr kumimoji="1" lang="ja-JP" altLang="en-US"/>
        </a:p>
      </dgm:t>
    </dgm:pt>
  </dgm:ptLst>
  <dgm:cxnLst>
    <dgm:cxn modelId="{FA1551A0-9DDF-4EEC-AF92-5A7EC739D499}" srcId="{8C76134F-0E20-430D-B184-B942C5DEB54D}" destId="{CCE7C321-270C-464C-9CAD-AABF83BA2624}" srcOrd="1" destOrd="0" parTransId="{506E3BCB-C232-496A-B9AB-3B199687A38B}" sibTransId="{78603C81-1697-49A8-90BE-18AB22B2BE19}"/>
    <dgm:cxn modelId="{1EB80FD7-49EB-4DCF-8134-7AB76E1657F7}" type="presOf" srcId="{566D9BC5-31E4-421A-AAD7-E7C53D924960}" destId="{C1D777B4-B1DE-470F-A39D-67BEF9F09BD0}" srcOrd="0" destOrd="0" presId="urn:microsoft.com/office/officeart/2005/8/layout/equation2"/>
    <dgm:cxn modelId="{DEAFC0F5-5CCC-4B67-99A9-6A16944A9AEC}" srcId="{8C76134F-0E20-430D-B184-B942C5DEB54D}" destId="{566D9BC5-31E4-421A-AAD7-E7C53D924960}" srcOrd="2" destOrd="0" parTransId="{2A20ED92-FF69-4883-A446-85C7FB0EFCAF}" sibTransId="{A672617F-DF33-4237-8EA3-233F1F53A6B3}"/>
    <dgm:cxn modelId="{3217F939-79FD-475B-BAFF-D85E1AE51650}" type="presOf" srcId="{20EB7078-481B-46D1-9E6B-F3AEAC1BF0CC}" destId="{7706C320-DAA5-4C09-9BCA-3C737B787D09}" srcOrd="0" destOrd="0" presId="urn:microsoft.com/office/officeart/2005/8/layout/equation2"/>
    <dgm:cxn modelId="{E5EE469A-401C-40BE-BA2F-D8A3CD0CC255}" type="presOf" srcId="{78603C81-1697-49A8-90BE-18AB22B2BE19}" destId="{3A035106-558C-476F-81CB-5BD0F892B121}" srcOrd="1" destOrd="0" presId="urn:microsoft.com/office/officeart/2005/8/layout/equation2"/>
    <dgm:cxn modelId="{EA977B57-88B1-4992-A61A-C74D0345D1EA}" type="presOf" srcId="{CCE7C321-270C-464C-9CAD-AABF83BA2624}" destId="{7B9285D5-4C06-4346-B956-780E871B2EA4}" srcOrd="0" destOrd="0" presId="urn:microsoft.com/office/officeart/2005/8/layout/equation2"/>
    <dgm:cxn modelId="{66351A52-2D8E-4E79-AD72-32F5A6DAF258}" type="presOf" srcId="{78603C81-1697-49A8-90BE-18AB22B2BE19}" destId="{1BD65ACF-0D06-452D-A48F-45A83CA2DFB6}" srcOrd="0" destOrd="0" presId="urn:microsoft.com/office/officeart/2005/8/layout/equation2"/>
    <dgm:cxn modelId="{F50FCB82-65A6-4E4E-890D-7FAF3ECAB553}" type="presOf" srcId="{BF192672-4CB7-462B-90DA-A5C4845AB25A}" destId="{D1EFFA4A-F972-4B5D-97D4-FA0ABEF7FFE2}" srcOrd="0" destOrd="0" presId="urn:microsoft.com/office/officeart/2005/8/layout/equation2"/>
    <dgm:cxn modelId="{EA01D2D9-5A04-4D76-9962-64CFDDA9D3D9}" type="presOf" srcId="{8C76134F-0E20-430D-B184-B942C5DEB54D}" destId="{2713B35F-D34B-41F9-81B9-F8732936B8F9}" srcOrd="0" destOrd="0" presId="urn:microsoft.com/office/officeart/2005/8/layout/equation2"/>
    <dgm:cxn modelId="{A27F3484-9C21-4E1E-B1DA-22F4DA560E96}" srcId="{8C76134F-0E20-430D-B184-B942C5DEB54D}" destId="{20EB7078-481B-46D1-9E6B-F3AEAC1BF0CC}" srcOrd="0" destOrd="0" parTransId="{D22BDD87-B101-4C73-9B96-F88E7CF53C49}" sibTransId="{BF192672-4CB7-462B-90DA-A5C4845AB25A}"/>
    <dgm:cxn modelId="{15ED838B-F537-473B-98F3-973655E849CE}" type="presParOf" srcId="{2713B35F-D34B-41F9-81B9-F8732936B8F9}" destId="{9499E47E-6EEA-4D5A-B799-CA4918FB5961}" srcOrd="0" destOrd="0" presId="urn:microsoft.com/office/officeart/2005/8/layout/equation2"/>
    <dgm:cxn modelId="{4CFD8D9F-EB31-4E6D-9A54-D0773B8CF4CB}" type="presParOf" srcId="{9499E47E-6EEA-4D5A-B799-CA4918FB5961}" destId="{7706C320-DAA5-4C09-9BCA-3C737B787D09}" srcOrd="0" destOrd="0" presId="urn:microsoft.com/office/officeart/2005/8/layout/equation2"/>
    <dgm:cxn modelId="{FF1FAFD5-90CA-4D4F-9343-EECE3B9DD7EC}" type="presParOf" srcId="{9499E47E-6EEA-4D5A-B799-CA4918FB5961}" destId="{CCA183EE-CFEC-4E5B-9503-FA6C4C90D286}" srcOrd="1" destOrd="0" presId="urn:microsoft.com/office/officeart/2005/8/layout/equation2"/>
    <dgm:cxn modelId="{CBA313E7-7FE6-4DDA-A729-232276CB3166}" type="presParOf" srcId="{9499E47E-6EEA-4D5A-B799-CA4918FB5961}" destId="{D1EFFA4A-F972-4B5D-97D4-FA0ABEF7FFE2}" srcOrd="2" destOrd="0" presId="urn:microsoft.com/office/officeart/2005/8/layout/equation2"/>
    <dgm:cxn modelId="{A14847FD-3245-42EE-9D5E-C54E66B4F69B}" type="presParOf" srcId="{9499E47E-6EEA-4D5A-B799-CA4918FB5961}" destId="{79E4EA07-D7EB-4B70-A397-F0F6277E6915}" srcOrd="3" destOrd="0" presId="urn:microsoft.com/office/officeart/2005/8/layout/equation2"/>
    <dgm:cxn modelId="{260E7B88-C1C4-4C15-B29C-DE560F7B5DB4}" type="presParOf" srcId="{9499E47E-6EEA-4D5A-B799-CA4918FB5961}" destId="{7B9285D5-4C06-4346-B956-780E871B2EA4}" srcOrd="4" destOrd="0" presId="urn:microsoft.com/office/officeart/2005/8/layout/equation2"/>
    <dgm:cxn modelId="{53012198-06A2-40FA-A2F7-B8DECBF9FF53}" type="presParOf" srcId="{2713B35F-D34B-41F9-81B9-F8732936B8F9}" destId="{1BD65ACF-0D06-452D-A48F-45A83CA2DFB6}" srcOrd="1" destOrd="0" presId="urn:microsoft.com/office/officeart/2005/8/layout/equation2"/>
    <dgm:cxn modelId="{B99BC73A-BBC1-43AA-B978-54ACDFE2C12C}" type="presParOf" srcId="{1BD65ACF-0D06-452D-A48F-45A83CA2DFB6}" destId="{3A035106-558C-476F-81CB-5BD0F892B121}" srcOrd="0" destOrd="0" presId="urn:microsoft.com/office/officeart/2005/8/layout/equation2"/>
    <dgm:cxn modelId="{78C86B10-A8E1-4810-B7A1-E20F3D9FBEB1}" type="presParOf" srcId="{2713B35F-D34B-41F9-81B9-F8732936B8F9}" destId="{C1D777B4-B1DE-470F-A39D-67BEF9F09BD0}" srcOrd="2" destOrd="0" presId="urn:microsoft.com/office/officeart/2005/8/layout/equati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A87522-303A-4BD3-B6EF-61B0A272A6B7}"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D7859F53-E1B2-4AEE-8424-62711908DDDD}">
      <dgm:prSet phldrT="[テキスト]" custT="1"/>
      <dgm:spPr>
        <a:solidFill>
          <a:srgbClr val="FF0000"/>
        </a:solidFill>
      </dgm:spPr>
      <dgm:t>
        <a:bodyPr/>
        <a:lstStyle/>
        <a:p>
          <a:r>
            <a:rPr kumimoji="1" lang="ja-JP" altLang="en-US" sz="1100" b="1"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水陸両用</a:t>
          </a:r>
          <a:endParaRPr kumimoji="1" lang="en-US" altLang="ja-JP" sz="1100" b="1"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a:p>
          <a:r>
            <a:rPr kumimoji="1" lang="ja-JP" altLang="en-US" sz="1100" b="1"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災害医療装備</a:t>
          </a:r>
          <a:endParaRPr kumimoji="1" lang="ja-JP" altLang="en-US" sz="1100" b="1" dirty="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dgm:t>
    </dgm:pt>
    <dgm:pt modelId="{6EDB8E42-FE1C-4217-998C-C3433F131358}" type="parTrans" cxnId="{9EBD83B5-ABAC-4D3F-85A1-626FE1CD0858}">
      <dgm:prSet/>
      <dgm:spPr/>
      <dgm:t>
        <a:bodyPr/>
        <a:lstStyle/>
        <a:p>
          <a:endParaRPr kumimoji="1" lang="ja-JP" altLang="en-US"/>
        </a:p>
      </dgm:t>
    </dgm:pt>
    <dgm:pt modelId="{7FAB5D54-F53A-4C4F-B267-A3E2A50A1695}" type="sibTrans" cxnId="{9EBD83B5-ABAC-4D3F-85A1-626FE1CD0858}">
      <dgm:prSet/>
      <dgm:spPr/>
      <dgm:t>
        <a:bodyPr/>
        <a:lstStyle/>
        <a:p>
          <a:endParaRPr kumimoji="1" lang="ja-JP" altLang="en-US"/>
        </a:p>
      </dgm:t>
    </dgm:pt>
    <dgm:pt modelId="{6AEFFB33-1884-4C63-9E5C-372482E73ECA}">
      <dgm:prSet phldrT="[テキスト]" custT="1"/>
      <dgm:spPr>
        <a:solidFill>
          <a:schemeClr val="bg1">
            <a:lumMod val="50000"/>
          </a:schemeClr>
        </a:solidFill>
      </dgm:spPr>
      <dgm:t>
        <a:bodyPr/>
        <a:lstStyle/>
        <a:p>
          <a:r>
            <a:rPr kumimoji="1" lang="ja-JP" altLang="en-US" sz="1200" b="1" dirty="0" smtClean="0">
              <a:latin typeface="HGP明朝E" panose="02020900000000000000" pitchFamily="18" charset="-128"/>
              <a:ea typeface="HGP明朝E" panose="02020900000000000000" pitchFamily="18" charset="-128"/>
            </a:rPr>
            <a:t>国際</a:t>
          </a:r>
          <a:endParaRPr kumimoji="1" lang="en-US" altLang="ja-JP" sz="1200" b="1" dirty="0" smtClean="0">
            <a:latin typeface="HGP明朝E" panose="02020900000000000000" pitchFamily="18" charset="-128"/>
            <a:ea typeface="HGP明朝E" panose="02020900000000000000" pitchFamily="18" charset="-128"/>
          </a:endParaRPr>
        </a:p>
        <a:p>
          <a:r>
            <a:rPr kumimoji="1" lang="ja-JP" altLang="en-US" sz="1200" b="1" dirty="0" smtClean="0">
              <a:latin typeface="HGP明朝E" panose="02020900000000000000" pitchFamily="18" charset="-128"/>
              <a:ea typeface="HGP明朝E" panose="02020900000000000000" pitchFamily="18" charset="-128"/>
            </a:rPr>
            <a:t>災害</a:t>
          </a:r>
          <a:endParaRPr kumimoji="1" lang="ja-JP" altLang="en-US" sz="1200" b="1" dirty="0">
            <a:latin typeface="HGP明朝E" panose="02020900000000000000" pitchFamily="18" charset="-128"/>
            <a:ea typeface="HGP明朝E" panose="02020900000000000000" pitchFamily="18" charset="-128"/>
          </a:endParaRPr>
        </a:p>
      </dgm:t>
    </dgm:pt>
    <dgm:pt modelId="{55B1A303-3FF4-43A3-8D18-13CD11417A4F}" type="parTrans" cxnId="{B3BA9BB1-DDCE-4275-9765-0AE16CC1990D}">
      <dgm:prSet/>
      <dgm:spPr/>
      <dgm:t>
        <a:bodyPr/>
        <a:lstStyle/>
        <a:p>
          <a:endParaRPr kumimoji="1" lang="ja-JP" altLang="en-US"/>
        </a:p>
      </dgm:t>
    </dgm:pt>
    <dgm:pt modelId="{7D574397-9F69-4C61-AE0D-CBC72E8C70DD}" type="sibTrans" cxnId="{B3BA9BB1-DDCE-4275-9765-0AE16CC1990D}">
      <dgm:prSet/>
      <dgm:spPr/>
      <dgm:t>
        <a:bodyPr/>
        <a:lstStyle/>
        <a:p>
          <a:endParaRPr kumimoji="1" lang="ja-JP" altLang="en-US"/>
        </a:p>
      </dgm:t>
    </dgm:pt>
    <dgm:pt modelId="{0C48718A-1027-4F87-B549-B1D8527D6C64}">
      <dgm:prSet phldrT="[テキスト]" custT="1"/>
      <dgm:spPr>
        <a:solidFill>
          <a:srgbClr val="92D050"/>
        </a:solidFill>
      </dgm:spPr>
      <dgm:t>
        <a:bodyPr/>
        <a:lstStyle/>
        <a:p>
          <a:r>
            <a:rPr kumimoji="1" lang="ja-JP" altLang="en-US" sz="1200" b="1"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国内</a:t>
          </a:r>
          <a:endParaRPr kumimoji="1" lang="en-US" altLang="ja-JP" sz="1200" b="1"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a:p>
          <a:r>
            <a:rPr kumimoji="1" lang="ja-JP" altLang="en-US" sz="1200" b="1"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災害</a:t>
          </a:r>
          <a:endParaRPr kumimoji="1" lang="ja-JP" altLang="en-US" sz="1200" b="1" dirty="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dgm:t>
    </dgm:pt>
    <dgm:pt modelId="{F02762FC-DB9D-4940-838B-9BEDAB8F4D91}" type="parTrans" cxnId="{C70A857C-ED84-4C8A-BDDB-9884CD108179}">
      <dgm:prSet/>
      <dgm:spPr/>
      <dgm:t>
        <a:bodyPr/>
        <a:lstStyle/>
        <a:p>
          <a:endParaRPr kumimoji="1" lang="ja-JP" altLang="en-US"/>
        </a:p>
      </dgm:t>
    </dgm:pt>
    <dgm:pt modelId="{7BFBC0F6-F218-4751-9C6C-85AB8DDD4F94}" type="sibTrans" cxnId="{C70A857C-ED84-4C8A-BDDB-9884CD108179}">
      <dgm:prSet/>
      <dgm:spPr/>
      <dgm:t>
        <a:bodyPr/>
        <a:lstStyle/>
        <a:p>
          <a:endParaRPr kumimoji="1" lang="ja-JP" altLang="en-US"/>
        </a:p>
      </dgm:t>
    </dgm:pt>
    <dgm:pt modelId="{F5E69287-8EBF-4D81-9239-814423336B02}">
      <dgm:prSet phldrT="[テキスト]"/>
      <dgm:spPr>
        <a:blipFill rotWithShape="0">
          <a:blip xmlns:r="http://schemas.openxmlformats.org/officeDocument/2006/relationships" r:embed="rId1"/>
          <a:stretch>
            <a:fillRect/>
          </a:stretch>
        </a:blipFill>
      </dgm:spPr>
      <dgm:t>
        <a:bodyPr/>
        <a:lstStyle/>
        <a:p>
          <a:endParaRPr kumimoji="1" lang="en-US" altLang="ja-JP" dirty="0" smtClean="0"/>
        </a:p>
        <a:p>
          <a:endParaRPr kumimoji="1" lang="en-US" altLang="ja-JP" dirty="0" smtClean="0"/>
        </a:p>
        <a:p>
          <a:endParaRPr kumimoji="1" lang="ja-JP" altLang="en-US" dirty="0"/>
        </a:p>
      </dgm:t>
    </dgm:pt>
    <dgm:pt modelId="{49D3AEF3-9106-4CE7-9E2A-5C5CFD739FB1}" type="parTrans" cxnId="{975C0451-F2FF-47F4-ADD4-299B21EE10B8}">
      <dgm:prSet/>
      <dgm:spPr/>
      <dgm:t>
        <a:bodyPr/>
        <a:lstStyle/>
        <a:p>
          <a:endParaRPr kumimoji="1" lang="ja-JP" altLang="en-US"/>
        </a:p>
      </dgm:t>
    </dgm:pt>
    <dgm:pt modelId="{4C57644A-95C3-444C-B03C-51BCC6652F3D}" type="sibTrans" cxnId="{975C0451-F2FF-47F4-ADD4-299B21EE10B8}">
      <dgm:prSet/>
      <dgm:spPr/>
      <dgm:t>
        <a:bodyPr/>
        <a:lstStyle/>
        <a:p>
          <a:endParaRPr kumimoji="1" lang="ja-JP" altLang="en-US"/>
        </a:p>
      </dgm:t>
    </dgm:pt>
    <dgm:pt modelId="{69AFC387-F84F-4CB9-AD76-3EE11D9E03BD}" type="pres">
      <dgm:prSet presAssocID="{37A87522-303A-4BD3-B6EF-61B0A272A6B7}" presName="Name0" presStyleCnt="0">
        <dgm:presLayoutVars>
          <dgm:chMax val="4"/>
          <dgm:resizeHandles val="exact"/>
        </dgm:presLayoutVars>
      </dgm:prSet>
      <dgm:spPr/>
      <dgm:t>
        <a:bodyPr/>
        <a:lstStyle/>
        <a:p>
          <a:endParaRPr kumimoji="1" lang="ja-JP" altLang="en-US"/>
        </a:p>
      </dgm:t>
    </dgm:pt>
    <dgm:pt modelId="{0B78693E-9CEE-4943-A303-6D474E15CCB8}" type="pres">
      <dgm:prSet presAssocID="{37A87522-303A-4BD3-B6EF-61B0A272A6B7}" presName="ellipse" presStyleLbl="trBgShp" presStyleIdx="0" presStyleCnt="1" custScaleX="116028" custScaleY="135629" custLinFactNeighborX="1419" custLinFactNeighborY="3431"/>
      <dgm:spPr>
        <a:solidFill>
          <a:srgbClr val="00B0F0">
            <a:alpha val="40000"/>
          </a:srgbClr>
        </a:solidFill>
        <a:ln>
          <a:solidFill>
            <a:schemeClr val="accent1">
              <a:lumMod val="20000"/>
              <a:lumOff val="80000"/>
            </a:schemeClr>
          </a:solidFill>
        </a:ln>
        <a:effectLst/>
      </dgm:spPr>
      <dgm:t>
        <a:bodyPr/>
        <a:lstStyle/>
        <a:p>
          <a:endParaRPr kumimoji="1" lang="ja-JP" altLang="en-US"/>
        </a:p>
      </dgm:t>
    </dgm:pt>
    <dgm:pt modelId="{B6384698-228F-4E5A-8CA3-08BCC58702C3}" type="pres">
      <dgm:prSet presAssocID="{37A87522-303A-4BD3-B6EF-61B0A272A6B7}" presName="arrow1" presStyleLbl="fgShp" presStyleIdx="0" presStyleCnt="1"/>
      <dgm:spPr/>
    </dgm:pt>
    <dgm:pt modelId="{EDE5231E-BCB3-4944-AA36-F8F6A4B7E20D}" type="pres">
      <dgm:prSet presAssocID="{37A87522-303A-4BD3-B6EF-61B0A272A6B7}" presName="rectangle" presStyleLbl="revTx" presStyleIdx="0" presStyleCnt="1" custScaleX="92122" custScaleY="307122" custLinFactNeighborX="1359" custLinFactNeighborY="32685">
        <dgm:presLayoutVars>
          <dgm:bulletEnabled val="1"/>
        </dgm:presLayoutVars>
      </dgm:prSet>
      <dgm:spPr/>
      <dgm:t>
        <a:bodyPr/>
        <a:lstStyle/>
        <a:p>
          <a:endParaRPr kumimoji="1" lang="ja-JP" altLang="en-US"/>
        </a:p>
      </dgm:t>
    </dgm:pt>
    <dgm:pt modelId="{8D72C42E-014C-4FA8-BE35-C083CD1F650E}" type="pres">
      <dgm:prSet presAssocID="{6AEFFB33-1884-4C63-9E5C-372482E73ECA}" presName="item1" presStyleLbl="node1" presStyleIdx="0" presStyleCnt="3" custScaleX="154503" custScaleY="66403" custLinFactNeighborX="-40488" custLinFactNeighborY="-45741">
        <dgm:presLayoutVars>
          <dgm:bulletEnabled val="1"/>
        </dgm:presLayoutVars>
      </dgm:prSet>
      <dgm:spPr/>
      <dgm:t>
        <a:bodyPr/>
        <a:lstStyle/>
        <a:p>
          <a:endParaRPr kumimoji="1" lang="ja-JP" altLang="en-US"/>
        </a:p>
      </dgm:t>
    </dgm:pt>
    <dgm:pt modelId="{9CA74F72-DEF5-4F31-8224-7C9471CACC76}" type="pres">
      <dgm:prSet presAssocID="{0C48718A-1027-4F87-B549-B1D8527D6C64}" presName="item2" presStyleLbl="node1" presStyleIdx="1" presStyleCnt="3" custScaleX="114925" custScaleY="77309" custLinFactNeighborX="-631" custLinFactNeighborY="-49963">
        <dgm:presLayoutVars>
          <dgm:bulletEnabled val="1"/>
        </dgm:presLayoutVars>
      </dgm:prSet>
      <dgm:spPr/>
      <dgm:t>
        <a:bodyPr/>
        <a:lstStyle/>
        <a:p>
          <a:endParaRPr kumimoji="1" lang="ja-JP" altLang="en-US"/>
        </a:p>
      </dgm:t>
    </dgm:pt>
    <dgm:pt modelId="{AD414C4A-CA4B-473C-A79E-F9387B5A181F}" type="pres">
      <dgm:prSet presAssocID="{F5E69287-8EBF-4D81-9239-814423336B02}" presName="item3" presStyleLbl="node1" presStyleIdx="2" presStyleCnt="3" custScaleX="138985" custScaleY="116431" custLinFactNeighborX="-3655" custLinFactNeighborY="-22073">
        <dgm:presLayoutVars>
          <dgm:bulletEnabled val="1"/>
        </dgm:presLayoutVars>
      </dgm:prSet>
      <dgm:spPr/>
      <dgm:t>
        <a:bodyPr/>
        <a:lstStyle/>
        <a:p>
          <a:endParaRPr kumimoji="1" lang="ja-JP" altLang="en-US"/>
        </a:p>
      </dgm:t>
    </dgm:pt>
    <dgm:pt modelId="{39DAE3A4-A2D8-4E5D-B56F-01B5B3BA27A5}" type="pres">
      <dgm:prSet presAssocID="{37A87522-303A-4BD3-B6EF-61B0A272A6B7}" presName="funnel" presStyleLbl="trAlignAcc1" presStyleIdx="0" presStyleCnt="1" custScaleX="138060" custScaleY="94427" custLinFactNeighborX="1165" custLinFactNeighborY="-12081"/>
      <dgm:spPr>
        <a:noFill/>
        <a:effectLst>
          <a:glow rad="127000">
            <a:schemeClr val="bg1">
              <a:lumMod val="85000"/>
            </a:schemeClr>
          </a:glow>
        </a:effectLst>
      </dgm:spPr>
    </dgm:pt>
  </dgm:ptLst>
  <dgm:cxnLst>
    <dgm:cxn modelId="{B3BA9BB1-DDCE-4275-9765-0AE16CC1990D}" srcId="{37A87522-303A-4BD3-B6EF-61B0A272A6B7}" destId="{6AEFFB33-1884-4C63-9E5C-372482E73ECA}" srcOrd="1" destOrd="0" parTransId="{55B1A303-3FF4-43A3-8D18-13CD11417A4F}" sibTransId="{7D574397-9F69-4C61-AE0D-CBC72E8C70DD}"/>
    <dgm:cxn modelId="{C70A857C-ED84-4C8A-BDDB-9884CD108179}" srcId="{37A87522-303A-4BD3-B6EF-61B0A272A6B7}" destId="{0C48718A-1027-4F87-B549-B1D8527D6C64}" srcOrd="2" destOrd="0" parTransId="{F02762FC-DB9D-4940-838B-9BEDAB8F4D91}" sibTransId="{7BFBC0F6-F218-4751-9C6C-85AB8DDD4F94}"/>
    <dgm:cxn modelId="{52F8A2CC-D83A-4B96-8019-BFE1775862EA}" type="presOf" srcId="{F5E69287-8EBF-4D81-9239-814423336B02}" destId="{EDE5231E-BCB3-4944-AA36-F8F6A4B7E20D}" srcOrd="0" destOrd="0" presId="urn:microsoft.com/office/officeart/2005/8/layout/funnel1"/>
    <dgm:cxn modelId="{A0DF4103-730A-410C-8D3D-245761554F54}" type="presOf" srcId="{D7859F53-E1B2-4AEE-8424-62711908DDDD}" destId="{AD414C4A-CA4B-473C-A79E-F9387B5A181F}" srcOrd="0" destOrd="0" presId="urn:microsoft.com/office/officeart/2005/8/layout/funnel1"/>
    <dgm:cxn modelId="{9EBD83B5-ABAC-4D3F-85A1-626FE1CD0858}" srcId="{37A87522-303A-4BD3-B6EF-61B0A272A6B7}" destId="{D7859F53-E1B2-4AEE-8424-62711908DDDD}" srcOrd="0" destOrd="0" parTransId="{6EDB8E42-FE1C-4217-998C-C3433F131358}" sibTransId="{7FAB5D54-F53A-4C4F-B267-A3E2A50A1695}"/>
    <dgm:cxn modelId="{975C0451-F2FF-47F4-ADD4-299B21EE10B8}" srcId="{37A87522-303A-4BD3-B6EF-61B0A272A6B7}" destId="{F5E69287-8EBF-4D81-9239-814423336B02}" srcOrd="3" destOrd="0" parTransId="{49D3AEF3-9106-4CE7-9E2A-5C5CFD739FB1}" sibTransId="{4C57644A-95C3-444C-B03C-51BCC6652F3D}"/>
    <dgm:cxn modelId="{D69F1875-8F41-43B9-ACCC-73DFD191A3CD}" type="presOf" srcId="{37A87522-303A-4BD3-B6EF-61B0A272A6B7}" destId="{69AFC387-F84F-4CB9-AD76-3EE11D9E03BD}" srcOrd="0" destOrd="0" presId="urn:microsoft.com/office/officeart/2005/8/layout/funnel1"/>
    <dgm:cxn modelId="{BA489DF6-BA59-4C40-8F09-77A9F9E4ECA0}" type="presOf" srcId="{6AEFFB33-1884-4C63-9E5C-372482E73ECA}" destId="{9CA74F72-DEF5-4F31-8224-7C9471CACC76}" srcOrd="0" destOrd="0" presId="urn:microsoft.com/office/officeart/2005/8/layout/funnel1"/>
    <dgm:cxn modelId="{32BC5A35-FE07-42CA-89B4-BE1DAC6FB1ED}" type="presOf" srcId="{0C48718A-1027-4F87-B549-B1D8527D6C64}" destId="{8D72C42E-014C-4FA8-BE35-C083CD1F650E}" srcOrd="0" destOrd="0" presId="urn:microsoft.com/office/officeart/2005/8/layout/funnel1"/>
    <dgm:cxn modelId="{63B59FB8-B513-4A9C-BA5A-8BF2364D5CBD}" type="presParOf" srcId="{69AFC387-F84F-4CB9-AD76-3EE11D9E03BD}" destId="{0B78693E-9CEE-4943-A303-6D474E15CCB8}" srcOrd="0" destOrd="0" presId="urn:microsoft.com/office/officeart/2005/8/layout/funnel1"/>
    <dgm:cxn modelId="{CEADC036-9688-498B-8EF8-F356211308AE}" type="presParOf" srcId="{69AFC387-F84F-4CB9-AD76-3EE11D9E03BD}" destId="{B6384698-228F-4E5A-8CA3-08BCC58702C3}" srcOrd="1" destOrd="0" presId="urn:microsoft.com/office/officeart/2005/8/layout/funnel1"/>
    <dgm:cxn modelId="{AF75AFE7-BF39-4070-B576-7E7DF6B0391D}" type="presParOf" srcId="{69AFC387-F84F-4CB9-AD76-3EE11D9E03BD}" destId="{EDE5231E-BCB3-4944-AA36-F8F6A4B7E20D}" srcOrd="2" destOrd="0" presId="urn:microsoft.com/office/officeart/2005/8/layout/funnel1"/>
    <dgm:cxn modelId="{94464CA3-E75E-4884-AB15-978D82FCDF09}" type="presParOf" srcId="{69AFC387-F84F-4CB9-AD76-3EE11D9E03BD}" destId="{8D72C42E-014C-4FA8-BE35-C083CD1F650E}" srcOrd="3" destOrd="0" presId="urn:microsoft.com/office/officeart/2005/8/layout/funnel1"/>
    <dgm:cxn modelId="{C888979F-E8E2-4167-BA5D-9C12A93F1424}" type="presParOf" srcId="{69AFC387-F84F-4CB9-AD76-3EE11D9E03BD}" destId="{9CA74F72-DEF5-4F31-8224-7C9471CACC76}" srcOrd="4" destOrd="0" presId="urn:microsoft.com/office/officeart/2005/8/layout/funnel1"/>
    <dgm:cxn modelId="{2DC48E8A-9311-4721-B09E-871D5528394B}" type="presParOf" srcId="{69AFC387-F84F-4CB9-AD76-3EE11D9E03BD}" destId="{AD414C4A-CA4B-473C-A79E-F9387B5A181F}" srcOrd="5" destOrd="0" presId="urn:microsoft.com/office/officeart/2005/8/layout/funnel1"/>
    <dgm:cxn modelId="{571B98FA-3DE0-45CC-90AB-1C0116639BF6}" type="presParOf" srcId="{69AFC387-F84F-4CB9-AD76-3EE11D9E03BD}" destId="{39DAE3A4-A2D8-4E5D-B56F-01B5B3BA27A5}"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28C9DD-8EB9-4167-9E4C-ED6B54737571}" type="doc">
      <dgm:prSet loTypeId="urn:microsoft.com/office/officeart/2005/8/layout/gear1" loCatId="process" qsTypeId="urn:microsoft.com/office/officeart/2005/8/quickstyle/simple1" qsCatId="simple" csTypeId="urn:microsoft.com/office/officeart/2005/8/colors/accent1_2" csCatId="accent1" phldr="1"/>
      <dgm:spPr/>
    </dgm:pt>
    <dgm:pt modelId="{219A2431-9BEC-41DA-80FE-79EF04C7F174}">
      <dgm:prSet phldrT="[テキスト]"/>
      <dgm:spPr>
        <a:solidFill>
          <a:schemeClr val="tx2">
            <a:lumMod val="75000"/>
          </a:schemeClr>
        </a:solidFill>
      </dgm:spPr>
      <dgm:t>
        <a:bodyPr/>
        <a:lstStyle/>
        <a:p>
          <a:r>
            <a:rPr kumimoji="1" lang="ja-JP" altLang="en-US" b="1" dirty="0" smtClean="0"/>
            <a:t>臨床</a:t>
          </a:r>
          <a:endParaRPr kumimoji="1" lang="ja-JP" altLang="en-US" b="1" dirty="0"/>
        </a:p>
      </dgm:t>
    </dgm:pt>
    <dgm:pt modelId="{A27B23B3-A840-493F-98CB-115C901052B3}" type="parTrans" cxnId="{1CC0017F-CEA9-4614-92AB-692D551F30D1}">
      <dgm:prSet/>
      <dgm:spPr/>
      <dgm:t>
        <a:bodyPr/>
        <a:lstStyle/>
        <a:p>
          <a:endParaRPr kumimoji="1" lang="ja-JP" altLang="en-US"/>
        </a:p>
      </dgm:t>
    </dgm:pt>
    <dgm:pt modelId="{6976BA28-E849-4F79-8CAC-B7599818B9ED}" type="sibTrans" cxnId="{1CC0017F-CEA9-4614-92AB-692D551F30D1}">
      <dgm:prSet/>
      <dgm:spPr/>
      <dgm:t>
        <a:bodyPr/>
        <a:lstStyle/>
        <a:p>
          <a:endParaRPr kumimoji="1" lang="ja-JP" altLang="en-US"/>
        </a:p>
      </dgm:t>
    </dgm:pt>
    <dgm:pt modelId="{AFA42747-D685-48C6-90D0-5093FC7393D3}">
      <dgm:prSet phldrT="[テキスト]"/>
      <dgm:spPr>
        <a:solidFill>
          <a:schemeClr val="tx2">
            <a:lumMod val="60000"/>
            <a:lumOff val="40000"/>
          </a:schemeClr>
        </a:solidFill>
      </dgm:spPr>
      <dgm:t>
        <a:bodyPr/>
        <a:lstStyle/>
        <a:p>
          <a:r>
            <a:rPr kumimoji="1" lang="ja-JP" altLang="en-US" b="1" dirty="0" smtClean="0"/>
            <a:t>研究</a:t>
          </a:r>
          <a:endParaRPr kumimoji="1" lang="ja-JP" altLang="en-US" b="1" dirty="0"/>
        </a:p>
      </dgm:t>
    </dgm:pt>
    <dgm:pt modelId="{DCF055F6-CB28-4D31-AE46-10C90360C6FB}" type="parTrans" cxnId="{B0378702-FFD4-405D-819F-25EE2EC2C725}">
      <dgm:prSet/>
      <dgm:spPr/>
      <dgm:t>
        <a:bodyPr/>
        <a:lstStyle/>
        <a:p>
          <a:endParaRPr kumimoji="1" lang="ja-JP" altLang="en-US"/>
        </a:p>
      </dgm:t>
    </dgm:pt>
    <dgm:pt modelId="{EB36C859-BF46-4294-8DC2-8C88970C4F81}" type="sibTrans" cxnId="{B0378702-FFD4-405D-819F-25EE2EC2C725}">
      <dgm:prSet/>
      <dgm:spPr/>
      <dgm:t>
        <a:bodyPr/>
        <a:lstStyle/>
        <a:p>
          <a:endParaRPr kumimoji="1" lang="ja-JP" altLang="en-US"/>
        </a:p>
      </dgm:t>
    </dgm:pt>
    <dgm:pt modelId="{FDF922C0-A1D2-48C8-9B77-6B92B1C40B8A}">
      <dgm:prSet phldrT="[テキスト]" custT="1"/>
      <dgm:spPr>
        <a:solidFill>
          <a:schemeClr val="tx2">
            <a:lumMod val="40000"/>
            <a:lumOff val="60000"/>
          </a:schemeClr>
        </a:solidFill>
      </dgm:spPr>
      <dgm:t>
        <a:bodyPr/>
        <a:lstStyle/>
        <a:p>
          <a:r>
            <a:rPr kumimoji="1" lang="ja-JP" altLang="en-US" sz="2000" b="1" dirty="0" smtClean="0">
              <a:solidFill>
                <a:srgbClr val="002060"/>
              </a:solidFill>
              <a:effectLst>
                <a:outerShdw blurRad="38100" dist="38100" dir="2700000" algn="tl">
                  <a:srgbClr val="000000">
                    <a:alpha val="43137"/>
                  </a:srgbClr>
                </a:outerShdw>
              </a:effectLst>
            </a:rPr>
            <a:t>情報</a:t>
          </a:r>
          <a:endParaRPr kumimoji="1" lang="en-US" altLang="ja-JP" sz="2000" b="1" dirty="0" smtClean="0">
            <a:solidFill>
              <a:srgbClr val="002060"/>
            </a:solidFill>
            <a:effectLst>
              <a:outerShdw blurRad="38100" dist="38100" dir="2700000" algn="tl">
                <a:srgbClr val="000000">
                  <a:alpha val="43137"/>
                </a:srgbClr>
              </a:outerShdw>
            </a:effectLst>
          </a:endParaRPr>
        </a:p>
        <a:p>
          <a:r>
            <a:rPr kumimoji="1" lang="ja-JP" altLang="en-US" sz="1000" b="1" dirty="0" smtClean="0">
              <a:solidFill>
                <a:srgbClr val="002060"/>
              </a:solidFill>
            </a:rPr>
            <a:t>インテリジェンス</a:t>
          </a:r>
          <a:endParaRPr kumimoji="1" lang="ja-JP" altLang="en-US" sz="1000" b="1" dirty="0">
            <a:solidFill>
              <a:srgbClr val="002060"/>
            </a:solidFill>
          </a:endParaRPr>
        </a:p>
      </dgm:t>
    </dgm:pt>
    <dgm:pt modelId="{D51452B2-0ECF-4FCA-84D4-7348C5DAEA39}" type="parTrans" cxnId="{2C7C03AE-F92D-4AF5-B7C6-AEEB0F3ACE7C}">
      <dgm:prSet/>
      <dgm:spPr/>
      <dgm:t>
        <a:bodyPr/>
        <a:lstStyle/>
        <a:p>
          <a:endParaRPr kumimoji="1" lang="ja-JP" altLang="en-US"/>
        </a:p>
      </dgm:t>
    </dgm:pt>
    <dgm:pt modelId="{149D616E-CA87-408F-AE7C-EF6248208FB7}" type="sibTrans" cxnId="{2C7C03AE-F92D-4AF5-B7C6-AEEB0F3ACE7C}">
      <dgm:prSet/>
      <dgm:spPr/>
      <dgm:t>
        <a:bodyPr/>
        <a:lstStyle/>
        <a:p>
          <a:endParaRPr kumimoji="1" lang="ja-JP" altLang="en-US"/>
        </a:p>
      </dgm:t>
    </dgm:pt>
    <dgm:pt modelId="{4851F451-F062-4616-8872-5FF786BB65BA}" type="pres">
      <dgm:prSet presAssocID="{6C28C9DD-8EB9-4167-9E4C-ED6B54737571}" presName="composite" presStyleCnt="0">
        <dgm:presLayoutVars>
          <dgm:chMax val="3"/>
          <dgm:animLvl val="lvl"/>
          <dgm:resizeHandles val="exact"/>
        </dgm:presLayoutVars>
      </dgm:prSet>
      <dgm:spPr/>
    </dgm:pt>
    <dgm:pt modelId="{E93520AF-41EF-435D-B906-D8976D2665A0}" type="pres">
      <dgm:prSet presAssocID="{219A2431-9BEC-41DA-80FE-79EF04C7F174}" presName="gear1" presStyleLbl="node1" presStyleIdx="0" presStyleCnt="3">
        <dgm:presLayoutVars>
          <dgm:chMax val="1"/>
          <dgm:bulletEnabled val="1"/>
        </dgm:presLayoutVars>
      </dgm:prSet>
      <dgm:spPr/>
      <dgm:t>
        <a:bodyPr/>
        <a:lstStyle/>
        <a:p>
          <a:endParaRPr kumimoji="1" lang="ja-JP" altLang="en-US"/>
        </a:p>
      </dgm:t>
    </dgm:pt>
    <dgm:pt modelId="{1A707E20-D1D1-4869-AD7D-44B8DBFAD020}" type="pres">
      <dgm:prSet presAssocID="{219A2431-9BEC-41DA-80FE-79EF04C7F174}" presName="gear1srcNode" presStyleLbl="node1" presStyleIdx="0" presStyleCnt="3"/>
      <dgm:spPr/>
      <dgm:t>
        <a:bodyPr/>
        <a:lstStyle/>
        <a:p>
          <a:endParaRPr kumimoji="1" lang="ja-JP" altLang="en-US"/>
        </a:p>
      </dgm:t>
    </dgm:pt>
    <dgm:pt modelId="{9EF1FB73-AFAF-4170-922D-B93243D453EA}" type="pres">
      <dgm:prSet presAssocID="{219A2431-9BEC-41DA-80FE-79EF04C7F174}" presName="gear1dstNode" presStyleLbl="node1" presStyleIdx="0" presStyleCnt="3"/>
      <dgm:spPr/>
      <dgm:t>
        <a:bodyPr/>
        <a:lstStyle/>
        <a:p>
          <a:endParaRPr kumimoji="1" lang="ja-JP" altLang="en-US"/>
        </a:p>
      </dgm:t>
    </dgm:pt>
    <dgm:pt modelId="{F41EDF37-13A4-4248-B065-D04FBD4B7DA1}" type="pres">
      <dgm:prSet presAssocID="{AFA42747-D685-48C6-90D0-5093FC7393D3}" presName="gear2" presStyleLbl="node1" presStyleIdx="1" presStyleCnt="3">
        <dgm:presLayoutVars>
          <dgm:chMax val="1"/>
          <dgm:bulletEnabled val="1"/>
        </dgm:presLayoutVars>
      </dgm:prSet>
      <dgm:spPr/>
      <dgm:t>
        <a:bodyPr/>
        <a:lstStyle/>
        <a:p>
          <a:endParaRPr kumimoji="1" lang="ja-JP" altLang="en-US"/>
        </a:p>
      </dgm:t>
    </dgm:pt>
    <dgm:pt modelId="{5BCE7597-575A-43BD-B0BD-3FFBF6DC1F1F}" type="pres">
      <dgm:prSet presAssocID="{AFA42747-D685-48C6-90D0-5093FC7393D3}" presName="gear2srcNode" presStyleLbl="node1" presStyleIdx="1" presStyleCnt="3"/>
      <dgm:spPr/>
      <dgm:t>
        <a:bodyPr/>
        <a:lstStyle/>
        <a:p>
          <a:endParaRPr kumimoji="1" lang="ja-JP" altLang="en-US"/>
        </a:p>
      </dgm:t>
    </dgm:pt>
    <dgm:pt modelId="{792A0F05-6DFC-45C1-9B7E-98039F095DA0}" type="pres">
      <dgm:prSet presAssocID="{AFA42747-D685-48C6-90D0-5093FC7393D3}" presName="gear2dstNode" presStyleLbl="node1" presStyleIdx="1" presStyleCnt="3"/>
      <dgm:spPr/>
      <dgm:t>
        <a:bodyPr/>
        <a:lstStyle/>
        <a:p>
          <a:endParaRPr kumimoji="1" lang="ja-JP" altLang="en-US"/>
        </a:p>
      </dgm:t>
    </dgm:pt>
    <dgm:pt modelId="{2EBF332B-C91B-4D48-8B68-A24F0F43B13C}" type="pres">
      <dgm:prSet presAssocID="{FDF922C0-A1D2-48C8-9B77-6B92B1C40B8A}" presName="gear3" presStyleLbl="node1" presStyleIdx="2" presStyleCnt="3" custLinFactNeighborX="104" custLinFactNeighborY="1668"/>
      <dgm:spPr/>
      <dgm:t>
        <a:bodyPr/>
        <a:lstStyle/>
        <a:p>
          <a:endParaRPr kumimoji="1" lang="ja-JP" altLang="en-US"/>
        </a:p>
      </dgm:t>
    </dgm:pt>
    <dgm:pt modelId="{923A8EA0-5B45-4308-8570-0BB8F2FDAEFB}" type="pres">
      <dgm:prSet presAssocID="{FDF922C0-A1D2-48C8-9B77-6B92B1C40B8A}" presName="gear3tx" presStyleLbl="node1" presStyleIdx="2" presStyleCnt="3">
        <dgm:presLayoutVars>
          <dgm:chMax val="1"/>
          <dgm:bulletEnabled val="1"/>
        </dgm:presLayoutVars>
      </dgm:prSet>
      <dgm:spPr/>
      <dgm:t>
        <a:bodyPr/>
        <a:lstStyle/>
        <a:p>
          <a:endParaRPr kumimoji="1" lang="ja-JP" altLang="en-US"/>
        </a:p>
      </dgm:t>
    </dgm:pt>
    <dgm:pt modelId="{944569DC-F4AA-4CAB-BA2A-EE4A49E9F9AA}" type="pres">
      <dgm:prSet presAssocID="{FDF922C0-A1D2-48C8-9B77-6B92B1C40B8A}" presName="gear3srcNode" presStyleLbl="node1" presStyleIdx="2" presStyleCnt="3"/>
      <dgm:spPr/>
      <dgm:t>
        <a:bodyPr/>
        <a:lstStyle/>
        <a:p>
          <a:endParaRPr kumimoji="1" lang="ja-JP" altLang="en-US"/>
        </a:p>
      </dgm:t>
    </dgm:pt>
    <dgm:pt modelId="{98ABE088-A9DD-453C-8504-16D7EA66DA58}" type="pres">
      <dgm:prSet presAssocID="{FDF922C0-A1D2-48C8-9B77-6B92B1C40B8A}" presName="gear3dstNode" presStyleLbl="node1" presStyleIdx="2" presStyleCnt="3"/>
      <dgm:spPr/>
      <dgm:t>
        <a:bodyPr/>
        <a:lstStyle/>
        <a:p>
          <a:endParaRPr kumimoji="1" lang="ja-JP" altLang="en-US"/>
        </a:p>
      </dgm:t>
    </dgm:pt>
    <dgm:pt modelId="{61CCC1ED-187C-441F-824D-B9E9945C7C6B}" type="pres">
      <dgm:prSet presAssocID="{6976BA28-E849-4F79-8CAC-B7599818B9ED}" presName="connector1" presStyleLbl="sibTrans2D1" presStyleIdx="0" presStyleCnt="3"/>
      <dgm:spPr/>
      <dgm:t>
        <a:bodyPr/>
        <a:lstStyle/>
        <a:p>
          <a:endParaRPr kumimoji="1" lang="ja-JP" altLang="en-US"/>
        </a:p>
      </dgm:t>
    </dgm:pt>
    <dgm:pt modelId="{0E0CA427-6AE1-493B-8476-9DF3C3DF21DB}" type="pres">
      <dgm:prSet presAssocID="{EB36C859-BF46-4294-8DC2-8C88970C4F81}" presName="connector2" presStyleLbl="sibTrans2D1" presStyleIdx="1" presStyleCnt="3"/>
      <dgm:spPr/>
      <dgm:t>
        <a:bodyPr/>
        <a:lstStyle/>
        <a:p>
          <a:endParaRPr kumimoji="1" lang="ja-JP" altLang="en-US"/>
        </a:p>
      </dgm:t>
    </dgm:pt>
    <dgm:pt modelId="{30CBA7F3-F85C-4459-85DB-C5AD070A3B55}" type="pres">
      <dgm:prSet presAssocID="{149D616E-CA87-408F-AE7C-EF6248208FB7}" presName="connector3" presStyleLbl="sibTrans2D1" presStyleIdx="2" presStyleCnt="3"/>
      <dgm:spPr/>
      <dgm:t>
        <a:bodyPr/>
        <a:lstStyle/>
        <a:p>
          <a:endParaRPr kumimoji="1" lang="ja-JP" altLang="en-US"/>
        </a:p>
      </dgm:t>
    </dgm:pt>
  </dgm:ptLst>
  <dgm:cxnLst>
    <dgm:cxn modelId="{5D84654E-DBBD-4E85-A66B-B497146C6CDA}" type="presOf" srcId="{149D616E-CA87-408F-AE7C-EF6248208FB7}" destId="{30CBA7F3-F85C-4459-85DB-C5AD070A3B55}" srcOrd="0" destOrd="0" presId="urn:microsoft.com/office/officeart/2005/8/layout/gear1"/>
    <dgm:cxn modelId="{285937D0-7B33-4A07-B09F-1D1CC4132483}" type="presOf" srcId="{AFA42747-D685-48C6-90D0-5093FC7393D3}" destId="{792A0F05-6DFC-45C1-9B7E-98039F095DA0}" srcOrd="2" destOrd="0" presId="urn:microsoft.com/office/officeart/2005/8/layout/gear1"/>
    <dgm:cxn modelId="{B0378702-FFD4-405D-819F-25EE2EC2C725}" srcId="{6C28C9DD-8EB9-4167-9E4C-ED6B54737571}" destId="{AFA42747-D685-48C6-90D0-5093FC7393D3}" srcOrd="1" destOrd="0" parTransId="{DCF055F6-CB28-4D31-AE46-10C90360C6FB}" sibTransId="{EB36C859-BF46-4294-8DC2-8C88970C4F81}"/>
    <dgm:cxn modelId="{DA249894-1C15-4EBD-9081-CFCB440D4C87}" type="presOf" srcId="{FDF922C0-A1D2-48C8-9B77-6B92B1C40B8A}" destId="{923A8EA0-5B45-4308-8570-0BB8F2FDAEFB}" srcOrd="1" destOrd="0" presId="urn:microsoft.com/office/officeart/2005/8/layout/gear1"/>
    <dgm:cxn modelId="{B5F009AB-8424-4B2C-8500-94BA6D18EF2D}" type="presOf" srcId="{FDF922C0-A1D2-48C8-9B77-6B92B1C40B8A}" destId="{98ABE088-A9DD-453C-8504-16D7EA66DA58}" srcOrd="3" destOrd="0" presId="urn:microsoft.com/office/officeart/2005/8/layout/gear1"/>
    <dgm:cxn modelId="{2C7C03AE-F92D-4AF5-B7C6-AEEB0F3ACE7C}" srcId="{6C28C9DD-8EB9-4167-9E4C-ED6B54737571}" destId="{FDF922C0-A1D2-48C8-9B77-6B92B1C40B8A}" srcOrd="2" destOrd="0" parTransId="{D51452B2-0ECF-4FCA-84D4-7348C5DAEA39}" sibTransId="{149D616E-CA87-408F-AE7C-EF6248208FB7}"/>
    <dgm:cxn modelId="{BF8DA2B6-F1F2-40D5-9E61-0A00E6B94ACB}" type="presOf" srcId="{6976BA28-E849-4F79-8CAC-B7599818B9ED}" destId="{61CCC1ED-187C-441F-824D-B9E9945C7C6B}" srcOrd="0" destOrd="0" presId="urn:microsoft.com/office/officeart/2005/8/layout/gear1"/>
    <dgm:cxn modelId="{8B62040F-1C12-4584-B6F9-974CAF974AFA}" type="presOf" srcId="{AFA42747-D685-48C6-90D0-5093FC7393D3}" destId="{5BCE7597-575A-43BD-B0BD-3FFBF6DC1F1F}" srcOrd="1" destOrd="0" presId="urn:microsoft.com/office/officeart/2005/8/layout/gear1"/>
    <dgm:cxn modelId="{A43273F4-BA79-4882-B369-8B4A37810160}" type="presOf" srcId="{FDF922C0-A1D2-48C8-9B77-6B92B1C40B8A}" destId="{2EBF332B-C91B-4D48-8B68-A24F0F43B13C}" srcOrd="0" destOrd="0" presId="urn:microsoft.com/office/officeart/2005/8/layout/gear1"/>
    <dgm:cxn modelId="{657D8627-74FD-4F76-BEB2-028D14C45303}" type="presOf" srcId="{AFA42747-D685-48C6-90D0-5093FC7393D3}" destId="{F41EDF37-13A4-4248-B065-D04FBD4B7DA1}" srcOrd="0" destOrd="0" presId="urn:microsoft.com/office/officeart/2005/8/layout/gear1"/>
    <dgm:cxn modelId="{CA265E54-8FFE-431E-B19E-F834A88EEE6C}" type="presOf" srcId="{219A2431-9BEC-41DA-80FE-79EF04C7F174}" destId="{E93520AF-41EF-435D-B906-D8976D2665A0}" srcOrd="0" destOrd="0" presId="urn:microsoft.com/office/officeart/2005/8/layout/gear1"/>
    <dgm:cxn modelId="{1CC0017F-CEA9-4614-92AB-692D551F30D1}" srcId="{6C28C9DD-8EB9-4167-9E4C-ED6B54737571}" destId="{219A2431-9BEC-41DA-80FE-79EF04C7F174}" srcOrd="0" destOrd="0" parTransId="{A27B23B3-A840-493F-98CB-115C901052B3}" sibTransId="{6976BA28-E849-4F79-8CAC-B7599818B9ED}"/>
    <dgm:cxn modelId="{69EFFB1A-6223-45FE-BFCB-146D683BC482}" type="presOf" srcId="{FDF922C0-A1D2-48C8-9B77-6B92B1C40B8A}" destId="{944569DC-F4AA-4CAB-BA2A-EE4A49E9F9AA}" srcOrd="2" destOrd="0" presId="urn:microsoft.com/office/officeart/2005/8/layout/gear1"/>
    <dgm:cxn modelId="{52F6799C-A0EC-4E32-A5FD-FA20F00A8CA3}" type="presOf" srcId="{EB36C859-BF46-4294-8DC2-8C88970C4F81}" destId="{0E0CA427-6AE1-493B-8476-9DF3C3DF21DB}" srcOrd="0" destOrd="0" presId="urn:microsoft.com/office/officeart/2005/8/layout/gear1"/>
    <dgm:cxn modelId="{4AAEC86F-F5EB-49C2-AE1A-D5CBCF8BB9D9}" type="presOf" srcId="{219A2431-9BEC-41DA-80FE-79EF04C7F174}" destId="{1A707E20-D1D1-4869-AD7D-44B8DBFAD020}" srcOrd="1" destOrd="0" presId="urn:microsoft.com/office/officeart/2005/8/layout/gear1"/>
    <dgm:cxn modelId="{058F2F47-3383-4D95-94DE-6D3BA3F38690}" type="presOf" srcId="{6C28C9DD-8EB9-4167-9E4C-ED6B54737571}" destId="{4851F451-F062-4616-8872-5FF786BB65BA}" srcOrd="0" destOrd="0" presId="urn:microsoft.com/office/officeart/2005/8/layout/gear1"/>
    <dgm:cxn modelId="{AC4473D3-D438-4FF9-907F-E94555B4EE38}" type="presOf" srcId="{219A2431-9BEC-41DA-80FE-79EF04C7F174}" destId="{9EF1FB73-AFAF-4170-922D-B93243D453EA}" srcOrd="2" destOrd="0" presId="urn:microsoft.com/office/officeart/2005/8/layout/gear1"/>
    <dgm:cxn modelId="{C6653AEA-8643-43C6-83E2-B4F28AB85D6F}" type="presParOf" srcId="{4851F451-F062-4616-8872-5FF786BB65BA}" destId="{E93520AF-41EF-435D-B906-D8976D2665A0}" srcOrd="0" destOrd="0" presId="urn:microsoft.com/office/officeart/2005/8/layout/gear1"/>
    <dgm:cxn modelId="{8DDBF2DC-C8D3-4588-BB4D-73179F361A5C}" type="presParOf" srcId="{4851F451-F062-4616-8872-5FF786BB65BA}" destId="{1A707E20-D1D1-4869-AD7D-44B8DBFAD020}" srcOrd="1" destOrd="0" presId="urn:microsoft.com/office/officeart/2005/8/layout/gear1"/>
    <dgm:cxn modelId="{97734A1B-EEB7-4BB3-8C97-BE007260660A}" type="presParOf" srcId="{4851F451-F062-4616-8872-5FF786BB65BA}" destId="{9EF1FB73-AFAF-4170-922D-B93243D453EA}" srcOrd="2" destOrd="0" presId="urn:microsoft.com/office/officeart/2005/8/layout/gear1"/>
    <dgm:cxn modelId="{3D0494F0-B9C1-49F2-A9EB-E068955A83FC}" type="presParOf" srcId="{4851F451-F062-4616-8872-5FF786BB65BA}" destId="{F41EDF37-13A4-4248-B065-D04FBD4B7DA1}" srcOrd="3" destOrd="0" presId="urn:microsoft.com/office/officeart/2005/8/layout/gear1"/>
    <dgm:cxn modelId="{E08407D2-B0FC-4C81-BE69-FB0F9C7BBC74}" type="presParOf" srcId="{4851F451-F062-4616-8872-5FF786BB65BA}" destId="{5BCE7597-575A-43BD-B0BD-3FFBF6DC1F1F}" srcOrd="4" destOrd="0" presId="urn:microsoft.com/office/officeart/2005/8/layout/gear1"/>
    <dgm:cxn modelId="{852CB491-D09E-4ED2-B337-F97A32E8011A}" type="presParOf" srcId="{4851F451-F062-4616-8872-5FF786BB65BA}" destId="{792A0F05-6DFC-45C1-9B7E-98039F095DA0}" srcOrd="5" destOrd="0" presId="urn:microsoft.com/office/officeart/2005/8/layout/gear1"/>
    <dgm:cxn modelId="{C5859F3D-0828-4F0C-87AF-C9AF3A815D6C}" type="presParOf" srcId="{4851F451-F062-4616-8872-5FF786BB65BA}" destId="{2EBF332B-C91B-4D48-8B68-A24F0F43B13C}" srcOrd="6" destOrd="0" presId="urn:microsoft.com/office/officeart/2005/8/layout/gear1"/>
    <dgm:cxn modelId="{A825939B-595D-42D5-98AC-7C49DB1D3D21}" type="presParOf" srcId="{4851F451-F062-4616-8872-5FF786BB65BA}" destId="{923A8EA0-5B45-4308-8570-0BB8F2FDAEFB}" srcOrd="7" destOrd="0" presId="urn:microsoft.com/office/officeart/2005/8/layout/gear1"/>
    <dgm:cxn modelId="{EC781DBD-4915-428C-816A-35AF116BF821}" type="presParOf" srcId="{4851F451-F062-4616-8872-5FF786BB65BA}" destId="{944569DC-F4AA-4CAB-BA2A-EE4A49E9F9AA}" srcOrd="8" destOrd="0" presId="urn:microsoft.com/office/officeart/2005/8/layout/gear1"/>
    <dgm:cxn modelId="{4ADF31C4-F34A-4C86-828C-A95573C8A7B6}" type="presParOf" srcId="{4851F451-F062-4616-8872-5FF786BB65BA}" destId="{98ABE088-A9DD-453C-8504-16D7EA66DA58}" srcOrd="9" destOrd="0" presId="urn:microsoft.com/office/officeart/2005/8/layout/gear1"/>
    <dgm:cxn modelId="{4F481FE4-CF51-42DD-AEE7-8A986B9A1026}" type="presParOf" srcId="{4851F451-F062-4616-8872-5FF786BB65BA}" destId="{61CCC1ED-187C-441F-824D-B9E9945C7C6B}" srcOrd="10" destOrd="0" presId="urn:microsoft.com/office/officeart/2005/8/layout/gear1"/>
    <dgm:cxn modelId="{E63EFFB6-B522-4588-B33F-85B6AA864B6C}" type="presParOf" srcId="{4851F451-F062-4616-8872-5FF786BB65BA}" destId="{0E0CA427-6AE1-493B-8476-9DF3C3DF21DB}" srcOrd="11" destOrd="0" presId="urn:microsoft.com/office/officeart/2005/8/layout/gear1"/>
    <dgm:cxn modelId="{E365173B-7BA5-4E7D-9D34-6E98982FF49F}" type="presParOf" srcId="{4851F451-F062-4616-8872-5FF786BB65BA}" destId="{30CBA7F3-F85C-4459-85DB-C5AD070A3B5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6C320-DAA5-4C09-9BCA-3C737B787D09}">
      <dsp:nvSpPr>
        <dsp:cNvPr id="0" name=""/>
        <dsp:cNvSpPr/>
      </dsp:nvSpPr>
      <dsp:spPr>
        <a:xfrm>
          <a:off x="600" y="333390"/>
          <a:ext cx="1407113" cy="1161672"/>
        </a:xfrm>
        <a:prstGeom prst="ellipse">
          <a:avLst/>
        </a:prstGeom>
        <a:solidFill>
          <a:srgbClr val="00B0F0"/>
        </a:solidFill>
        <a:ln w="28575" cap="flat" cmpd="sng" algn="ctr">
          <a:solidFill>
            <a:scrgbClr r="0" g="0" b="0">
              <a:shade val="75000"/>
              <a:lumMod val="80000"/>
            </a:sc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kumimoji="1" lang="ja-JP" altLang="en-US" sz="1500" b="1" kern="1200" dirty="0" smtClean="0">
              <a:latin typeface="HGP明朝E" panose="02020900000000000000" pitchFamily="18" charset="-128"/>
              <a:ea typeface="HGP明朝E" panose="02020900000000000000" pitchFamily="18" charset="-128"/>
            </a:rPr>
            <a:t>アジア太平洋地域</a:t>
          </a:r>
          <a:endParaRPr kumimoji="1" lang="en-US" altLang="ja-JP" sz="1500" b="1" kern="1200" dirty="0" smtClean="0">
            <a:latin typeface="HGP明朝E" panose="02020900000000000000" pitchFamily="18" charset="-128"/>
            <a:ea typeface="HGP明朝E" panose="02020900000000000000" pitchFamily="18" charset="-128"/>
          </a:endParaRPr>
        </a:p>
        <a:p>
          <a:pPr lvl="0" algn="ctr" defTabSz="666750">
            <a:lnSpc>
              <a:spcPct val="90000"/>
            </a:lnSpc>
            <a:spcBef>
              <a:spcPct val="0"/>
            </a:spcBef>
            <a:spcAft>
              <a:spcPct val="35000"/>
            </a:spcAft>
          </a:pPr>
          <a:r>
            <a:rPr kumimoji="1" lang="ja-JP" altLang="en-US" sz="1500" b="1" kern="1200" dirty="0" smtClean="0">
              <a:latin typeface="HGP明朝E" panose="02020900000000000000" pitchFamily="18" charset="-128"/>
              <a:ea typeface="HGP明朝E" panose="02020900000000000000" pitchFamily="18" charset="-128"/>
            </a:rPr>
            <a:t>ＨＡＤＲ</a:t>
          </a:r>
          <a:endParaRPr kumimoji="1" lang="ja-JP" altLang="en-US" sz="1500" b="1" kern="1200" dirty="0">
            <a:latin typeface="HGP明朝E" panose="02020900000000000000" pitchFamily="18" charset="-128"/>
            <a:ea typeface="HGP明朝E" panose="02020900000000000000" pitchFamily="18" charset="-128"/>
          </a:endParaRPr>
        </a:p>
      </dsp:txBody>
      <dsp:txXfrm>
        <a:off x="206667" y="503513"/>
        <a:ext cx="994979" cy="821426"/>
      </dsp:txXfrm>
    </dsp:sp>
    <dsp:sp modelId="{D1EFFA4A-F972-4B5D-97D4-FA0ABEF7FFE2}">
      <dsp:nvSpPr>
        <dsp:cNvPr id="0" name=""/>
        <dsp:cNvSpPr/>
      </dsp:nvSpPr>
      <dsp:spPr>
        <a:xfrm>
          <a:off x="434860" y="1570465"/>
          <a:ext cx="538593" cy="538593"/>
        </a:xfrm>
        <a:prstGeom prst="mathPlus">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kumimoji="1" lang="ja-JP" altLang="en-US" sz="900" kern="1200">
            <a:solidFill>
              <a:srgbClr val="FF0000"/>
            </a:solidFill>
          </a:endParaRPr>
        </a:p>
      </dsp:txBody>
      <dsp:txXfrm>
        <a:off x="506251" y="1776423"/>
        <a:ext cx="395811" cy="126677"/>
      </dsp:txXfrm>
    </dsp:sp>
    <dsp:sp modelId="{7B9285D5-4C06-4346-B956-780E871B2EA4}">
      <dsp:nvSpPr>
        <dsp:cNvPr id="0" name=""/>
        <dsp:cNvSpPr/>
      </dsp:nvSpPr>
      <dsp:spPr>
        <a:xfrm>
          <a:off x="239852" y="2184462"/>
          <a:ext cx="928609" cy="928609"/>
        </a:xfrm>
        <a:prstGeom prst="ellipse">
          <a:avLst/>
        </a:prstGeom>
        <a:gradFill rotWithShape="1">
          <a:gsLst>
            <a:gs pos="0">
              <a:schemeClr val="accent1">
                <a:tint val="0"/>
              </a:schemeClr>
            </a:gs>
            <a:gs pos="44000">
              <a:schemeClr val="accent1">
                <a:tint val="60000"/>
                <a:satMod val="120000"/>
              </a:schemeClr>
            </a:gs>
            <a:gs pos="100000">
              <a:schemeClr val="accent1">
                <a:tint val="90000"/>
                <a:alpha val="100000"/>
                <a:lumMod val="90000"/>
              </a:schemeClr>
            </a:gs>
          </a:gsLst>
          <a:lin ang="5400000" scaled="0"/>
        </a:gradFill>
        <a:ln w="2857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kumimoji="1" lang="en-US" altLang="ja-JP" sz="800" kern="1200" dirty="0" smtClean="0"/>
        </a:p>
        <a:p>
          <a:pPr lvl="0" algn="ctr" defTabSz="355600">
            <a:lnSpc>
              <a:spcPct val="90000"/>
            </a:lnSpc>
            <a:spcBef>
              <a:spcPct val="0"/>
            </a:spcBef>
            <a:spcAft>
              <a:spcPct val="35000"/>
            </a:spcAft>
          </a:pPr>
          <a:r>
            <a:rPr kumimoji="1" lang="ja-JP" altLang="en-US" sz="1000" b="1" kern="1200" dirty="0" smtClean="0">
              <a:latin typeface="HGP明朝E" panose="02020900000000000000" pitchFamily="18" charset="-128"/>
              <a:ea typeface="HGP明朝E" panose="02020900000000000000" pitchFamily="18" charset="-128"/>
            </a:rPr>
            <a:t>病院船</a:t>
          </a:r>
          <a:endParaRPr kumimoji="1" lang="en-US" altLang="ja-JP" sz="1000" b="1" kern="1200" dirty="0" smtClean="0">
            <a:latin typeface="HGP明朝E" panose="02020900000000000000" pitchFamily="18" charset="-128"/>
            <a:ea typeface="HGP明朝E" panose="02020900000000000000" pitchFamily="18" charset="-128"/>
          </a:endParaRPr>
        </a:p>
        <a:p>
          <a:pPr lvl="0" algn="ctr" defTabSz="355600">
            <a:lnSpc>
              <a:spcPct val="90000"/>
            </a:lnSpc>
            <a:spcBef>
              <a:spcPct val="0"/>
            </a:spcBef>
            <a:spcAft>
              <a:spcPct val="35000"/>
            </a:spcAft>
          </a:pPr>
          <a:r>
            <a:rPr kumimoji="1" lang="ja-JP" altLang="en-US" sz="1000" b="1" kern="1200" dirty="0" smtClean="0">
              <a:latin typeface="HGP明朝E" panose="02020900000000000000" pitchFamily="18" charset="-128"/>
              <a:ea typeface="HGP明朝E" panose="02020900000000000000" pitchFamily="18" charset="-128"/>
            </a:rPr>
            <a:t>マーシー</a:t>
          </a:r>
          <a:endParaRPr kumimoji="1" lang="en-US" altLang="ja-JP" sz="1000" b="1" kern="1200" dirty="0" smtClean="0">
            <a:latin typeface="HGP明朝E" panose="02020900000000000000" pitchFamily="18" charset="-128"/>
            <a:ea typeface="HGP明朝E" panose="02020900000000000000" pitchFamily="18" charset="-128"/>
          </a:endParaRPr>
        </a:p>
        <a:p>
          <a:pPr lvl="0" algn="ctr" defTabSz="355600">
            <a:lnSpc>
              <a:spcPct val="90000"/>
            </a:lnSpc>
            <a:spcBef>
              <a:spcPct val="0"/>
            </a:spcBef>
            <a:spcAft>
              <a:spcPct val="35000"/>
            </a:spcAft>
          </a:pPr>
          <a:r>
            <a:rPr kumimoji="1" lang="ja-JP" altLang="en-US" sz="1000" b="1" kern="1200" dirty="0" smtClean="0">
              <a:latin typeface="HGP明朝E" panose="02020900000000000000" pitchFamily="18" charset="-128"/>
              <a:ea typeface="HGP明朝E" panose="02020900000000000000" pitchFamily="18" charset="-128"/>
            </a:rPr>
            <a:t>沖縄寄港</a:t>
          </a:r>
          <a:endParaRPr kumimoji="1" lang="ja-JP" altLang="en-US" sz="1000" b="1" kern="1200" dirty="0">
            <a:latin typeface="HGP明朝E" panose="02020900000000000000" pitchFamily="18" charset="-128"/>
            <a:ea typeface="HGP明朝E" panose="02020900000000000000" pitchFamily="18" charset="-128"/>
          </a:endParaRPr>
        </a:p>
      </dsp:txBody>
      <dsp:txXfrm>
        <a:off x="375844" y="2320454"/>
        <a:ext cx="656625" cy="656625"/>
      </dsp:txXfrm>
    </dsp:sp>
    <dsp:sp modelId="{1BD65ACF-0D06-452D-A48F-45A83CA2DFB6}">
      <dsp:nvSpPr>
        <dsp:cNvPr id="0" name=""/>
        <dsp:cNvSpPr/>
      </dsp:nvSpPr>
      <dsp:spPr>
        <a:xfrm rot="34433">
          <a:off x="1015425" y="1700137"/>
          <a:ext cx="828526" cy="395145"/>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kumimoji="1" lang="ja-JP" altLang="en-US" sz="1200" kern="1200"/>
        </a:p>
      </dsp:txBody>
      <dsp:txXfrm>
        <a:off x="1015428" y="1778572"/>
        <a:ext cx="709983" cy="237087"/>
      </dsp:txXfrm>
    </dsp:sp>
    <dsp:sp modelId="{C1D777B4-B1DE-470F-A39D-67BEF9F09BD0}">
      <dsp:nvSpPr>
        <dsp:cNvPr id="0" name=""/>
        <dsp:cNvSpPr/>
      </dsp:nvSpPr>
      <dsp:spPr>
        <a:xfrm>
          <a:off x="1965480" y="612669"/>
          <a:ext cx="1857219" cy="1857219"/>
        </a:xfrm>
        <a:prstGeom prst="ellipse">
          <a:avLst/>
        </a:prstGeom>
        <a:gradFill rotWithShape="1">
          <a:gsLst>
            <a:gs pos="0">
              <a:schemeClr val="accent2">
                <a:tint val="0"/>
              </a:schemeClr>
            </a:gs>
            <a:gs pos="44000">
              <a:schemeClr val="accent2">
                <a:tint val="60000"/>
                <a:satMod val="120000"/>
              </a:schemeClr>
            </a:gs>
            <a:gs pos="100000">
              <a:schemeClr val="accent2">
                <a:tint val="90000"/>
                <a:alpha val="100000"/>
                <a:lumMod val="90000"/>
              </a:schemeClr>
            </a:gs>
          </a:gsLst>
          <a:lin ang="5400000" scaled="0"/>
        </a:gra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kumimoji="1" lang="ja-JP" altLang="en-US" sz="1500" b="1" kern="1200" dirty="0" smtClean="0">
              <a:latin typeface="HGP明朝E" panose="02020900000000000000" pitchFamily="18" charset="-128"/>
              <a:ea typeface="HGP明朝E" panose="02020900000000000000" pitchFamily="18" charset="-128"/>
            </a:rPr>
            <a:t>アジア太平洋地域ＨＡＤＲ国際会議 </a:t>
          </a:r>
          <a:r>
            <a:rPr kumimoji="1" lang="en-US" altLang="ja-JP" sz="1500" b="1" kern="1200" dirty="0" smtClean="0">
              <a:latin typeface="HGP明朝E" panose="02020900000000000000" pitchFamily="18" charset="-128"/>
              <a:ea typeface="HGP明朝E" panose="02020900000000000000" pitchFamily="18" charset="-128"/>
            </a:rPr>
            <a:t>in </a:t>
          </a:r>
          <a:r>
            <a:rPr kumimoji="1" lang="ja-JP" altLang="en-US" sz="1500" b="1" kern="1200" dirty="0" smtClean="0">
              <a:latin typeface="HGP明朝E" panose="02020900000000000000" pitchFamily="18" charset="-128"/>
              <a:ea typeface="HGP明朝E" panose="02020900000000000000" pitchFamily="18" charset="-128"/>
            </a:rPr>
            <a:t>沖縄</a:t>
          </a:r>
          <a:endParaRPr kumimoji="1" lang="en-US" altLang="ja-JP" sz="1500" b="1" kern="1200" dirty="0" smtClean="0">
            <a:latin typeface="HGP明朝E" panose="02020900000000000000" pitchFamily="18" charset="-128"/>
            <a:ea typeface="HGP明朝E" panose="02020900000000000000" pitchFamily="18" charset="-128"/>
          </a:endParaRPr>
        </a:p>
        <a:p>
          <a:pPr lvl="0" algn="ctr" defTabSz="666750">
            <a:lnSpc>
              <a:spcPct val="90000"/>
            </a:lnSpc>
            <a:spcBef>
              <a:spcPct val="0"/>
            </a:spcBef>
            <a:spcAft>
              <a:spcPct val="35000"/>
            </a:spcAft>
          </a:pPr>
          <a:r>
            <a:rPr kumimoji="1" lang="en-US" altLang="ja-JP" sz="1500" b="1" kern="1200" dirty="0" smtClean="0">
              <a:latin typeface="HGP明朝E" panose="02020900000000000000" pitchFamily="18" charset="-128"/>
              <a:ea typeface="HGP明朝E" panose="02020900000000000000" pitchFamily="18" charset="-128"/>
            </a:rPr>
            <a:t>2018</a:t>
          </a:r>
          <a:endParaRPr kumimoji="1" lang="ja-JP" altLang="en-US" sz="1500" b="1" kern="1200" dirty="0">
            <a:latin typeface="HGP明朝E" panose="02020900000000000000" pitchFamily="18" charset="-128"/>
            <a:ea typeface="HGP明朝E" panose="02020900000000000000" pitchFamily="18" charset="-128"/>
          </a:endParaRPr>
        </a:p>
      </dsp:txBody>
      <dsp:txXfrm>
        <a:off x="2237463" y="884652"/>
        <a:ext cx="1313253" cy="13132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8693E-9CEE-4943-A303-6D474E15CCB8}">
      <dsp:nvSpPr>
        <dsp:cNvPr id="0" name=""/>
        <dsp:cNvSpPr/>
      </dsp:nvSpPr>
      <dsp:spPr>
        <a:xfrm>
          <a:off x="541019" y="360043"/>
          <a:ext cx="3022409" cy="1226962"/>
        </a:xfrm>
        <a:prstGeom prst="ellipse">
          <a:avLst/>
        </a:prstGeom>
        <a:solidFill>
          <a:srgbClr val="00B0F0">
            <a:alpha val="40000"/>
          </a:srgbClr>
        </a:solidFill>
        <a:ln>
          <a:solidFill>
            <a:schemeClr val="accent1">
              <a:lumMod val="20000"/>
              <a:lumOff val="80000"/>
            </a:schemeClr>
          </a:solidFill>
        </a:ln>
        <a:effectLst/>
      </dsp:spPr>
      <dsp:style>
        <a:lnRef idx="0">
          <a:scrgbClr r="0" g="0" b="0"/>
        </a:lnRef>
        <a:fillRef idx="1">
          <a:scrgbClr r="0" g="0" b="0"/>
        </a:fillRef>
        <a:effectRef idx="0">
          <a:scrgbClr r="0" g="0" b="0"/>
        </a:effectRef>
        <a:fontRef idx="minor"/>
      </dsp:style>
    </dsp:sp>
    <dsp:sp modelId="{B6384698-228F-4E5A-8CA3-08BCC58702C3}">
      <dsp:nvSpPr>
        <dsp:cNvPr id="0" name=""/>
        <dsp:cNvSpPr/>
      </dsp:nvSpPr>
      <dsp:spPr>
        <a:xfrm>
          <a:off x="1766887" y="2705335"/>
          <a:ext cx="504825" cy="323088"/>
        </a:xfrm>
        <a:prstGeom prst="down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5231E-BCB3-4944-AA36-F8F6A4B7E20D}">
      <dsp:nvSpPr>
        <dsp:cNvPr id="0" name=""/>
        <dsp:cNvSpPr/>
      </dsp:nvSpPr>
      <dsp:spPr>
        <a:xfrm>
          <a:off x="936099" y="2534446"/>
          <a:ext cx="2232263" cy="1860514"/>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endParaRPr kumimoji="1" lang="en-US" altLang="ja-JP" sz="2600" kern="1200" dirty="0" smtClean="0"/>
        </a:p>
        <a:p>
          <a:pPr lvl="0" algn="ctr" defTabSz="1155700">
            <a:lnSpc>
              <a:spcPct val="90000"/>
            </a:lnSpc>
            <a:spcBef>
              <a:spcPct val="0"/>
            </a:spcBef>
            <a:spcAft>
              <a:spcPct val="35000"/>
            </a:spcAft>
          </a:pPr>
          <a:endParaRPr kumimoji="1" lang="en-US" altLang="ja-JP" sz="2600" kern="1200" dirty="0" smtClean="0"/>
        </a:p>
        <a:p>
          <a:pPr lvl="0" algn="ctr" defTabSz="1155700">
            <a:lnSpc>
              <a:spcPct val="90000"/>
            </a:lnSpc>
            <a:spcBef>
              <a:spcPct val="0"/>
            </a:spcBef>
            <a:spcAft>
              <a:spcPct val="35000"/>
            </a:spcAft>
          </a:pPr>
          <a:endParaRPr kumimoji="1" lang="ja-JP" altLang="en-US" sz="2600" kern="1200" dirty="0"/>
        </a:p>
      </dsp:txBody>
      <dsp:txXfrm>
        <a:off x="936099" y="2534446"/>
        <a:ext cx="2232263" cy="1860514"/>
      </dsp:txXfrm>
    </dsp:sp>
    <dsp:sp modelId="{8D72C42E-014C-4FA8-BE35-C083CD1F650E}">
      <dsp:nvSpPr>
        <dsp:cNvPr id="0" name=""/>
        <dsp:cNvSpPr/>
      </dsp:nvSpPr>
      <dsp:spPr>
        <a:xfrm>
          <a:off x="1044325" y="1201681"/>
          <a:ext cx="1403945" cy="603394"/>
        </a:xfrm>
        <a:prstGeom prst="ellipse">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kumimoji="1" lang="ja-JP" altLang="en-US" sz="1200" b="1" kern="1200"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国内</a:t>
          </a:r>
          <a:endParaRPr kumimoji="1" lang="en-US" altLang="ja-JP" sz="1200" b="1" kern="1200"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a:p>
          <a:pPr lvl="0" algn="ctr" defTabSz="533400">
            <a:lnSpc>
              <a:spcPct val="90000"/>
            </a:lnSpc>
            <a:spcBef>
              <a:spcPct val="0"/>
            </a:spcBef>
            <a:spcAft>
              <a:spcPct val="35000"/>
            </a:spcAft>
          </a:pPr>
          <a:r>
            <a:rPr kumimoji="1" lang="ja-JP" altLang="en-US" sz="1200" b="1" kern="1200"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災害</a:t>
          </a:r>
          <a:endParaRPr kumimoji="1" lang="ja-JP" altLang="en-US" sz="1200" b="1" kern="1200" dirty="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dsp:txBody>
      <dsp:txXfrm>
        <a:off x="1249928" y="1290046"/>
        <a:ext cx="992739" cy="426664"/>
      </dsp:txXfrm>
    </dsp:sp>
    <dsp:sp modelId="{9CA74F72-DEF5-4F31-8224-7C9471CACC76}">
      <dsp:nvSpPr>
        <dsp:cNvPr id="0" name=""/>
        <dsp:cNvSpPr/>
      </dsp:nvSpPr>
      <dsp:spPr>
        <a:xfrm>
          <a:off x="936105" y="432050"/>
          <a:ext cx="1044306" cy="702495"/>
        </a:xfrm>
        <a:prstGeom prst="ellipse">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kumimoji="1" lang="ja-JP" altLang="en-US" sz="1200" b="1" kern="1200" dirty="0" smtClean="0">
              <a:latin typeface="HGP明朝E" panose="02020900000000000000" pitchFamily="18" charset="-128"/>
              <a:ea typeface="HGP明朝E" panose="02020900000000000000" pitchFamily="18" charset="-128"/>
            </a:rPr>
            <a:t>国際</a:t>
          </a:r>
          <a:endParaRPr kumimoji="1" lang="en-US" altLang="ja-JP" sz="1200" b="1" kern="1200" dirty="0" smtClean="0">
            <a:latin typeface="HGP明朝E" panose="02020900000000000000" pitchFamily="18" charset="-128"/>
            <a:ea typeface="HGP明朝E" panose="02020900000000000000" pitchFamily="18" charset="-128"/>
          </a:endParaRPr>
        </a:p>
        <a:p>
          <a:pPr lvl="0" algn="ctr" defTabSz="533400">
            <a:lnSpc>
              <a:spcPct val="90000"/>
            </a:lnSpc>
            <a:spcBef>
              <a:spcPct val="0"/>
            </a:spcBef>
            <a:spcAft>
              <a:spcPct val="35000"/>
            </a:spcAft>
          </a:pPr>
          <a:r>
            <a:rPr kumimoji="1" lang="ja-JP" altLang="en-US" sz="1200" b="1" kern="1200" dirty="0" smtClean="0">
              <a:latin typeface="HGP明朝E" panose="02020900000000000000" pitchFamily="18" charset="-128"/>
              <a:ea typeface="HGP明朝E" panose="02020900000000000000" pitchFamily="18" charset="-128"/>
            </a:rPr>
            <a:t>災害</a:t>
          </a:r>
          <a:endParaRPr kumimoji="1" lang="ja-JP" altLang="en-US" sz="1200" b="1" kern="1200" dirty="0">
            <a:latin typeface="HGP明朝E" panose="02020900000000000000" pitchFamily="18" charset="-128"/>
            <a:ea typeface="HGP明朝E" panose="02020900000000000000" pitchFamily="18" charset="-128"/>
          </a:endParaRPr>
        </a:p>
      </dsp:txBody>
      <dsp:txXfrm>
        <a:off x="1089040" y="534928"/>
        <a:ext cx="738436" cy="496739"/>
      </dsp:txXfrm>
    </dsp:sp>
    <dsp:sp modelId="{AD414C4A-CA4B-473C-A79E-F9387B5A181F}">
      <dsp:nvSpPr>
        <dsp:cNvPr id="0" name=""/>
        <dsp:cNvSpPr/>
      </dsp:nvSpPr>
      <dsp:spPr>
        <a:xfrm>
          <a:off x="1728190" y="288034"/>
          <a:ext cx="1262935" cy="1057991"/>
        </a:xfrm>
        <a:prstGeom prst="ellipse">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kumimoji="1" lang="ja-JP" altLang="en-US" sz="1100" b="1" kern="1200"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水陸両用</a:t>
          </a:r>
          <a:endParaRPr kumimoji="1" lang="en-US" altLang="ja-JP" sz="1100" b="1" kern="1200"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a:p>
          <a:pPr lvl="0" algn="ctr" defTabSz="488950">
            <a:lnSpc>
              <a:spcPct val="90000"/>
            </a:lnSpc>
            <a:spcBef>
              <a:spcPct val="0"/>
            </a:spcBef>
            <a:spcAft>
              <a:spcPct val="35000"/>
            </a:spcAft>
          </a:pPr>
          <a:r>
            <a:rPr kumimoji="1" lang="ja-JP" altLang="en-US" sz="1100" b="1" kern="1200" dirty="0" smtClean="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災害医療装備</a:t>
          </a:r>
          <a:endParaRPr kumimoji="1" lang="ja-JP" altLang="en-US" sz="1100" b="1" kern="1200" dirty="0">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dsp:txBody>
      <dsp:txXfrm>
        <a:off x="1913143" y="442973"/>
        <a:ext cx="893029" cy="748113"/>
      </dsp:txXfrm>
    </dsp:sp>
    <dsp:sp modelId="{39DAE3A4-A2D8-4E5D-B56F-01B5B3BA27A5}">
      <dsp:nvSpPr>
        <dsp:cNvPr id="0" name=""/>
        <dsp:cNvSpPr/>
      </dsp:nvSpPr>
      <dsp:spPr>
        <a:xfrm>
          <a:off x="100742" y="168895"/>
          <a:ext cx="3902983" cy="2135576"/>
        </a:xfrm>
        <a:prstGeom prst="funnel">
          <a:avLst/>
        </a:prstGeom>
        <a:noFill/>
        <a:ln w="9525" cap="flat" cmpd="sng" algn="ctr">
          <a:solidFill>
            <a:schemeClr val="accent1">
              <a:hueOff val="0"/>
              <a:satOff val="0"/>
              <a:lumOff val="0"/>
              <a:alphaOff val="0"/>
            </a:schemeClr>
          </a:solidFill>
          <a:prstDash val="solid"/>
        </a:ln>
        <a:effectLst>
          <a:glow rad="127000">
            <a:schemeClr val="bg1">
              <a:lumMod val="85000"/>
            </a:schemeClr>
          </a:glow>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520AF-41EF-435D-B906-D8976D2665A0}">
      <dsp:nvSpPr>
        <dsp:cNvPr id="0" name=""/>
        <dsp:cNvSpPr/>
      </dsp:nvSpPr>
      <dsp:spPr>
        <a:xfrm>
          <a:off x="2844800" y="1828800"/>
          <a:ext cx="2235200" cy="2235200"/>
        </a:xfrm>
        <a:prstGeom prst="gear9">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t>臨床</a:t>
          </a:r>
          <a:endParaRPr kumimoji="1" lang="ja-JP" altLang="en-US" sz="2800" b="1" kern="1200" dirty="0"/>
        </a:p>
      </dsp:txBody>
      <dsp:txXfrm>
        <a:off x="3294175" y="2352385"/>
        <a:ext cx="1336450" cy="1148939"/>
      </dsp:txXfrm>
    </dsp:sp>
    <dsp:sp modelId="{F41EDF37-13A4-4248-B065-D04FBD4B7DA1}">
      <dsp:nvSpPr>
        <dsp:cNvPr id="0" name=""/>
        <dsp:cNvSpPr/>
      </dsp:nvSpPr>
      <dsp:spPr>
        <a:xfrm>
          <a:off x="1544320" y="1300480"/>
          <a:ext cx="1625600" cy="1625600"/>
        </a:xfrm>
        <a:prstGeom prst="gear6">
          <a:avLst/>
        </a:prstGeom>
        <a:solidFill>
          <a:schemeClr val="tx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t>研究</a:t>
          </a:r>
          <a:endParaRPr kumimoji="1" lang="ja-JP" altLang="en-US" sz="2800" b="1" kern="1200" dirty="0"/>
        </a:p>
      </dsp:txBody>
      <dsp:txXfrm>
        <a:off x="1953570" y="1712203"/>
        <a:ext cx="807100" cy="802154"/>
      </dsp:txXfrm>
    </dsp:sp>
    <dsp:sp modelId="{2EBF332B-C91B-4D48-8B68-A24F0F43B13C}">
      <dsp:nvSpPr>
        <dsp:cNvPr id="0" name=""/>
        <dsp:cNvSpPr/>
      </dsp:nvSpPr>
      <dsp:spPr>
        <a:xfrm rot="20700000">
          <a:off x="2456850" y="211519"/>
          <a:ext cx="1592756" cy="1592756"/>
        </a:xfrm>
        <a:prstGeom prst="gear6">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solidFill>
                <a:srgbClr val="002060"/>
              </a:solidFill>
              <a:effectLst>
                <a:outerShdw blurRad="38100" dist="38100" dir="2700000" algn="tl">
                  <a:srgbClr val="000000">
                    <a:alpha val="43137"/>
                  </a:srgbClr>
                </a:outerShdw>
              </a:effectLst>
            </a:rPr>
            <a:t>情報</a:t>
          </a:r>
          <a:endParaRPr kumimoji="1" lang="en-US" altLang="ja-JP" sz="2000" b="1" kern="1200" dirty="0" smtClean="0">
            <a:solidFill>
              <a:srgbClr val="002060"/>
            </a:solidFill>
            <a:effectLst>
              <a:outerShdw blurRad="38100" dist="38100" dir="2700000" algn="tl">
                <a:srgbClr val="000000">
                  <a:alpha val="43137"/>
                </a:srgbClr>
              </a:outerShdw>
            </a:effectLst>
          </a:endParaRPr>
        </a:p>
        <a:p>
          <a:pPr lvl="0" algn="ctr" defTabSz="889000">
            <a:lnSpc>
              <a:spcPct val="90000"/>
            </a:lnSpc>
            <a:spcBef>
              <a:spcPct val="0"/>
            </a:spcBef>
            <a:spcAft>
              <a:spcPct val="35000"/>
            </a:spcAft>
          </a:pPr>
          <a:r>
            <a:rPr kumimoji="1" lang="ja-JP" altLang="en-US" sz="1000" b="1" kern="1200" dirty="0" smtClean="0">
              <a:solidFill>
                <a:srgbClr val="002060"/>
              </a:solidFill>
            </a:rPr>
            <a:t>インテリジェンス</a:t>
          </a:r>
          <a:endParaRPr kumimoji="1" lang="ja-JP" altLang="en-US" sz="1000" b="1" kern="1200" dirty="0">
            <a:solidFill>
              <a:srgbClr val="002060"/>
            </a:solidFill>
          </a:endParaRPr>
        </a:p>
      </dsp:txBody>
      <dsp:txXfrm rot="-20700000">
        <a:off x="2806188" y="560858"/>
        <a:ext cx="894080" cy="894080"/>
      </dsp:txXfrm>
    </dsp:sp>
    <dsp:sp modelId="{61CCC1ED-187C-441F-824D-B9E9945C7C6B}">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0CA427-6AE1-493B-8476-9DF3C3DF21DB}">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CBA7F3-F85C-4459-85DB-C5AD070A3B55}">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1B2C9C-3733-491C-81FF-0B3D3D7C2B6F}" type="datetimeFigureOut">
              <a:rPr kumimoji="1" lang="ja-JP" altLang="en-US" smtClean="0"/>
              <a:t>2016/5/27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FA73E3-5ECC-454B-8A9B-DE511446903B}" type="slidenum">
              <a:rPr kumimoji="1" lang="ja-JP" altLang="en-US" smtClean="0"/>
              <a:t>‹#›</a:t>
            </a:fld>
            <a:endParaRPr kumimoji="1" lang="ja-JP" altLang="en-US"/>
          </a:p>
        </p:txBody>
      </p:sp>
    </p:spTree>
    <p:extLst>
      <p:ext uri="{BB962C8B-B14F-4D97-AF65-F5344CB8AC3E}">
        <p14:creationId xmlns:p14="http://schemas.microsoft.com/office/powerpoint/2010/main" val="26974180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u="sng" dirty="0" err="1" smtClean="0"/>
              <a:t>榴散弾として使用する</a:t>
            </a:r>
            <a:r>
              <a:rPr lang="ja-JP" altLang="en-US" sz="1200" u="sng" dirty="0" smtClean="0"/>
              <a:t>爆弾　　</a:t>
            </a:r>
            <a:r>
              <a:rPr kumimoji="1" lang="ja-JP" altLang="en-US" sz="1200" b="0" i="0" kern="1200" dirty="0" smtClean="0">
                <a:solidFill>
                  <a:schemeClr val="tx1"/>
                </a:solidFill>
                <a:effectLst/>
                <a:latin typeface="+mn-lt"/>
                <a:ea typeface="+mn-ea"/>
                <a:cs typeface="+mn-cs"/>
              </a:rPr>
              <a:t>広義には、成形炸薬弾である対戦車榴弾や粘着榴弾など、着弾時に火薬の効果を用いる砲弾や、砲弾に限らず</a:t>
            </a:r>
            <a:r>
              <a:rPr kumimoji="1" lang="ja-JP" altLang="en-US" sz="1200" b="1" i="0" kern="1200" dirty="0" smtClean="0">
                <a:solidFill>
                  <a:schemeClr val="tx1"/>
                </a:solidFill>
                <a:effectLst/>
                <a:latin typeface="+mn-lt"/>
                <a:ea typeface="+mn-ea"/>
                <a:cs typeface="+mn-cs"/>
              </a:rPr>
              <a:t>爆弾</a:t>
            </a:r>
            <a:r>
              <a:rPr kumimoji="1" lang="ja-JP" altLang="en-US" sz="1200" b="0" i="0" kern="1200" dirty="0" smtClean="0">
                <a:solidFill>
                  <a:schemeClr val="tx1"/>
                </a:solidFill>
                <a:effectLst/>
                <a:latin typeface="+mn-lt"/>
                <a:ea typeface="+mn-ea"/>
                <a:cs typeface="+mn-cs"/>
              </a:rPr>
              <a:t>の内部に炸薬を詰めたものも指す。 </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榴弾が炸裂</a:t>
            </a:r>
            <a:r>
              <a:rPr kumimoji="1" lang="ja-JP" altLang="en-US" sz="1200" b="1" i="0" kern="1200" dirty="0" smtClean="0">
                <a:solidFill>
                  <a:schemeClr val="tx1"/>
                </a:solidFill>
                <a:effectLst/>
                <a:latin typeface="+mn-lt"/>
                <a:ea typeface="+mn-ea"/>
                <a:cs typeface="+mn-cs"/>
              </a:rPr>
              <a:t>する</a:t>
            </a:r>
            <a:r>
              <a:rPr kumimoji="1" lang="ja-JP" altLang="en-US" sz="1200" b="0" i="0" kern="1200" dirty="0" smtClean="0">
                <a:solidFill>
                  <a:schemeClr val="tx1"/>
                </a:solidFill>
                <a:effectLst/>
                <a:latin typeface="+mn-lt"/>
                <a:ea typeface="+mn-ea"/>
                <a:cs typeface="+mn-cs"/>
              </a:rPr>
              <a:t>ことで、弾殻が破砕され、その破片が広範囲に飛び散り、周囲の物体に突き刺さる。 </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照準の精度も緩和できるため、高性能の信管が開発されると導火線は不要となり、火砲の弾薬</a:t>
            </a:r>
            <a:r>
              <a:rPr kumimoji="1" lang="ja-JP" altLang="en-US" sz="1200" b="1" i="0" kern="1200" dirty="0" smtClean="0">
                <a:solidFill>
                  <a:schemeClr val="tx1"/>
                </a:solidFill>
                <a:effectLst/>
                <a:latin typeface="+mn-lt"/>
                <a:ea typeface="+mn-ea"/>
                <a:cs typeface="+mn-cs"/>
              </a:rPr>
              <a:t>として</a:t>
            </a:r>
            <a:r>
              <a:rPr kumimoji="1" lang="ja-JP" altLang="en-US" sz="1200" b="0" i="0" kern="1200" dirty="0" smtClean="0">
                <a:solidFill>
                  <a:schemeClr val="tx1"/>
                </a:solidFill>
                <a:effectLst/>
                <a:latin typeface="+mn-lt"/>
                <a:ea typeface="+mn-ea"/>
                <a:cs typeface="+mn-cs"/>
              </a:rPr>
              <a:t>広範に</a:t>
            </a:r>
            <a:r>
              <a:rPr kumimoji="1" lang="ja-JP" altLang="en-US" sz="1200" b="1" i="0" kern="1200" dirty="0" smtClean="0">
                <a:solidFill>
                  <a:schemeClr val="tx1"/>
                </a:solidFill>
                <a:effectLst/>
                <a:latin typeface="+mn-lt"/>
                <a:ea typeface="+mn-ea"/>
                <a:cs typeface="+mn-cs"/>
              </a:rPr>
              <a:t>使用</a:t>
            </a:r>
            <a:r>
              <a:rPr kumimoji="1" lang="ja-JP" altLang="en-US" sz="1200" b="0" i="0" kern="1200" dirty="0" smtClean="0">
                <a:solidFill>
                  <a:schemeClr val="tx1"/>
                </a:solidFill>
                <a:effectLst/>
                <a:latin typeface="+mn-lt"/>
                <a:ea typeface="+mn-ea"/>
                <a:cs typeface="+mn-cs"/>
              </a:rPr>
              <a:t>されるようになった。 </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過去には</a:t>
            </a:r>
            <a:r>
              <a:rPr kumimoji="1" lang="ja-JP" altLang="en-US" sz="1200" b="1" i="0" kern="1200" dirty="0" smtClean="0">
                <a:solidFill>
                  <a:schemeClr val="tx1"/>
                </a:solidFill>
                <a:effectLst/>
                <a:latin typeface="+mn-lt"/>
                <a:ea typeface="+mn-ea"/>
                <a:cs typeface="+mn-cs"/>
              </a:rPr>
              <a:t>榴散弾</a:t>
            </a:r>
            <a:r>
              <a:rPr kumimoji="1" lang="ja-JP" altLang="en-US" sz="1200" b="0" i="0" kern="1200" dirty="0" smtClean="0">
                <a:solidFill>
                  <a:schemeClr val="tx1"/>
                </a:solidFill>
                <a:effectLst/>
                <a:latin typeface="+mn-lt"/>
                <a:ea typeface="+mn-ea"/>
                <a:cs typeface="+mn-cs"/>
              </a:rPr>
              <a:t>と呼ばれる</a:t>
            </a:r>
            <a:endParaRPr kumimoji="1" lang="ja-JP" altLang="en-US" dirty="0"/>
          </a:p>
        </p:txBody>
      </p:sp>
      <p:sp>
        <p:nvSpPr>
          <p:cNvPr id="4" name="スライド番号プレースホルダー 3"/>
          <p:cNvSpPr>
            <a:spLocks noGrp="1"/>
          </p:cNvSpPr>
          <p:nvPr>
            <p:ph type="sldNum" sz="quarter" idx="10"/>
          </p:nvPr>
        </p:nvSpPr>
        <p:spPr/>
        <p:txBody>
          <a:bodyPr/>
          <a:lstStyle/>
          <a:p>
            <a:fld id="{605F1C8D-72CF-445B-852C-FB3A3921BD90}" type="slidenum">
              <a:rPr kumimoji="1" lang="ja-JP" altLang="en-US" smtClean="0"/>
              <a:t>23</a:t>
            </a:fld>
            <a:endParaRPr kumimoji="1" lang="ja-JP" altLang="en-US" dirty="0"/>
          </a:p>
        </p:txBody>
      </p:sp>
    </p:spTree>
    <p:extLst>
      <p:ext uri="{BB962C8B-B14F-4D97-AF65-F5344CB8AC3E}">
        <p14:creationId xmlns:p14="http://schemas.microsoft.com/office/powerpoint/2010/main" val="219321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05F1C8D-72CF-445B-852C-FB3A3921BD90}" type="slidenum">
              <a:rPr kumimoji="1" lang="ja-JP" altLang="en-US" smtClean="0"/>
              <a:t>32</a:t>
            </a:fld>
            <a:endParaRPr kumimoji="1" lang="ja-JP" altLang="en-US" dirty="0"/>
          </a:p>
        </p:txBody>
      </p:sp>
    </p:spTree>
    <p:extLst>
      <p:ext uri="{BB962C8B-B14F-4D97-AF65-F5344CB8AC3E}">
        <p14:creationId xmlns:p14="http://schemas.microsoft.com/office/powerpoint/2010/main" val="344028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322E6C-A56F-4C9A-93ED-17616F5B1C0B}" type="slidenum">
              <a:rPr lang="en-US" altLang="ja-JP"/>
              <a:pPr/>
              <a:t>36</a:t>
            </a:fld>
            <a:endParaRPr lang="en-US" altLang="ja-JP"/>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ja-JP" altLang="en-US" sz="1000" dirty="0"/>
              <a:t>左から、区市町村災害対策本部、二次保健医療圏医療対策拠点、東京都災害対策本部とある。</a:t>
            </a:r>
          </a:p>
          <a:p>
            <a:r>
              <a:rPr lang="ja-JP" altLang="en-US" sz="1000" dirty="0"/>
              <a:t>・中央の「二次保健医療圏医療対策拠点」は、災害拠点病院のうち、基幹災害医療センター、地域災害拠点中核病院が二次医療圏ごとに一つずつ。合計１２</a:t>
            </a:r>
          </a:p>
          <a:p>
            <a:r>
              <a:rPr lang="ja-JP" altLang="en-US" sz="1000" dirty="0"/>
              <a:t>・その医療対策拠点には、地域災害医療コーディネーターと都職員が参集。基本的には都の出先機関のような（出先ではない）役割。</a:t>
            </a:r>
          </a:p>
          <a:p>
            <a:r>
              <a:rPr lang="ja-JP" altLang="en-US" sz="1000" u="sng" dirty="0"/>
              <a:t>１２医療圏</a:t>
            </a:r>
          </a:p>
          <a:p>
            <a:r>
              <a:rPr lang="ja-JP" altLang="en-US" sz="1000" dirty="0"/>
              <a:t>・これまでは、区市町村や災害拠点病院からの応援要請に対し、東京都が状況を判断し、迅速的確に判断することが困難。</a:t>
            </a:r>
          </a:p>
          <a:p>
            <a:r>
              <a:rPr lang="ja-JP" altLang="en-US" sz="1000" dirty="0"/>
              <a:t>・医療圏単位では、情報の収集、医療資源の配分、調整に適している。</a:t>
            </a:r>
          </a:p>
          <a:p>
            <a:r>
              <a:rPr lang="ja-JP" altLang="en-US" sz="1000" dirty="0"/>
              <a:t>・人、物の配分・搬送において物理的距離という要素も極めて重要。</a:t>
            </a:r>
          </a:p>
          <a:p>
            <a:endParaRPr lang="ja-JP" altLang="en-US" sz="1000" dirty="0"/>
          </a:p>
          <a:p>
            <a:r>
              <a:rPr lang="ja-JP" altLang="en-US" sz="1000" dirty="0"/>
              <a:t>・区市町村は、区市町村災害医療コーディネータ（またはその機能を果たす部署）を中心に、区内の被災状況・医療情報を集約。スタッフや物資が足りないときに、二次保健医療圏の地域災害医療コーディネーターに応援要請。この地域災害医療コーデが、二次保健医療圏の圏域内の医療資源を調整。それでも対応できないときに、東京都災害医療コーデと調整。</a:t>
            </a:r>
          </a:p>
          <a:p>
            <a:r>
              <a:rPr lang="ja-JP" altLang="en-US" sz="1000" dirty="0"/>
              <a:t>・災害拠点病院も、院内の状況によっては、地域コーデに医療スタッフ、物資等の応援要請。</a:t>
            </a:r>
          </a:p>
          <a:p>
            <a:r>
              <a:rPr lang="ja-JP" altLang="en-US" sz="1000" dirty="0"/>
              <a:t>・地域災害医療連携会議：災害時に召集可能な場合に、拠点病院や連携病院も含めた連携会議を開催。平時からも地域における災害医療の具体的な方策について検討する場。</a:t>
            </a:r>
          </a:p>
          <a:p>
            <a:r>
              <a:rPr lang="ja-JP" altLang="en-US" sz="1000" dirty="0"/>
              <a:t>・区市町村、地域、都のコーデがそれぞれカウンターパートとなる仕組み。</a:t>
            </a:r>
          </a:p>
          <a:p>
            <a:endParaRPr lang="en-US" altLang="ja-JP" sz="1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05F1C8D-72CF-445B-852C-FB3A3921BD90}" type="slidenum">
              <a:rPr kumimoji="1" lang="ja-JP" altLang="en-US" smtClean="0"/>
              <a:t>42</a:t>
            </a:fld>
            <a:endParaRPr kumimoji="1" lang="ja-JP" altLang="en-US" dirty="0"/>
          </a:p>
        </p:txBody>
      </p:sp>
    </p:spTree>
    <p:extLst>
      <p:ext uri="{BB962C8B-B14F-4D97-AF65-F5344CB8AC3E}">
        <p14:creationId xmlns:p14="http://schemas.microsoft.com/office/powerpoint/2010/main" val="3746585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613" y="8685706"/>
            <a:ext cx="2971800"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fld id="{15B384A9-B906-49DE-8D2A-5C5173C70EF0}" type="slidenum">
              <a:rPr lang="en-US" altLang="ja-JP" sz="1200" smtClean="0">
                <a:solidFill>
                  <a:prstClr val="black"/>
                </a:solidFill>
              </a:rPr>
              <a:pPr algn="r" eaLnBrk="1" fontAlgn="base" hangingPunct="1">
                <a:spcBef>
                  <a:spcPct val="0"/>
                </a:spcBef>
                <a:spcAft>
                  <a:spcPct val="0"/>
                </a:spcAft>
              </a:pPr>
              <a:t>44</a:t>
            </a:fld>
            <a:endParaRPr lang="en-US" altLang="ja-JP" sz="1200" dirty="0" smtClean="0">
              <a:solidFill>
                <a:prstClr val="black"/>
              </a:solidFill>
            </a:endParaRPr>
          </a:p>
        </p:txBody>
      </p:sp>
      <p:sp>
        <p:nvSpPr>
          <p:cNvPr id="11469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xfrm>
            <a:off x="914400" y="4342123"/>
            <a:ext cx="5029200" cy="41158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sz="1400" dirty="0" smtClean="0"/>
              <a:t>Historically, the route from injury to definitive care was quite prolonged.  Level 1 care provides only minimal resuscitative or stabilization capability.  Evacuation to a Level 2 field hospital capable of further stabilization could take up to a day and is termed Casualty Evacuation.   Furthermore, it could take up to a week to get to a facility with significant surgical subspecialty capability such as a Level 3 theater hospital.  This evacuation is called tactical evacuation.  These facilities while transportable were large requiring significant airflow to move and were slow to build up and take down.  Hence, as the conflict progressed and the front line moved, the distance from the point of wounding to Level 3 care could become quite significant.  Finally, it could take up to two weeks to get someone out of theater to a Level 4 definitive care facility.  Survival from significant injuries was difficult with this timeline.</a:t>
            </a:r>
          </a:p>
          <a:p>
            <a:pPr eaLnBrk="1" hangingPunct="1"/>
            <a:endParaRPr lang="en-US" altLang="ja-JP" sz="1400" dirty="0" smtClean="0"/>
          </a:p>
          <a:p>
            <a:pPr eaLnBrk="1" hangingPunct="1"/>
            <a:endParaRPr lang="en-US" altLang="ja-JP" sz="1400" b="1" u="sng"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スポーツでもなんでも、強いシステムは個の力や専門性があって、それの全体の足し算やシナジーが発揮できるような環境が設計されています。また、部分最適に前ならないように、司司の上にたち、全体を見て、全体を掴み、全体を動かすコントロールタワーがいます。</a:t>
            </a:r>
            <a:endParaRPr lang="en-US" altLang="ja-JP" dirty="0" smtClean="0"/>
          </a:p>
          <a:p>
            <a:r>
              <a:rPr lang="ja-JP" altLang="ja-JP" dirty="0" smtClean="0"/>
              <a:t>日本の災害対応は、現場現場で危機管理資源を無駄に消耗してしまう小さな戦が沢山ある気がします。レジリエンスは、</a:t>
            </a:r>
            <a:r>
              <a:rPr lang="en-US" altLang="ja-JP" dirty="0" smtClean="0"/>
              <a:t>2011</a:t>
            </a:r>
            <a:r>
              <a:rPr lang="ja-JP" altLang="ja-JP" dirty="0" smtClean="0"/>
              <a:t>年頃に世界経済フォーラムで議論していたものを私が輸入してきた言葉だと思うのですが、いまは滅茶苦茶に使われていますね。レジリエンスは無理に訳さず</a:t>
            </a:r>
            <a:endParaRPr lang="en-US" altLang="ja-JP" dirty="0" smtClean="0"/>
          </a:p>
          <a:p>
            <a:r>
              <a:rPr lang="ja-JP" altLang="ja-JP" dirty="0" smtClean="0"/>
              <a:t>レジリエンスでいいと思います。というのが私の意見です。</a:t>
            </a:r>
            <a:r>
              <a:rPr lang="en-US" altLang="ja-JP" dirty="0" smtClean="0"/>
              <a:t> </a:t>
            </a:r>
            <a:r>
              <a:rPr lang="ja-JP" altLang="ja-JP" dirty="0" smtClean="0"/>
              <a:t>「復旧」と「復興」の意味も違いますし、レジリエンスというのは元のシステムよりも強くなるということ、すごく抽象度が高いのですけれどもイノベーションみたいなものを含んでいるのですよね。復興といってそれを表現する人もいるのですが、災害を管理するときにやはり少し見ている世界が違っています。世界経済フォーラムのリスク＆レジリンスの議論や、国連での都市レジリエンスに関する議論をしてきました。</a:t>
            </a:r>
            <a:endParaRPr lang="en-US" altLang="ja-JP" dirty="0" smtClean="0"/>
          </a:p>
          <a:p>
            <a:r>
              <a:rPr lang="ja-JP" altLang="ja-JP" dirty="0" smtClean="0"/>
              <a:t>ちなみに、日本でレジリエンスを専門だと称している人たちは、国際的な議論の場でお会いしたことはありません。</a:t>
            </a:r>
            <a:endParaRPr lang="en-US" altLang="ja-JP" dirty="0" smtClean="0"/>
          </a:p>
          <a:p>
            <a:r>
              <a:rPr lang="ja-JP" altLang="ja-JP" dirty="0" smtClean="0"/>
              <a:t>良くも悪くも２次・３次情報で専門性を外装しているような気がします。</a:t>
            </a:r>
          </a:p>
          <a:p>
            <a:r>
              <a:rPr lang="en-US" altLang="ja-JP" dirty="0" smtClean="0"/>
              <a:t> </a:t>
            </a:r>
            <a:r>
              <a:rPr lang="ja-JP" altLang="ja-JP" dirty="0" smtClean="0"/>
              <a:t>危機管理にもグローバル・スタンダードがあります。そして残念ながら日本はそれから外れてしまっています。</a:t>
            </a:r>
            <a:endParaRPr lang="en-US" altLang="ja-JP" dirty="0" smtClean="0"/>
          </a:p>
          <a:p>
            <a:r>
              <a:rPr lang="ja-JP" altLang="ja-JP" dirty="0" smtClean="0"/>
              <a:t>防災先進国ではあるが、レジリエンス先進国ではない。これは一つのメッセージです。</a:t>
            </a:r>
          </a:p>
          <a:p>
            <a:r>
              <a:rPr lang="ja-JP" altLang="ja-JP" dirty="0" smtClean="0"/>
              <a:t>まず、海外の危機管理のエキスパートで「想定外」という言葉を使うことはありません。</a:t>
            </a:r>
            <a:endParaRPr lang="en-US" altLang="ja-JP" dirty="0" smtClean="0"/>
          </a:p>
          <a:p>
            <a:r>
              <a:rPr lang="en-US" altLang="ja-JP" dirty="0" smtClean="0"/>
              <a:t>Unknown</a:t>
            </a:r>
            <a:r>
              <a:rPr lang="ja-JP" altLang="ja-JP" dirty="0" smtClean="0"/>
              <a:t>や</a:t>
            </a:r>
            <a:r>
              <a:rPr lang="en-US" altLang="ja-JP" dirty="0" smtClean="0"/>
              <a:t>unexpected</a:t>
            </a:r>
            <a:r>
              <a:rPr lang="ja-JP" altLang="ja-JP" dirty="0" smtClean="0"/>
              <a:t>という言葉はありますが、まず使うことはないですね。</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05F1C8D-72CF-445B-852C-FB3A3921BD90}" type="slidenum">
              <a:rPr kumimoji="1" lang="ja-JP" altLang="en-US" smtClean="0"/>
              <a:t>52</a:t>
            </a:fld>
            <a:endParaRPr kumimoji="1" lang="ja-JP" altLang="en-US" dirty="0"/>
          </a:p>
        </p:txBody>
      </p:sp>
    </p:spTree>
    <p:extLst>
      <p:ext uri="{BB962C8B-B14F-4D97-AF65-F5344CB8AC3E}">
        <p14:creationId xmlns:p14="http://schemas.microsoft.com/office/powerpoint/2010/main" val="53001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1E3FF99-C2C8-4DE1-A150-A62AE0D288FC}" type="datetime1">
              <a:rPr kumimoji="1" lang="ja-JP" altLang="en-US" smtClean="0"/>
              <a:t>2016/5/27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AE27526F-2344-4396-8581-15BF3AE4D061}" type="datetime1">
              <a:rPr kumimoji="1" lang="ja-JP" altLang="en-US" smtClean="0"/>
              <a:t>2016/5/27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EE6C571-3258-4EA3-AA9D-2C38B661A13F}" type="datetime1">
              <a:rPr kumimoji="1" lang="ja-JP" altLang="en-US" smtClean="0"/>
              <a:t>2016/5/27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D809B51D-63A4-4A25-AFF7-AA88F2508713}" type="datetime1">
              <a:rPr kumimoji="1" lang="ja-JP" altLang="en-US" smtClean="0"/>
              <a:t>2016/5/27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
        <p:nvSpPr>
          <p:cNvPr id="7" name="Title 6"/>
          <p:cNvSpPr>
            <a:spLocks noGrp="1"/>
          </p:cNvSpPr>
          <p:nvPr>
            <p:ph type="title"/>
          </p:nvPr>
        </p:nvSpPr>
        <p:spPr/>
        <p:txBody>
          <a:bodyPr/>
          <a:lstStyle/>
          <a:p>
            <a:r>
              <a:rPr lang="ja-JP" altLang="en-US" smtClean="0"/>
              <a:t>マスター タイトルの書式設定</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8391FA3-1FCF-4942-B9B0-2D6E6C39092D}" type="datetime1">
              <a:rPr kumimoji="1" lang="ja-JP" altLang="en-US" smtClean="0"/>
              <a:t>2016/5/27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5" name="Date Placeholder 4"/>
          <p:cNvSpPr>
            <a:spLocks noGrp="1"/>
          </p:cNvSpPr>
          <p:nvPr>
            <p:ph type="dt" sz="half" idx="10"/>
          </p:nvPr>
        </p:nvSpPr>
        <p:spPr/>
        <p:txBody>
          <a:bodyPr/>
          <a:lstStyle/>
          <a:p>
            <a:fld id="{7ECD5F4D-3D4B-4017-B126-4E06EDE3E81E}" type="datetime1">
              <a:rPr kumimoji="1" lang="ja-JP" altLang="en-US" smtClean="0"/>
              <a:t>2016/5/27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A18066D-96C5-4B07-B1AE-C456384117B2}" type="datetime1">
              <a:rPr kumimoji="1" lang="ja-JP" altLang="en-US" smtClean="0"/>
              <a:t>2016/5/27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D1143315-8339-4033-BF7D-A9D0898C939D}" type="datetime1">
              <a:rPr kumimoji="1" lang="ja-JP" altLang="en-US" smtClean="0"/>
              <a:t>2016/5/27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5CE1518-CDA6-4D68-9FB5-0062E45DE0E1}" type="datetime1">
              <a:rPr kumimoji="1" lang="ja-JP" altLang="en-US" smtClean="0"/>
              <a:t>2016/5/27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ECCE43C-1274-40E4-B12E-8EF7C844A286}" type="datetime1">
              <a:rPr kumimoji="1" lang="ja-JP" altLang="en-US" smtClean="0"/>
              <a:t>2016/5/27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00F725-F383-4222-B11E-8E12E30CC051}" type="slidenum">
              <a:rPr kumimoji="1" lang="ja-JP" altLang="en-US" smtClean="0"/>
              <a:t>‹#›</a:t>
            </a:fld>
            <a:endParaRPr kumimoji="1" lang="ja-JP"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FE63454-A255-4E4D-A6CD-2517484A3AF1}" type="datetime1">
              <a:rPr kumimoji="1" lang="ja-JP" altLang="en-US" smtClean="0"/>
              <a:t>2016/5/27</a:t>
            </a:fld>
            <a:endParaRPr kumimoji="1" lang="ja-JP"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4B00F725-F383-4222-B11E-8E12E30CC051}" type="slidenum">
              <a:rPr kumimoji="1" lang="ja-JP" altLang="en-US" smtClean="0"/>
              <a:t>‹#›</a:t>
            </a:fld>
            <a:endParaRPr kumimoji="1" lang="ja-JP"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www.google.co.jp/search?q=africa+mercy+draft&amp;stick=H4sIAAAAAAAAAOPgE-LUz9U3SI7PMLPQEstOttJPyk8sKdYvzsgssEopSixNzygBAIyGasslAAAA&amp;sa=X&amp;ved=0ahUKEwj3yar7odPMAhXEp5QKHUr3B5AQ6BMIowEoADAV" TargetMode="External"/><Relationship Id="rId3" Type="http://schemas.openxmlformats.org/officeDocument/2006/relationships/image" Target="../media/image21.gif"/><Relationship Id="rId7" Type="http://schemas.openxmlformats.org/officeDocument/2006/relationships/hyperlink" Target="https://www.google.co.jp/search?q=africa+mercy+length&amp;stick=H4sIAAAAAAAAAOPgE-LUz9U3SI7PMLPQEs1OttJPyk8sKdYvzsgssMpJzUsvyQAAhzKaJSQAAAA&amp;sa=X&amp;ved=0ahUKEwj3yar7odPMAhXEp5QKHUr3B5AQ6BMIoAEoADAU" TargetMode="Externa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google.co.jp/search?q=africa+mercy+beam&amp;stick=H4sIAAAAAAAAAOPgE-LUz9U3SI7PMLPQEs5OttJPyk8sKdYvzsgssEpKTcwFAHvwsYkiAAAA&amp;sa=X&amp;ved=0ahUKEwj3yar7odPMAhXEp5QKHUr3B5AQ6BMIpgEoADA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KLYHRZbA2Hw" TargetMode="External"/><Relationship Id="rId6" Type="http://schemas.openxmlformats.org/officeDocument/2006/relationships/image" Target="../media/image60.png"/><Relationship Id="rId5" Type="http://schemas.openxmlformats.org/officeDocument/2006/relationships/hyperlink" Target="https://www.youtube.com/watch?v=KLYHRZbA2Hw" TargetMode="Externa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8.jpeg"/><Relationship Id="rId3" Type="http://schemas.openxmlformats.org/officeDocument/2006/relationships/notesSlide" Target="../notesSlides/notesSlide5.xml"/><Relationship Id="rId7" Type="http://schemas.openxmlformats.org/officeDocument/2006/relationships/image" Target="../media/image83.jpeg"/><Relationship Id="rId12" Type="http://schemas.openxmlformats.org/officeDocument/2006/relationships/hyperlink" Target="file:///D:\trauma\LRMC%20Trauma%20Program\LRMC%20Overhead%20Rear.JPG"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wmf"/><Relationship Id="rId10" Type="http://schemas.openxmlformats.org/officeDocument/2006/relationships/image" Target="../media/image86.jpeg"/><Relationship Id="rId4" Type="http://schemas.openxmlformats.org/officeDocument/2006/relationships/oleObject" Target="../embeddings/oleObject1.bin"/><Relationship Id="rId9" Type="http://schemas.openxmlformats.org/officeDocument/2006/relationships/image" Target="../media/image85.jpeg"/></Relationships>
</file>

<file path=ppt/slides/_rels/slide4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96.jpe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9.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www.google.co.jp/url?sa=i&amp;rct=j&amp;q=%E6%89%8B%E8%A1%93%E4%B8%AD&amp;source=images&amp;cd=&amp;cad=rja&amp;docid=h1KwJGlkACZfNM&amp;tbnid=H0TZ_35jxjZ_7M:&amp;ved=0CAUQjRw&amp;url=http://www.twmu.ac.jp/TWMU/Medicine/RinshoKouza/061/shashin2007.html&amp;ei=mWdSUcvUOImtkAWR2YCwDw&amp;psig=AFQjCNFthPikkWnPssCkqogRXQoQ9rkdeA&amp;ust=1364441195220824" TargetMode="External"/><Relationship Id="rId13" Type="http://schemas.openxmlformats.org/officeDocument/2006/relationships/image" Target="../media/image80.png"/><Relationship Id="rId3" Type="http://schemas.openxmlformats.org/officeDocument/2006/relationships/image" Target="../media/image102.jpeg"/><Relationship Id="rId7" Type="http://schemas.openxmlformats.org/officeDocument/2006/relationships/image" Target="../media/image104.jpeg"/><Relationship Id="rId12" Type="http://schemas.openxmlformats.org/officeDocument/2006/relationships/image" Target="../media/image107.jpeg"/><Relationship Id="rId17" Type="http://schemas.openxmlformats.org/officeDocument/2006/relationships/image" Target="../media/image109.jpeg"/><Relationship Id="rId2" Type="http://schemas.openxmlformats.org/officeDocument/2006/relationships/hyperlink" Target="http://www.google.co.jp/url?sa=i&amp;rct=j&amp;q=%E8%96%AC%E5%89%A4%E9%83%A8&amp;source=images&amp;cd=&amp;cad=rja&amp;docid=87HPXPsI-Qw_6M&amp;tbnid=Uu28r7N67wezPM:&amp;ved=0CAUQjRw&amp;url=http://www.yahata.saiseikai.or.jp/iryo/support/medicine.html&amp;ei=cGhSUdfrGcu3kAXW5oGoCA&amp;psig=AFQjCNGnS5IHKjToVlkM__IAOk0OKB4ujA&amp;ust=1364441528854792" TargetMode="External"/><Relationship Id="rId16"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hyperlink" Target="http://www.google.co.jp/url?sa=i&amp;rct=j&amp;q=%E8%87%A8%E5%BA%8A%E6%A4%9C%E6%9F%BB%E5%AE%A4&amp;source=images&amp;cd=&amp;cad=rja&amp;docid=G3akLKhNhVeTQM&amp;tbnid=Y0EC4yMpOQN6iM:&amp;ved=0CAUQjRw&amp;url=http://www.cresc.h.u-tokyo.ac.jp/p1u/about_p1u.html&amp;ei=P25SUeyxHMmnkQXJxIHABg&amp;psig=AFQjCNFVh5TOIkrgonl3rW_HVaBT-7e8AQ&amp;ust=1364443070505872" TargetMode="External"/><Relationship Id="rId11" Type="http://schemas.openxmlformats.org/officeDocument/2006/relationships/image" Target="../media/image106.jpeg"/><Relationship Id="rId5" Type="http://schemas.openxmlformats.org/officeDocument/2006/relationships/image" Target="../media/image103.jpeg"/><Relationship Id="rId15" Type="http://schemas.openxmlformats.org/officeDocument/2006/relationships/image" Target="../media/image100.png"/><Relationship Id="rId10" Type="http://schemas.openxmlformats.org/officeDocument/2006/relationships/hyperlink" Target="http://www.google.co.jp/url?sa=i&amp;rct=j&amp;q=&amp;esrc=s&amp;frm=1&amp;source=images&amp;cd=&amp;cad=rja&amp;uact=8&amp;docid=wKwXXEYB7O98HM&amp;tbnid=wR1n8JejaENYDM:&amp;ved=0CAUQjRw&amp;url=http://pomnew2.blog.fc2.com/blog-entry-63.html&amp;ei=0f9JU9zMI86i8AXR6YKoBg&amp;psig=AFQjCNFZFwkmcxwvf8kkGj5ALfPRmURoxA&amp;ust=1397444809823961" TargetMode="External"/><Relationship Id="rId4" Type="http://schemas.openxmlformats.org/officeDocument/2006/relationships/hyperlink" Target="http://www.google.co.jp/url?sa=i&amp;rct=j&amp;q=CT&amp;source=images&amp;cd=&amp;cad=rja&amp;docid=OOX270ujR1fD_M&amp;tbnid=7lxlcnSaQ8e9cM:&amp;ved=0CAUQjRw&amp;url=http://www.shibapark-clinic.jp/docs/html/spiralCT.html&amp;ei=pW1SUZfBCcnGlAWm2YCwCA&amp;psig=AFQjCNHEKakE2Mjkv0GqD4d9GpkeEcThTQ&amp;ust=1364442840899352" TargetMode="External"/><Relationship Id="rId9" Type="http://schemas.openxmlformats.org/officeDocument/2006/relationships/image" Target="../media/image105.jpeg"/><Relationship Id="rId1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2" Type="http://schemas.openxmlformats.org/officeDocument/2006/relationships/hyperlink" Target="http://www.weblio.jp/content/Business+Continuity+Plan"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81485" y="1124743"/>
            <a:ext cx="7845417" cy="3200876"/>
          </a:xfrm>
          <a:prstGeom prst="rect">
            <a:avLst/>
          </a:prstGeom>
          <a:noFill/>
        </p:spPr>
        <p:txBody>
          <a:bodyPr wrap="none" rtlCol="0">
            <a:spAutoFit/>
          </a:bodyPr>
          <a:lstStyle/>
          <a:p>
            <a:pPr algn="ctr"/>
            <a:r>
              <a:rPr lang="ja-JP" altLang="en-US" sz="2800" b="1" dirty="0">
                <a:effectLst>
                  <a:outerShdw blurRad="38100" dist="38100" dir="2700000" algn="tl">
                    <a:srgbClr val="000000">
                      <a:alpha val="43137"/>
                    </a:srgbClr>
                  </a:outerShdw>
                </a:effectLst>
                <a:latin typeface="+mn-ea"/>
              </a:rPr>
              <a:t>災害時多目的</a:t>
            </a:r>
            <a:r>
              <a:rPr lang="ja-JP" altLang="en-US" sz="2800" b="1" dirty="0" smtClean="0">
                <a:effectLst>
                  <a:outerShdw blurRad="38100" dist="38100" dir="2700000" algn="tl">
                    <a:srgbClr val="000000">
                      <a:alpha val="43137"/>
                    </a:srgbClr>
                  </a:outerShdw>
                </a:effectLst>
                <a:latin typeface="+mn-ea"/>
              </a:rPr>
              <a:t>船</a:t>
            </a:r>
            <a:endParaRPr lang="en-US" altLang="ja-JP" sz="2800" b="1" dirty="0" smtClean="0">
              <a:effectLst>
                <a:outerShdw blurRad="38100" dist="38100" dir="2700000" algn="tl">
                  <a:srgbClr val="000000">
                    <a:alpha val="43137"/>
                  </a:srgbClr>
                </a:outerShdw>
              </a:effectLst>
              <a:latin typeface="+mn-ea"/>
            </a:endParaRPr>
          </a:p>
          <a:p>
            <a:pPr algn="ctr"/>
            <a:r>
              <a:rPr lang="ja-JP" altLang="en-US" sz="3600" b="1" dirty="0" smtClean="0">
                <a:effectLst>
                  <a:outerShdw blurRad="38100" dist="38100" dir="2700000" algn="tl">
                    <a:srgbClr val="000000">
                      <a:alpha val="43137"/>
                    </a:srgbClr>
                  </a:outerShdw>
                </a:effectLst>
                <a:latin typeface="+mn-ea"/>
              </a:rPr>
              <a:t>わが国</a:t>
            </a:r>
            <a:r>
              <a:rPr lang="ja-JP" altLang="en-US" sz="3600" b="1" dirty="0">
                <a:effectLst>
                  <a:outerShdw blurRad="38100" dist="38100" dir="2700000" algn="tl">
                    <a:srgbClr val="000000">
                      <a:alpha val="43137"/>
                    </a:srgbClr>
                  </a:outerShdw>
                </a:effectLst>
                <a:latin typeface="+mn-ea"/>
              </a:rPr>
              <a:t>の危機管理体制の課題と将来像</a:t>
            </a:r>
            <a:endParaRPr lang="en-US" altLang="ja-JP" sz="3600" b="1" dirty="0" smtClean="0">
              <a:effectLst>
                <a:outerShdw blurRad="38100" dist="38100" dir="2700000" algn="tl">
                  <a:srgbClr val="000000">
                    <a:alpha val="43137"/>
                  </a:srgbClr>
                </a:outerShdw>
              </a:effectLst>
              <a:latin typeface="+mn-ea"/>
            </a:endParaRPr>
          </a:p>
          <a:p>
            <a:pPr algn="ctr"/>
            <a:r>
              <a:rPr lang="en-US" altLang="ja-JP" dirty="0"/>
              <a:t/>
            </a:r>
            <a:br>
              <a:rPr lang="en-US" altLang="ja-JP" dirty="0"/>
            </a:br>
            <a:r>
              <a:rPr lang="ja-JP" altLang="en-US" dirty="0" smtClean="0"/>
              <a:t>１２：１０</a:t>
            </a:r>
            <a:r>
              <a:rPr lang="ja-JP" altLang="en-US" dirty="0"/>
              <a:t>～１３：１０　</a:t>
            </a:r>
            <a:r>
              <a:rPr lang="ja-JP" altLang="en-US" dirty="0" smtClean="0"/>
              <a:t>日本臨床救急医学会学術会議第４</a:t>
            </a:r>
            <a:r>
              <a:rPr lang="ja-JP" altLang="en-US" dirty="0"/>
              <a:t>会場　</a:t>
            </a:r>
            <a:endParaRPr lang="en-US" altLang="ja-JP" dirty="0" smtClean="0"/>
          </a:p>
          <a:p>
            <a:pPr algn="ctr"/>
            <a:r>
              <a:rPr lang="ja-JP" altLang="en-US" dirty="0" smtClean="0"/>
              <a:t>コンベンションホール</a:t>
            </a:r>
            <a:r>
              <a:rPr lang="en-US" altLang="ja-JP" dirty="0"/>
              <a:t>B</a:t>
            </a:r>
            <a:r>
              <a:rPr lang="ja-JP" altLang="en-US" dirty="0"/>
              <a:t>　教育セミナー </a:t>
            </a:r>
            <a:r>
              <a:rPr lang="en-US" altLang="ja-JP" dirty="0"/>
              <a:t>ES9</a:t>
            </a:r>
          </a:p>
          <a:p>
            <a:pPr algn="ctr"/>
            <a:r>
              <a:rPr lang="ja-JP" altLang="en-US" dirty="0"/>
              <a:t>演者：砂田 向壱　座長：山口 芳裕</a:t>
            </a:r>
          </a:p>
          <a:p>
            <a:pPr algn="ctr"/>
            <a:r>
              <a:rPr lang="ja-JP" altLang="en-US" dirty="0"/>
              <a:t>共催：モトローラ・ソリューションズ（株）・へるす出版事業部（株）</a:t>
            </a:r>
            <a:r>
              <a:rPr lang="en-US" altLang="ja-JP" dirty="0"/>
              <a:t/>
            </a:r>
            <a:br>
              <a:rPr lang="en-US" altLang="ja-JP" dirty="0"/>
            </a:br>
            <a:endParaRPr lang="en-US" altLang="ja-JP" sz="2400" dirty="0" smtClean="0"/>
          </a:p>
          <a:p>
            <a:pPr algn="ctr"/>
            <a:endParaRPr kumimoji="1" lang="ja-JP" altLang="en-US" sz="2400" dirty="0"/>
          </a:p>
        </p:txBody>
      </p:sp>
      <p:sp>
        <p:nvSpPr>
          <p:cNvPr id="3" name="テキスト ボックス 2"/>
          <p:cNvSpPr txBox="1"/>
          <p:nvPr/>
        </p:nvSpPr>
        <p:spPr>
          <a:xfrm>
            <a:off x="2205373" y="4416060"/>
            <a:ext cx="4859022" cy="2000548"/>
          </a:xfrm>
          <a:prstGeom prst="rect">
            <a:avLst/>
          </a:prstGeom>
          <a:noFill/>
        </p:spPr>
        <p:txBody>
          <a:bodyPr wrap="none" rtlCol="0">
            <a:spAutoFit/>
          </a:bodyPr>
          <a:lstStyle/>
          <a:p>
            <a:pPr algn="ctr"/>
            <a:endParaRPr kumimoji="1" lang="en-US" altLang="ja-JP" dirty="0" smtClean="0"/>
          </a:p>
          <a:p>
            <a:pPr algn="ctr"/>
            <a:r>
              <a:rPr kumimoji="1" lang="ja-JP" altLang="en-US" sz="2400" dirty="0" smtClean="0"/>
              <a:t>平成</a:t>
            </a:r>
            <a:r>
              <a:rPr lang="ja-JP" altLang="en-US" sz="2400" dirty="0" smtClean="0"/>
              <a:t>２８</a:t>
            </a:r>
            <a:r>
              <a:rPr kumimoji="1" lang="ja-JP" altLang="en-US" sz="2400" dirty="0" smtClean="0"/>
              <a:t>年５月</a:t>
            </a:r>
            <a:r>
              <a:rPr lang="ja-JP" altLang="en-US" sz="2400" dirty="0" smtClean="0"/>
              <a:t>１４</a:t>
            </a:r>
            <a:r>
              <a:rPr kumimoji="1" lang="ja-JP" altLang="en-US" sz="2400" dirty="0" smtClean="0"/>
              <a:t>日</a:t>
            </a:r>
            <a:endParaRPr kumimoji="1" lang="en-US" altLang="ja-JP" sz="2400" dirty="0" smtClean="0"/>
          </a:p>
          <a:p>
            <a:pPr algn="ctr"/>
            <a:endParaRPr lang="en-US" altLang="ja-JP" sz="2400" dirty="0" smtClean="0"/>
          </a:p>
          <a:p>
            <a:pPr algn="ctr"/>
            <a:r>
              <a:rPr kumimoji="1" lang="en-US" altLang="ja-JP" sz="2400" dirty="0" smtClean="0">
                <a:latin typeface="Arial Unicode MS" panose="020B0604020202020204" pitchFamily="50" charset="-128"/>
                <a:ea typeface="Arial Unicode MS" panose="020B0604020202020204" pitchFamily="50" charset="-128"/>
                <a:cs typeface="Arial Unicode MS" panose="020B0604020202020204" pitchFamily="50" charset="-128"/>
              </a:rPr>
              <a:t>Koichi </a:t>
            </a:r>
            <a:r>
              <a:rPr kumimoji="1" lang="en-US" altLang="ja-JP" sz="2400" dirty="0" err="1" smtClean="0">
                <a:latin typeface="Arial Unicode MS" panose="020B0604020202020204" pitchFamily="50" charset="-128"/>
                <a:ea typeface="Arial Unicode MS" panose="020B0604020202020204" pitchFamily="50" charset="-128"/>
                <a:cs typeface="Arial Unicode MS" panose="020B0604020202020204" pitchFamily="50" charset="-128"/>
              </a:rPr>
              <a:t>Sunada,Ph.D</a:t>
            </a:r>
            <a:r>
              <a:rPr kumimoji="1" lang="en-US" altLang="ja-JP" sz="2400" dirty="0" smtClean="0">
                <a:latin typeface="Arial Unicode MS" panose="020B0604020202020204" pitchFamily="50" charset="-128"/>
                <a:ea typeface="Arial Unicode MS" panose="020B0604020202020204" pitchFamily="50" charset="-128"/>
                <a:cs typeface="Arial Unicode MS" panose="020B0604020202020204" pitchFamily="50" charset="-128"/>
              </a:rPr>
              <a:t>.</a:t>
            </a:r>
          </a:p>
          <a:p>
            <a:pPr algn="ctr"/>
            <a:r>
              <a:rPr lang="ja-JP" altLang="en-US" sz="1600" dirty="0" smtClean="0">
                <a:latin typeface="+mn-ea"/>
                <a:cs typeface="Arial Unicode MS" panose="020B0604020202020204" pitchFamily="50" charset="-128"/>
              </a:rPr>
              <a:t>公益社団法人モバイル・ホスピタル・インターナショナル</a:t>
            </a:r>
            <a:endParaRPr kumimoji="1" lang="en-US" altLang="ja-JP" sz="1600" dirty="0" smtClean="0">
              <a:latin typeface="+mn-ea"/>
              <a:cs typeface="Arial Unicode MS" panose="020B0604020202020204" pitchFamily="50" charset="-128"/>
            </a:endParaRPr>
          </a:p>
          <a:p>
            <a:pPr algn="ctr"/>
            <a:endParaRPr kumimoji="1" lang="en-US" altLang="ja-JP" dirty="0" smtClean="0"/>
          </a:p>
        </p:txBody>
      </p:sp>
      <p:sp>
        <p:nvSpPr>
          <p:cNvPr id="4" name="日付プレースホルダー 3"/>
          <p:cNvSpPr>
            <a:spLocks noGrp="1"/>
          </p:cNvSpPr>
          <p:nvPr>
            <p:ph type="dt" sz="half" idx="10"/>
          </p:nvPr>
        </p:nvSpPr>
        <p:spPr/>
        <p:txBody>
          <a:bodyPr/>
          <a:lstStyle/>
          <a:p>
            <a:fld id="{DE85B2B7-371D-4E6B-9E25-9B9FCB59805A}" type="datetime1">
              <a:rPr kumimoji="1" lang="ja-JP" altLang="en-US" smtClean="0"/>
              <a:t>2016/5/27</a:t>
            </a:fld>
            <a:endParaRPr kumimoji="1" lang="ja-JP" altLang="en-US" dirty="0"/>
          </a:p>
        </p:txBody>
      </p:sp>
      <p:sp>
        <p:nvSpPr>
          <p:cNvPr id="5" name="スライド番号プレースホルダー 4"/>
          <p:cNvSpPr>
            <a:spLocks noGrp="1"/>
          </p:cNvSpPr>
          <p:nvPr>
            <p:ph type="sldNum" sz="quarter" idx="12"/>
          </p:nvPr>
        </p:nvSpPr>
        <p:spPr/>
        <p:txBody>
          <a:bodyPr/>
          <a:lstStyle/>
          <a:p>
            <a:fld id="{4B00F725-F383-4222-B11E-8E12E30CC051}" type="slidenum">
              <a:rPr kumimoji="1" lang="ja-JP" altLang="en-US" smtClean="0"/>
              <a:t>1</a:t>
            </a:fld>
            <a:endParaRPr kumimoji="1" lang="ja-JP" altLang="en-US"/>
          </a:p>
        </p:txBody>
      </p:sp>
    </p:spTree>
    <p:extLst>
      <p:ext uri="{BB962C8B-B14F-4D97-AF65-F5344CB8AC3E}">
        <p14:creationId xmlns:p14="http://schemas.microsoft.com/office/powerpoint/2010/main" val="2675888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50"/>
            <a:ext cx="8475273" cy="1252728"/>
          </a:xfrm>
        </p:spPr>
        <p:txBody>
          <a:bodyPr>
            <a:normAutofit/>
          </a:bodyPr>
          <a:lstStyle/>
          <a:p>
            <a:r>
              <a:rPr lang="ja-JP" altLang="en-US" dirty="0" smtClean="0"/>
              <a:t>インドネシア海軍病院船</a:t>
            </a:r>
            <a:r>
              <a:rPr lang="ja-JP" altLang="en-US" sz="2200" dirty="0" smtClean="0"/>
              <a:t>（</a:t>
            </a:r>
            <a:r>
              <a:rPr lang="en-US" altLang="ja-JP" sz="2200" dirty="0" smtClean="0"/>
              <a:t>HADR</a:t>
            </a:r>
            <a:r>
              <a:rPr lang="ja-JP" altLang="en-US" sz="2200" dirty="0" smtClean="0"/>
              <a:t>多機能輸送艦）</a:t>
            </a:r>
            <a:endParaRPr kumimoji="1" lang="ja-JP" altLang="en-US" sz="2200" dirty="0"/>
          </a:p>
        </p:txBody>
      </p:sp>
      <p:sp>
        <p:nvSpPr>
          <p:cNvPr id="4" name="日付プレースホルダー 3"/>
          <p:cNvSpPr>
            <a:spLocks noGrp="1"/>
          </p:cNvSpPr>
          <p:nvPr>
            <p:ph type="dt" sz="half" idx="10"/>
          </p:nvPr>
        </p:nvSpPr>
        <p:spPr/>
        <p:txBody>
          <a:bodyPr/>
          <a:lstStyle/>
          <a:p>
            <a:fld id="{AE27526F-2344-4396-8581-15BF3AE4D061}" type="datetime1">
              <a:rPr kumimoji="1" lang="ja-JP" altLang="en-US" smtClean="0"/>
              <a:t>2016/5/27</a:t>
            </a:fld>
            <a:endParaRPr kumimoji="1" lang="ja-JP" altLang="en-US"/>
          </a:p>
        </p:txBody>
      </p:sp>
      <p:sp>
        <p:nvSpPr>
          <p:cNvPr id="5" name="スライド番号プレースホルダー 4"/>
          <p:cNvSpPr>
            <a:spLocks noGrp="1"/>
          </p:cNvSpPr>
          <p:nvPr>
            <p:ph type="sldNum" sz="quarter" idx="12"/>
          </p:nvPr>
        </p:nvSpPr>
        <p:spPr/>
        <p:txBody>
          <a:bodyPr/>
          <a:lstStyle/>
          <a:p>
            <a:fld id="{4B00F725-F383-4222-B11E-8E12E30CC051}" type="slidenum">
              <a:rPr kumimoji="1" lang="ja-JP" altLang="en-US" smtClean="0"/>
              <a:t>10</a:t>
            </a:fld>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05" y="1179987"/>
            <a:ext cx="8712968" cy="653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582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インドネシア海軍病院船</a:t>
            </a:r>
            <a:r>
              <a:rPr lang="ja-JP" altLang="en-US" sz="2000" dirty="0"/>
              <a:t>（</a:t>
            </a:r>
            <a:r>
              <a:rPr lang="en-US" altLang="ja-JP" sz="2000" dirty="0"/>
              <a:t>HADR</a:t>
            </a:r>
            <a:r>
              <a:rPr lang="ja-JP" altLang="en-US" sz="2000" dirty="0"/>
              <a:t>多機能輸送艦）</a:t>
            </a:r>
            <a:endParaRPr kumimoji="1" lang="ja-JP" altLang="en-US" sz="2000" dirty="0"/>
          </a:p>
        </p:txBody>
      </p:sp>
      <p:sp>
        <p:nvSpPr>
          <p:cNvPr id="3" name="日付プレースホルダー 2"/>
          <p:cNvSpPr>
            <a:spLocks noGrp="1"/>
          </p:cNvSpPr>
          <p:nvPr>
            <p:ph type="dt" sz="half" idx="10"/>
          </p:nvPr>
        </p:nvSpPr>
        <p:spPr/>
        <p:txBody>
          <a:bodyPr/>
          <a:lstStyle/>
          <a:p>
            <a:fld id="{D1143315-8339-4033-BF7D-A9D0898C939D}" type="datetime1">
              <a:rPr kumimoji="1" lang="ja-JP" altLang="en-US" smtClean="0"/>
              <a:t>2016/5/27</a:t>
            </a:fld>
            <a:endParaRPr kumimoji="1" lang="ja-JP" altLang="en-US"/>
          </a:p>
        </p:txBody>
      </p:sp>
      <p:sp>
        <p:nvSpPr>
          <p:cNvPr id="4" name="スライド番号プレースホルダー 3"/>
          <p:cNvSpPr>
            <a:spLocks noGrp="1"/>
          </p:cNvSpPr>
          <p:nvPr>
            <p:ph type="sldNum" sz="quarter" idx="12"/>
          </p:nvPr>
        </p:nvSpPr>
        <p:spPr/>
        <p:txBody>
          <a:bodyPr/>
          <a:lstStyle/>
          <a:p>
            <a:fld id="{4B00F725-F383-4222-B11E-8E12E30CC051}" type="slidenum">
              <a:rPr kumimoji="1" lang="ja-JP" altLang="en-US" smtClean="0"/>
              <a:t>11</a:t>
            </a:fld>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238159"/>
            <a:ext cx="5248585" cy="2952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86" y="1381221"/>
            <a:ext cx="4788024" cy="301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5012210" y="1700808"/>
            <a:ext cx="4070345" cy="1754326"/>
          </a:xfrm>
          <a:prstGeom prst="rect">
            <a:avLst/>
          </a:prstGeom>
          <a:noFill/>
        </p:spPr>
        <p:txBody>
          <a:bodyPr wrap="none" rtlCol="0">
            <a:spAutoFit/>
          </a:bodyPr>
          <a:lstStyle/>
          <a:p>
            <a:r>
              <a:rPr lang="ja-JP" altLang="en-US" dirty="0"/>
              <a:t>全長</a:t>
            </a:r>
            <a:r>
              <a:rPr lang="ja-JP" altLang="en-US" dirty="0" smtClean="0"/>
              <a:t>：</a:t>
            </a:r>
            <a:r>
              <a:rPr lang="ja-JP" altLang="en-US" dirty="0"/>
              <a:t>１２２</a:t>
            </a:r>
            <a:r>
              <a:rPr lang="ja-JP" altLang="en-US" dirty="0" smtClean="0"/>
              <a:t>メートル、</a:t>
            </a:r>
            <a:endParaRPr lang="en-US" altLang="ja-JP" dirty="0" smtClean="0"/>
          </a:p>
          <a:p>
            <a:r>
              <a:rPr lang="ja-JP" altLang="en-US" dirty="0" smtClean="0"/>
              <a:t>ヘリコプター</a:t>
            </a:r>
            <a:r>
              <a:rPr lang="ja-JP" altLang="en-US" dirty="0"/>
              <a:t>着陸プラットフォームを</a:t>
            </a:r>
            <a:r>
              <a:rPr lang="ja-JP" altLang="en-US" dirty="0" smtClean="0"/>
              <a:t>備え</a:t>
            </a:r>
            <a:endParaRPr lang="en-US" altLang="ja-JP" dirty="0" smtClean="0"/>
          </a:p>
          <a:p>
            <a:r>
              <a:rPr lang="ja-JP" altLang="en-US" dirty="0" smtClean="0"/>
              <a:t>小型</a:t>
            </a:r>
            <a:r>
              <a:rPr lang="ja-JP" altLang="en-US" dirty="0"/>
              <a:t>上陸用舟艇を収容できる</a:t>
            </a:r>
            <a:r>
              <a:rPr lang="ja-JP" altLang="en-US" dirty="0" smtClean="0"/>
              <a:t>ドック型。</a:t>
            </a:r>
            <a:endParaRPr lang="en-US" altLang="ja-JP" dirty="0" smtClean="0"/>
          </a:p>
          <a:p>
            <a:r>
              <a:rPr lang="ja-JP" altLang="en-US" dirty="0" smtClean="0"/>
              <a:t>緊急</a:t>
            </a:r>
            <a:r>
              <a:rPr lang="ja-JP" altLang="en-US" dirty="0"/>
              <a:t>事態時</a:t>
            </a:r>
            <a:r>
              <a:rPr lang="ja-JP" altLang="en-US" dirty="0" smtClean="0"/>
              <a:t>は</a:t>
            </a:r>
            <a:r>
              <a:rPr lang="ja-JP" altLang="en-US" dirty="0"/>
              <a:t>４００</a:t>
            </a:r>
            <a:r>
              <a:rPr lang="ja-JP" altLang="en-US" dirty="0" smtClean="0"/>
              <a:t>人</a:t>
            </a:r>
            <a:r>
              <a:rPr lang="ja-JP" altLang="en-US" dirty="0"/>
              <a:t>のスタッフ</a:t>
            </a:r>
            <a:r>
              <a:rPr lang="ja-JP" altLang="en-US" dirty="0" smtClean="0"/>
              <a:t>と３０００人</a:t>
            </a:r>
            <a:endParaRPr lang="en-US" altLang="ja-JP" dirty="0" smtClean="0"/>
          </a:p>
          <a:p>
            <a:r>
              <a:rPr lang="ja-JP" altLang="en-US" dirty="0" err="1" smtClean="0"/>
              <a:t>の避</a:t>
            </a:r>
            <a:r>
              <a:rPr lang="ja-JP" altLang="en-US" dirty="0" smtClean="0"/>
              <a:t>難民を収容できる。</a:t>
            </a:r>
            <a:endParaRPr lang="en-US" altLang="ja-JP" dirty="0" smtClean="0"/>
          </a:p>
          <a:p>
            <a:r>
              <a:rPr lang="ja-JP" altLang="en-US" dirty="0" smtClean="0"/>
              <a:t>出典</a:t>
            </a:r>
            <a:r>
              <a:rPr lang="ja-JP" altLang="en-US" dirty="0"/>
              <a:t>：（ジャカルタ・ポスト</a:t>
            </a:r>
            <a:r>
              <a:rPr lang="en-US" altLang="ja-JP" dirty="0"/>
              <a:t>2016</a:t>
            </a:r>
            <a:r>
              <a:rPr lang="ja-JP" altLang="en-US" dirty="0"/>
              <a:t>年</a:t>
            </a:r>
            <a:r>
              <a:rPr lang="en-US" altLang="ja-JP" dirty="0"/>
              <a:t>1</a:t>
            </a:r>
            <a:r>
              <a:rPr lang="ja-JP" altLang="en-US" dirty="0"/>
              <a:t>月</a:t>
            </a:r>
            <a:r>
              <a:rPr lang="en-US" altLang="ja-JP" dirty="0"/>
              <a:t>15</a:t>
            </a:r>
            <a:r>
              <a:rPr lang="ja-JP" altLang="en-US" dirty="0"/>
              <a:t>日）</a:t>
            </a:r>
            <a:endParaRPr kumimoji="1" lang="ja-JP" altLang="en-US" dirty="0"/>
          </a:p>
        </p:txBody>
      </p:sp>
    </p:spTree>
    <p:extLst>
      <p:ext uri="{BB962C8B-B14F-4D97-AF65-F5344CB8AC3E}">
        <p14:creationId xmlns:p14="http://schemas.microsoft.com/office/powerpoint/2010/main" val="1238817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12</a:t>
            </a:fld>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748464" cy="576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473" y="182893"/>
            <a:ext cx="4499059" cy="460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467544" y="182893"/>
            <a:ext cx="3719288" cy="646331"/>
          </a:xfrm>
          <a:prstGeom prst="rect">
            <a:avLst/>
          </a:prstGeom>
          <a:noFill/>
        </p:spPr>
        <p:txBody>
          <a:bodyPr wrap="none" rtlCol="0">
            <a:spAutoFit/>
          </a:bodyPr>
          <a:lstStyle/>
          <a:p>
            <a:r>
              <a:rPr kumimoji="1" lang="ja-JP" altLang="en-US" sz="3600" b="1" dirty="0" smtClean="0">
                <a:solidFill>
                  <a:srgbClr val="FF0000"/>
                </a:solidFill>
                <a:effectLst>
                  <a:outerShdw blurRad="38100" dist="38100" dir="2700000" algn="tl">
                    <a:srgbClr val="000000">
                      <a:alpha val="43137"/>
                    </a:srgbClr>
                  </a:outerShdw>
                </a:effectLst>
              </a:rPr>
              <a:t>激変する南シナ海</a:t>
            </a:r>
            <a:endParaRPr kumimoji="1" lang="ja-JP" alt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0008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952882" y="5949280"/>
            <a:ext cx="3170548" cy="738664"/>
          </a:xfrm>
          <a:prstGeom prst="rect">
            <a:avLst/>
          </a:prstGeom>
          <a:solidFill>
            <a:schemeClr val="tx2">
              <a:lumMod val="20000"/>
              <a:lumOff val="80000"/>
            </a:schemeClr>
          </a:solidFill>
        </p:spPr>
        <p:txBody>
          <a:bodyPr wrap="none" rtlCol="0">
            <a:spAutoFit/>
          </a:bodyPr>
          <a:lstStyle/>
          <a:p>
            <a:r>
              <a:rPr lang="en-US" altLang="ja-JP" sz="1400" b="1" i="1" dirty="0"/>
              <a:t>Determining Hospital Ship (T-AH)</a:t>
            </a:r>
          </a:p>
          <a:p>
            <a:r>
              <a:rPr lang="en-US" altLang="ja-JP" sz="1400" b="1" i="1" dirty="0"/>
              <a:t>Staffing Requirements for Humanitarian</a:t>
            </a:r>
          </a:p>
          <a:p>
            <a:r>
              <a:rPr lang="en-US" altLang="ja-JP" sz="1400" b="1" i="1" dirty="0"/>
              <a:t>Assistance Missions</a:t>
            </a:r>
            <a:endParaRPr kumimoji="1" lang="ja-JP" altLang="en-US" sz="1400" dirty="0"/>
          </a:p>
        </p:txBody>
      </p:sp>
      <p:sp>
        <p:nvSpPr>
          <p:cNvPr id="5" name="テキスト ボックス 4"/>
          <p:cNvSpPr txBox="1"/>
          <p:nvPr/>
        </p:nvSpPr>
        <p:spPr>
          <a:xfrm>
            <a:off x="6588224" y="188640"/>
            <a:ext cx="2316403" cy="646331"/>
          </a:xfrm>
          <a:prstGeom prst="rect">
            <a:avLst/>
          </a:prstGeom>
          <a:solidFill>
            <a:schemeClr val="tx2">
              <a:lumMod val="20000"/>
              <a:lumOff val="80000"/>
            </a:schemeClr>
          </a:solidFill>
        </p:spPr>
        <p:txBody>
          <a:bodyPr wrap="none" rtlCol="0">
            <a:spAutoFit/>
          </a:bodyPr>
          <a:lstStyle/>
          <a:p>
            <a:r>
              <a:rPr lang="en-US" altLang="ja-JP" sz="1200" b="1" i="1" dirty="0"/>
              <a:t>Naval Health Research Center</a:t>
            </a:r>
          </a:p>
          <a:p>
            <a:r>
              <a:rPr lang="en-US" altLang="ja-JP" sz="1200" b="1" i="1" dirty="0"/>
              <a:t>140 Sylvester Rd.</a:t>
            </a:r>
          </a:p>
          <a:p>
            <a:r>
              <a:rPr lang="en-US" altLang="ja-JP" sz="1200" b="1" i="1" dirty="0"/>
              <a:t>San Diego, California 92106-3521</a:t>
            </a:r>
            <a:endParaRPr kumimoji="1" lang="ja-JP" altLang="en-US" sz="1200" dirty="0"/>
          </a:p>
        </p:txBody>
      </p:sp>
    </p:spTree>
    <p:extLst>
      <p:ext uri="{BB962C8B-B14F-4D97-AF65-F5344CB8AC3E}">
        <p14:creationId xmlns:p14="http://schemas.microsoft.com/office/powerpoint/2010/main" val="1116693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14</a:t>
            </a:fld>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08" y="0"/>
            <a:ext cx="6211960" cy="347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08" y="2923766"/>
            <a:ext cx="6211960" cy="405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123728" y="3069043"/>
            <a:ext cx="6979994" cy="1754326"/>
          </a:xfrm>
          <a:prstGeom prst="rect">
            <a:avLst/>
          </a:prstGeom>
          <a:noFill/>
        </p:spPr>
        <p:txBody>
          <a:bodyPr wrap="square" rtlCol="0">
            <a:spAutoFit/>
          </a:bodyPr>
          <a:lstStyle/>
          <a:p>
            <a:r>
              <a:rPr lang="ja-JP" altLang="en-US" dirty="0">
                <a:solidFill>
                  <a:schemeClr val="bg1"/>
                </a:solidFill>
              </a:rPr>
              <a:t>ベトナム戦争当時の米海軍病院</a:t>
            </a:r>
            <a:r>
              <a:rPr lang="ja-JP" altLang="en-US" dirty="0" smtClean="0">
                <a:solidFill>
                  <a:schemeClr val="bg1"/>
                </a:solidFill>
              </a:rPr>
              <a:t>船</a:t>
            </a:r>
            <a:r>
              <a:rPr lang="ja-JP" altLang="en-US" dirty="0" smtClean="0"/>
              <a:t>　</a:t>
            </a:r>
            <a:r>
              <a:rPr lang="en-US" altLang="ja-JP" dirty="0" smtClean="0"/>
              <a:t>SANCTUARY</a:t>
            </a:r>
            <a:r>
              <a:rPr lang="ja-JP" altLang="en-US" dirty="0"/>
              <a:t>（</a:t>
            </a:r>
            <a:r>
              <a:rPr lang="en-US" altLang="ja-JP" dirty="0"/>
              <a:t>AH-17</a:t>
            </a:r>
            <a:r>
              <a:rPr lang="ja-JP" altLang="en-US" dirty="0"/>
              <a:t>） </a:t>
            </a:r>
            <a:r>
              <a:rPr lang="en-US" altLang="ja-JP" dirty="0"/>
              <a:t>-</a:t>
            </a:r>
            <a:br>
              <a:rPr lang="en-US" altLang="ja-JP" dirty="0"/>
            </a:br>
            <a:r>
              <a:rPr lang="ja-JP" altLang="en-US" dirty="0" smtClean="0">
                <a:solidFill>
                  <a:schemeClr val="bg1"/>
                </a:solidFill>
              </a:rPr>
              <a:t>現在のマーシーやコンフォート</a:t>
            </a:r>
            <a:r>
              <a:rPr lang="ja-JP" altLang="en-US" dirty="0">
                <a:solidFill>
                  <a:schemeClr val="bg1"/>
                </a:solidFill>
              </a:rPr>
              <a:t>が</a:t>
            </a:r>
            <a:r>
              <a:rPr lang="ja-JP" altLang="en-US" dirty="0" smtClean="0">
                <a:solidFill>
                  <a:schemeClr val="bg1"/>
                </a:solidFill>
              </a:rPr>
              <a:t>参加</a:t>
            </a:r>
            <a:r>
              <a:rPr lang="ja-JP" altLang="en-US" dirty="0" smtClean="0"/>
              <a:t>する</a:t>
            </a:r>
            <a:r>
              <a:rPr lang="ja-JP" altLang="en-US" dirty="0"/>
              <a:t>まで</a:t>
            </a:r>
            <a:r>
              <a:rPr lang="ja-JP" altLang="en-US" dirty="0" smtClean="0"/>
              <a:t>、</a:t>
            </a:r>
            <a:endParaRPr lang="en-US" altLang="ja-JP" dirty="0" smtClean="0"/>
          </a:p>
          <a:p>
            <a:r>
              <a:rPr lang="en-US" altLang="ja-JP" dirty="0" smtClean="0">
                <a:solidFill>
                  <a:schemeClr val="bg1"/>
                </a:solidFill>
              </a:rPr>
              <a:t>SANCTUARY</a:t>
            </a:r>
            <a:r>
              <a:rPr lang="ja-JP" altLang="en-US" dirty="0" smtClean="0">
                <a:solidFill>
                  <a:schemeClr val="bg1"/>
                </a:solidFill>
              </a:rPr>
              <a:t>は１９７１年廃艦</a:t>
            </a:r>
            <a:r>
              <a:rPr lang="ja-JP" altLang="en-US" dirty="0">
                <a:solidFill>
                  <a:schemeClr val="bg1"/>
                </a:solidFill>
              </a:rPr>
              <a:t>されるま</a:t>
            </a:r>
            <a:r>
              <a:rPr lang="ja-JP" altLang="en-US" dirty="0"/>
              <a:t>で男女混合乗組員</a:t>
            </a:r>
            <a:r>
              <a:rPr lang="ja-JP" altLang="en-US" dirty="0" smtClean="0"/>
              <a:t>を収容する</a:t>
            </a:r>
            <a:endParaRPr lang="en-US" altLang="ja-JP" dirty="0" smtClean="0"/>
          </a:p>
          <a:p>
            <a:r>
              <a:rPr lang="ja-JP" altLang="en-US" dirty="0" smtClean="0">
                <a:solidFill>
                  <a:schemeClr val="bg1"/>
                </a:solidFill>
              </a:rPr>
              <a:t>アメリカ</a:t>
            </a:r>
            <a:r>
              <a:rPr lang="ja-JP" altLang="en-US" dirty="0">
                <a:solidFill>
                  <a:schemeClr val="bg1"/>
                </a:solidFill>
              </a:rPr>
              <a:t>海軍</a:t>
            </a:r>
            <a:r>
              <a:rPr lang="ja-JP" altLang="en-US" dirty="0" smtClean="0">
                <a:solidFill>
                  <a:schemeClr val="bg1"/>
                </a:solidFill>
              </a:rPr>
              <a:t>の病院</a:t>
            </a:r>
            <a:r>
              <a:rPr lang="ja-JP" altLang="en-US" dirty="0">
                <a:solidFill>
                  <a:schemeClr val="bg1"/>
                </a:solidFill>
              </a:rPr>
              <a:t>船だった</a:t>
            </a:r>
            <a:r>
              <a:rPr lang="ja-JP" altLang="en-US" dirty="0" smtClean="0">
                <a:solidFill>
                  <a:schemeClr val="bg1"/>
                </a:solidFill>
              </a:rPr>
              <a:t>。</a:t>
            </a:r>
            <a:endParaRPr lang="en-US" altLang="ja-JP" dirty="0" smtClean="0">
              <a:solidFill>
                <a:schemeClr val="bg1"/>
              </a:solidFill>
            </a:endParaRPr>
          </a:p>
          <a:p>
            <a:r>
              <a:rPr lang="ja-JP" altLang="en-US" dirty="0">
                <a:solidFill>
                  <a:schemeClr val="bg1"/>
                </a:solidFill>
              </a:rPr>
              <a:t>７５０</a:t>
            </a:r>
            <a:r>
              <a:rPr lang="ja-JP" altLang="en-US" dirty="0" smtClean="0">
                <a:solidFill>
                  <a:schemeClr val="bg1"/>
                </a:solidFill>
              </a:rPr>
              <a:t>床</a:t>
            </a:r>
            <a:r>
              <a:rPr lang="ja-JP" altLang="en-US" dirty="0">
                <a:solidFill>
                  <a:schemeClr val="bg1"/>
                </a:solidFill>
              </a:rPr>
              <a:t>の</a:t>
            </a:r>
            <a:r>
              <a:rPr lang="ja-JP" altLang="en-US" dirty="0" smtClean="0">
                <a:solidFill>
                  <a:schemeClr val="bg1"/>
                </a:solidFill>
              </a:rPr>
              <a:t>病床を</a:t>
            </a:r>
            <a:r>
              <a:rPr lang="ja-JP" altLang="en-US" dirty="0">
                <a:solidFill>
                  <a:schemeClr val="bg1"/>
                </a:solidFill>
              </a:rPr>
              <a:t>装備し、東南</a:t>
            </a:r>
            <a:r>
              <a:rPr lang="ja-JP" altLang="en-US" dirty="0" smtClean="0">
                <a:solidFill>
                  <a:schemeClr val="bg1"/>
                </a:solidFill>
              </a:rPr>
              <a:t>アジア</a:t>
            </a:r>
            <a:r>
              <a:rPr lang="ja-JP" altLang="en-US" dirty="0">
                <a:solidFill>
                  <a:schemeClr val="bg1"/>
                </a:solidFill>
              </a:rPr>
              <a:t>派遣</a:t>
            </a:r>
            <a:r>
              <a:rPr lang="ja-JP" altLang="en-US" dirty="0" smtClean="0"/>
              <a:t>の４年間で９０００人以上</a:t>
            </a:r>
            <a:endParaRPr lang="en-US" altLang="ja-JP" dirty="0" smtClean="0"/>
          </a:p>
          <a:p>
            <a:r>
              <a:rPr lang="ja-JP" altLang="en-US" dirty="0" smtClean="0">
                <a:solidFill>
                  <a:schemeClr val="bg1"/>
                </a:solidFill>
              </a:rPr>
              <a:t>の</a:t>
            </a:r>
            <a:r>
              <a:rPr lang="ja-JP" altLang="en-US" dirty="0">
                <a:solidFill>
                  <a:schemeClr val="bg1"/>
                </a:solidFill>
              </a:rPr>
              <a:t>戦闘死傷者を処理し</a:t>
            </a:r>
            <a:r>
              <a:rPr lang="ja-JP" altLang="en-US" dirty="0" smtClean="0">
                <a:solidFill>
                  <a:schemeClr val="bg1"/>
                </a:solidFill>
              </a:rPr>
              <a:t>、</a:t>
            </a:r>
            <a:r>
              <a:rPr lang="ja-JP" altLang="en-US" dirty="0">
                <a:solidFill>
                  <a:schemeClr val="bg1"/>
                </a:solidFill>
              </a:rPr>
              <a:t>２４，０００</a:t>
            </a:r>
            <a:r>
              <a:rPr lang="ja-JP" altLang="en-US" dirty="0" smtClean="0">
                <a:solidFill>
                  <a:schemeClr val="bg1"/>
                </a:solidFill>
              </a:rPr>
              <a:t>人</a:t>
            </a:r>
            <a:r>
              <a:rPr lang="ja-JP" altLang="en-US" dirty="0">
                <a:solidFill>
                  <a:schemeClr val="bg1"/>
                </a:solidFill>
              </a:rPr>
              <a:t>以上</a:t>
            </a:r>
            <a:r>
              <a:rPr lang="ja-JP" altLang="en-US" dirty="0"/>
              <a:t>の患者の治療をした。</a:t>
            </a:r>
            <a:endParaRPr kumimoji="1" lang="ja-JP" altLang="en-US" dirty="0"/>
          </a:p>
        </p:txBody>
      </p:sp>
      <p:sp>
        <p:nvSpPr>
          <p:cNvPr id="7" name="テキスト ボックス 6"/>
          <p:cNvSpPr txBox="1"/>
          <p:nvPr/>
        </p:nvSpPr>
        <p:spPr>
          <a:xfrm>
            <a:off x="591586" y="57083"/>
            <a:ext cx="8627811" cy="2492990"/>
          </a:xfrm>
          <a:prstGeom prst="rect">
            <a:avLst/>
          </a:prstGeom>
          <a:noFill/>
        </p:spPr>
        <p:txBody>
          <a:bodyPr wrap="none" rtlCol="0">
            <a:spAutoFit/>
          </a:bodyPr>
          <a:lstStyle/>
          <a:p>
            <a:pPr algn="ctr"/>
            <a:endParaRPr lang="en-US" altLang="ja-JP" dirty="0" smtClean="0"/>
          </a:p>
          <a:p>
            <a:pPr algn="ctr"/>
            <a:r>
              <a:rPr lang="ja-JP" altLang="en-US" dirty="0" smtClean="0"/>
              <a:t>ドイツ</a:t>
            </a:r>
            <a:r>
              <a:rPr lang="ja-JP" altLang="en-US" dirty="0"/>
              <a:t>専用の病院船</a:t>
            </a:r>
            <a:r>
              <a:rPr lang="ja-JP" altLang="en-US" dirty="0" smtClean="0"/>
              <a:t>はドイツ</a:t>
            </a:r>
            <a:r>
              <a:rPr lang="ja-JP" altLang="en-US" dirty="0"/>
              <a:t>赤十字社によって運営</a:t>
            </a:r>
            <a:r>
              <a:rPr lang="ja-JP" altLang="en-US" dirty="0" smtClean="0"/>
              <a:t>された</a:t>
            </a:r>
            <a:r>
              <a:rPr lang="ja-JP" altLang="en-US" dirty="0"/>
              <a:t>１９６６</a:t>
            </a:r>
            <a:r>
              <a:rPr lang="ja-JP" altLang="en-US" dirty="0" smtClean="0"/>
              <a:t>年から１９７２年</a:t>
            </a:r>
            <a:endParaRPr lang="en-US" altLang="ja-JP" dirty="0" smtClean="0"/>
          </a:p>
          <a:p>
            <a:pPr algn="ctr"/>
            <a:r>
              <a:rPr lang="ja-JP" altLang="en-US" dirty="0" smtClean="0"/>
              <a:t>の</a:t>
            </a:r>
            <a:r>
              <a:rPr lang="ja-JP" altLang="en-US" dirty="0"/>
              <a:t>間サイゴン（ベトナム南部）</a:t>
            </a:r>
            <a:r>
              <a:rPr lang="ja-JP" altLang="en-US" dirty="0" smtClean="0"/>
              <a:t>で、大規模</a:t>
            </a:r>
            <a:r>
              <a:rPr lang="ja-JP" altLang="en-US" dirty="0"/>
              <a:t>なアクションに参加したのが</a:t>
            </a:r>
            <a:r>
              <a:rPr lang="ja-JP" altLang="en-US" dirty="0" smtClean="0"/>
              <a:t>最後。 </a:t>
            </a:r>
            <a:endParaRPr lang="en-US" altLang="ja-JP" dirty="0" smtClean="0"/>
          </a:p>
          <a:p>
            <a:pPr algn="ctr"/>
            <a:endParaRPr kumimoji="1" lang="en-US" altLang="ja-JP" dirty="0"/>
          </a:p>
          <a:p>
            <a:endParaRPr lang="en-US" altLang="ja-JP" sz="2800" dirty="0" smtClean="0"/>
          </a:p>
          <a:p>
            <a:pPr algn="ctr"/>
            <a:r>
              <a:rPr lang="ja-JP" altLang="en-US" sz="2800" dirty="0" smtClean="0"/>
              <a:t>難民</a:t>
            </a:r>
            <a:r>
              <a:rPr lang="ja-JP" altLang="en-US" sz="2800" dirty="0"/>
              <a:t>問題</a:t>
            </a:r>
            <a:r>
              <a:rPr lang="ja-JP" altLang="en-US" sz="2800" dirty="0" smtClean="0"/>
              <a:t>に直面するドイツ</a:t>
            </a:r>
            <a:r>
              <a:rPr lang="ja-JP" altLang="en-US" sz="2800" dirty="0"/>
              <a:t>は</a:t>
            </a:r>
            <a:r>
              <a:rPr lang="ja-JP" altLang="en-US" sz="2800" dirty="0" smtClean="0"/>
              <a:t>、</a:t>
            </a:r>
            <a:endParaRPr lang="en-US" altLang="ja-JP" sz="2800" dirty="0" smtClean="0"/>
          </a:p>
          <a:p>
            <a:pPr algn="ctr"/>
            <a:r>
              <a:rPr lang="en-US" altLang="ja-JP" sz="2800" dirty="0"/>
              <a:t>EU</a:t>
            </a:r>
            <a:r>
              <a:rPr lang="ja-JP" altLang="en-US" sz="2800" dirty="0" smtClean="0"/>
              <a:t>の</a:t>
            </a:r>
            <a:r>
              <a:rPr lang="ja-JP" altLang="en-US" sz="2800" dirty="0"/>
              <a:t>補助海軍（文民・軍混合乗組</a:t>
            </a:r>
            <a:r>
              <a:rPr lang="ja-JP" altLang="en-US" sz="2800" dirty="0" smtClean="0"/>
              <a:t>）として病院船を模索</a:t>
            </a:r>
            <a:endParaRPr kumimoji="1" lang="ja-JP" altLang="en-US" sz="2800" dirty="0"/>
          </a:p>
        </p:txBody>
      </p:sp>
    </p:spTree>
    <p:extLst>
      <p:ext uri="{BB962C8B-B14F-4D97-AF65-F5344CB8AC3E}">
        <p14:creationId xmlns:p14="http://schemas.microsoft.com/office/powerpoint/2010/main" val="2436927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AECCE43C-1274-40E4-B12E-8EF7C844A286}" type="datetime1">
              <a:rPr kumimoji="1" lang="ja-JP" altLang="en-US" smtClean="0"/>
              <a:t>2016/5/27</a:t>
            </a:fld>
            <a:endParaRPr kumimoji="1" lang="ja-JP" altLang="en-US"/>
          </a:p>
        </p:txBody>
      </p:sp>
      <p:sp>
        <p:nvSpPr>
          <p:cNvPr id="5" name="スライド番号プレースホルダー 4"/>
          <p:cNvSpPr>
            <a:spLocks noGrp="1"/>
          </p:cNvSpPr>
          <p:nvPr>
            <p:ph type="sldNum" sz="quarter" idx="12"/>
          </p:nvPr>
        </p:nvSpPr>
        <p:spPr/>
        <p:txBody>
          <a:bodyPr/>
          <a:lstStyle/>
          <a:p>
            <a:fld id="{4B00F725-F383-4222-B11E-8E12E30CC051}" type="slidenum">
              <a:rPr kumimoji="1" lang="ja-JP" altLang="en-US" smtClean="0"/>
              <a:t>15</a:t>
            </a:fld>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111" y="548680"/>
            <a:ext cx="8655581"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539552" y="2549466"/>
            <a:ext cx="4338047" cy="369332"/>
          </a:xfrm>
          <a:prstGeom prst="rect">
            <a:avLst/>
          </a:prstGeom>
          <a:noFill/>
        </p:spPr>
        <p:txBody>
          <a:bodyPr wrap="none" rtlCol="0">
            <a:spAutoFit/>
          </a:bodyPr>
          <a:lstStyle/>
          <a:p>
            <a:r>
              <a:rPr kumimoji="1" lang="ja-JP" altLang="en-US" dirty="0" smtClean="0"/>
              <a:t>米海軍病院船</a:t>
            </a:r>
            <a:r>
              <a:rPr kumimoji="1" lang="en-US" altLang="ja-JP" dirty="0" smtClean="0"/>
              <a:t>USNS</a:t>
            </a:r>
            <a:r>
              <a:rPr kumimoji="1" lang="ja-JP" altLang="en-US" dirty="0" smtClean="0"/>
              <a:t>マーシー（</a:t>
            </a:r>
            <a:r>
              <a:rPr lang="ja-JP" altLang="en-US" dirty="0" smtClean="0"/>
              <a:t>６９，３６０</a:t>
            </a:r>
            <a:r>
              <a:rPr kumimoji="1" lang="ja-JP" altLang="en-US" dirty="0" smtClean="0"/>
              <a:t>トン）</a:t>
            </a:r>
            <a:endParaRPr kumimoji="1" lang="ja-JP" altLang="en-US" dirty="0"/>
          </a:p>
        </p:txBody>
      </p:sp>
      <p:sp>
        <p:nvSpPr>
          <p:cNvPr id="9" name="テキスト ボックス 8"/>
          <p:cNvSpPr txBox="1"/>
          <p:nvPr/>
        </p:nvSpPr>
        <p:spPr>
          <a:xfrm>
            <a:off x="4661708" y="4108430"/>
            <a:ext cx="4262705" cy="369332"/>
          </a:xfrm>
          <a:prstGeom prst="rect">
            <a:avLst/>
          </a:prstGeom>
          <a:noFill/>
        </p:spPr>
        <p:txBody>
          <a:bodyPr wrap="none" rtlCol="0">
            <a:spAutoFit/>
          </a:bodyPr>
          <a:lstStyle/>
          <a:p>
            <a:r>
              <a:rPr kumimoji="1" lang="ja-JP" altLang="en-US" dirty="0" smtClean="0">
                <a:solidFill>
                  <a:schemeClr val="bg1"/>
                </a:solidFill>
              </a:rPr>
              <a:t>中国病院船平和の方舟８６６（</a:t>
            </a:r>
            <a:r>
              <a:rPr lang="ja-JP" altLang="en-US" dirty="0">
                <a:solidFill>
                  <a:schemeClr val="bg1"/>
                </a:solidFill>
              </a:rPr>
              <a:t>１４，２１９</a:t>
            </a:r>
            <a:r>
              <a:rPr lang="ja-JP" altLang="en-US" dirty="0" smtClean="0">
                <a:solidFill>
                  <a:schemeClr val="bg1"/>
                </a:solidFill>
              </a:rPr>
              <a:t>トン）</a:t>
            </a:r>
            <a:endParaRPr kumimoji="1" lang="ja-JP" altLang="en-US" dirty="0">
              <a:solidFill>
                <a:schemeClr val="bg1"/>
              </a:solidFill>
            </a:endParaRPr>
          </a:p>
        </p:txBody>
      </p:sp>
      <p:sp>
        <p:nvSpPr>
          <p:cNvPr id="10" name="テキスト ボックス 9"/>
          <p:cNvSpPr txBox="1"/>
          <p:nvPr/>
        </p:nvSpPr>
        <p:spPr>
          <a:xfrm>
            <a:off x="584309" y="5877272"/>
            <a:ext cx="8154797" cy="523220"/>
          </a:xfrm>
          <a:prstGeom prst="rect">
            <a:avLst/>
          </a:prstGeom>
          <a:noFill/>
        </p:spPr>
        <p:txBody>
          <a:bodyPr wrap="none" rtlCol="0">
            <a:spAutoFit/>
          </a:bodyPr>
          <a:lstStyle/>
          <a:p>
            <a:r>
              <a:rPr lang="ja-JP" altLang="en-US" sz="2800" dirty="0">
                <a:latin typeface="+mj-ea"/>
                <a:ea typeface="+mj-ea"/>
              </a:rPr>
              <a:t>２０１４</a:t>
            </a:r>
            <a:r>
              <a:rPr lang="ja-JP" altLang="en-US" sz="2800" dirty="0" smtClean="0">
                <a:latin typeface="+mj-ea"/>
                <a:ea typeface="+mj-ea"/>
              </a:rPr>
              <a:t>年</a:t>
            </a:r>
            <a:r>
              <a:rPr lang="en-US" altLang="ja-JP" sz="2800" dirty="0" smtClean="0">
                <a:latin typeface="+mj-ea"/>
                <a:ea typeface="+mj-ea"/>
              </a:rPr>
              <a:t>RIMPAC</a:t>
            </a:r>
            <a:r>
              <a:rPr lang="ja-JP" altLang="en-US" sz="2800" dirty="0">
                <a:latin typeface="+mj-ea"/>
                <a:ea typeface="+mj-ea"/>
              </a:rPr>
              <a:t>ハワイ沖</a:t>
            </a:r>
            <a:r>
              <a:rPr lang="ja-JP" altLang="en-US" sz="2800" dirty="0" smtClean="0">
                <a:latin typeface="+mj-ea"/>
                <a:ea typeface="+mj-ea"/>
              </a:rPr>
              <a:t>訓練で並走する米中病院船</a:t>
            </a:r>
            <a:endParaRPr kumimoji="1" lang="ja-JP" altLang="en-US" sz="2800" dirty="0">
              <a:latin typeface="+mj-ea"/>
              <a:ea typeface="+mj-ea"/>
            </a:endParaRPr>
          </a:p>
        </p:txBody>
      </p:sp>
    </p:spTree>
    <p:extLst>
      <p:ext uri="{BB962C8B-B14F-4D97-AF65-F5344CB8AC3E}">
        <p14:creationId xmlns:p14="http://schemas.microsoft.com/office/powerpoint/2010/main" val="2428512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B8391FA3-1FCF-4942-B9B0-2D6E6C39092D}" type="datetime1">
              <a:rPr kumimoji="1" lang="ja-JP" altLang="en-US" smtClean="0"/>
              <a:t>2016/5/27</a:t>
            </a:fld>
            <a:endParaRPr kumimoji="1" lang="ja-JP" altLang="en-US"/>
          </a:p>
        </p:txBody>
      </p:sp>
      <p:sp>
        <p:nvSpPr>
          <p:cNvPr id="5" name="スライド番号プレースホルダー 4"/>
          <p:cNvSpPr>
            <a:spLocks noGrp="1"/>
          </p:cNvSpPr>
          <p:nvPr>
            <p:ph type="sldNum" sz="quarter" idx="12"/>
          </p:nvPr>
        </p:nvSpPr>
        <p:spPr/>
        <p:txBody>
          <a:bodyPr/>
          <a:lstStyle/>
          <a:p>
            <a:fld id="{4B00F725-F383-4222-B11E-8E12E30CC051}" type="slidenum">
              <a:rPr kumimoji="1" lang="ja-JP" altLang="en-US" smtClean="0"/>
              <a:t>16</a:t>
            </a:fld>
            <a:endParaRPr kumimoji="1" lang="ja-JP" altLang="en-US"/>
          </a:p>
        </p:txBody>
      </p:sp>
      <p:pic>
        <p:nvPicPr>
          <p:cNvPr id="1026" name="Picture 2" descr="C:\Users\koich\Desktop\tau25.3.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7"/>
            <a:ext cx="9144000" cy="534045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23528" y="394009"/>
            <a:ext cx="8630889" cy="400110"/>
          </a:xfrm>
          <a:prstGeom prst="rect">
            <a:avLst/>
          </a:prstGeom>
          <a:noFill/>
        </p:spPr>
        <p:txBody>
          <a:bodyPr wrap="none" rtlCol="0">
            <a:spAutoFit/>
          </a:bodyPr>
          <a:lstStyle/>
          <a:p>
            <a:r>
              <a:rPr lang="en-US" altLang="ja-JP" sz="2000" b="1" dirty="0"/>
              <a:t>The hospital ship </a:t>
            </a:r>
            <a:r>
              <a:rPr lang="en-US" altLang="ja-JP" sz="2000" b="1" dirty="0" err="1"/>
              <a:t>Khanh</a:t>
            </a:r>
            <a:r>
              <a:rPr lang="en-US" altLang="ja-JP" sz="2000" b="1" dirty="0"/>
              <a:t> </a:t>
            </a:r>
            <a:r>
              <a:rPr lang="en-US" altLang="ja-JP" sz="2000" b="1" dirty="0" err="1"/>
              <a:t>Hoa</a:t>
            </a:r>
            <a:r>
              <a:rPr lang="en-US" altLang="ja-JP" sz="2000" b="1" dirty="0"/>
              <a:t> 01, or HQ561, of the Vietnam army medical corps</a:t>
            </a:r>
            <a:endParaRPr kumimoji="1" lang="ja-JP" altLang="en-US" sz="2000" b="1" dirty="0"/>
          </a:p>
        </p:txBody>
      </p:sp>
    </p:spTree>
    <p:extLst>
      <p:ext uri="{BB962C8B-B14F-4D97-AF65-F5344CB8AC3E}">
        <p14:creationId xmlns:p14="http://schemas.microsoft.com/office/powerpoint/2010/main" val="3788553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11E3FF99-C2C8-4DE1-A150-A62AE0D288FC}" type="datetime1">
              <a:rPr kumimoji="1" lang="ja-JP" altLang="en-US" smtClean="0"/>
              <a:t>2016/5/27</a:t>
            </a:fld>
            <a:endParaRPr kumimoji="1" lang="ja-JP" altLang="en-US"/>
          </a:p>
        </p:txBody>
      </p:sp>
      <p:sp>
        <p:nvSpPr>
          <p:cNvPr id="5" name="スライド番号プレースホルダー 4"/>
          <p:cNvSpPr>
            <a:spLocks noGrp="1"/>
          </p:cNvSpPr>
          <p:nvPr>
            <p:ph type="sldNum" sz="quarter" idx="12"/>
          </p:nvPr>
        </p:nvSpPr>
        <p:spPr/>
        <p:txBody>
          <a:bodyPr/>
          <a:lstStyle/>
          <a:p>
            <a:fld id="{4B00F725-F383-4222-B11E-8E12E30CC051}" type="slidenum">
              <a:rPr kumimoji="1" lang="ja-JP" altLang="en-US" smtClean="0"/>
              <a:t>17</a:t>
            </a:fld>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536" y="2529686"/>
            <a:ext cx="464183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1094042" y="5337998"/>
            <a:ext cx="7077579" cy="369332"/>
          </a:xfrm>
          <a:prstGeom prst="rect">
            <a:avLst/>
          </a:prstGeom>
          <a:noFill/>
        </p:spPr>
        <p:txBody>
          <a:bodyPr wrap="none" rtlCol="0">
            <a:spAutoFit/>
          </a:bodyPr>
          <a:lstStyle/>
          <a:p>
            <a:r>
              <a:rPr lang="en-US" altLang="ja-JP" b="1" dirty="0"/>
              <a:t>Myanmar commissions second frigate with reduced RCS, </a:t>
            </a:r>
            <a:r>
              <a:rPr lang="en-US" altLang="ja-JP" b="1" dirty="0" smtClean="0"/>
              <a:t>Hospital Ship</a:t>
            </a:r>
            <a:endParaRPr kumimoji="1" lang="ja-JP" altLang="en-US"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05378"/>
            <a:ext cx="38100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476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2026" y="1116250"/>
            <a:ext cx="3158492" cy="198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日付プレースホルダー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18</a:t>
            </a:fld>
            <a:endParaRPr kumimoji="1" lang="ja-JP" altLang="en-US"/>
          </a:p>
        </p:txBody>
      </p:sp>
      <p:pic>
        <p:nvPicPr>
          <p:cNvPr id="3074" name="Picture 2" descr="USA - M/V Africa Mer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4" y="2974283"/>
            <a:ext cx="571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4" y="1689465"/>
            <a:ext cx="3692190" cy="158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74154" y="1110844"/>
            <a:ext cx="2592376" cy="677108"/>
          </a:xfrm>
          <a:prstGeom prst="rect">
            <a:avLst/>
          </a:prstGeom>
          <a:noFill/>
        </p:spPr>
        <p:txBody>
          <a:bodyPr wrap="none" rtlCol="0">
            <a:spAutoFit/>
          </a:bodyPr>
          <a:lstStyle/>
          <a:p>
            <a:r>
              <a:rPr lang="en-US" altLang="ja-JP" sz="2000" b="1" dirty="0" smtClean="0">
                <a:effectLst>
                  <a:outerShdw blurRad="38100" dist="38100" dir="2700000" algn="tl">
                    <a:srgbClr val="000000">
                      <a:alpha val="43137"/>
                    </a:srgbClr>
                  </a:outerShdw>
                </a:effectLst>
              </a:rPr>
              <a:t>Civilian </a:t>
            </a:r>
            <a:r>
              <a:rPr lang="en-US" altLang="ja-JP" sz="2000" b="1" dirty="0">
                <a:effectLst>
                  <a:outerShdw blurRad="38100" dist="38100" dir="2700000" algn="tl">
                    <a:srgbClr val="000000">
                      <a:alpha val="43137"/>
                    </a:srgbClr>
                  </a:outerShdw>
                </a:effectLst>
              </a:rPr>
              <a:t>Hospital Ships</a:t>
            </a:r>
          </a:p>
          <a:p>
            <a:endParaRPr kumimoji="1" lang="ja-JP" altLang="en-US" dirty="0"/>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54" y="4364049"/>
            <a:ext cx="4773910" cy="232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6300192" y="2702168"/>
            <a:ext cx="2451312" cy="253916"/>
          </a:xfrm>
          <a:prstGeom prst="rect">
            <a:avLst/>
          </a:prstGeom>
          <a:noFill/>
        </p:spPr>
        <p:txBody>
          <a:bodyPr wrap="none" rtlCol="0">
            <a:spAutoFit/>
          </a:bodyPr>
          <a:lstStyle/>
          <a:p>
            <a:r>
              <a:rPr lang="en-US" altLang="ja-JP" sz="1050" dirty="0">
                <a:solidFill>
                  <a:schemeClr val="bg1"/>
                </a:solidFill>
              </a:rPr>
              <a:t>Spanish hospital ship Esperanza Del Mar</a:t>
            </a:r>
            <a:endParaRPr kumimoji="1" lang="ja-JP" altLang="en-US" sz="1050" dirty="0">
              <a:solidFill>
                <a:schemeClr val="bg1"/>
              </a:solidFill>
            </a:endParaRPr>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1050" y="1102059"/>
            <a:ext cx="2690976" cy="201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3095062" y="2702168"/>
            <a:ext cx="2651688" cy="276999"/>
          </a:xfrm>
          <a:prstGeom prst="rect">
            <a:avLst/>
          </a:prstGeom>
          <a:noFill/>
        </p:spPr>
        <p:txBody>
          <a:bodyPr wrap="none" rtlCol="0">
            <a:spAutoFit/>
          </a:bodyPr>
          <a:lstStyle/>
          <a:p>
            <a:r>
              <a:rPr lang="en-US" altLang="ja-JP" sz="1200" dirty="0">
                <a:solidFill>
                  <a:schemeClr val="bg1"/>
                </a:solidFill>
              </a:rPr>
              <a:t>Spanish hospital ship </a:t>
            </a:r>
            <a:r>
              <a:rPr lang="ja-JP" altLang="en-US" sz="1200" dirty="0">
                <a:solidFill>
                  <a:schemeClr val="bg1"/>
                </a:solidFill>
              </a:rPr>
              <a:t> </a:t>
            </a:r>
            <a:r>
              <a:rPr lang="en-US" altLang="ja-JP" sz="1200" dirty="0" smtClean="0">
                <a:solidFill>
                  <a:schemeClr val="bg1"/>
                </a:solidFill>
              </a:rPr>
              <a:t>Juan </a:t>
            </a:r>
            <a:r>
              <a:rPr lang="en-US" altLang="ja-JP" sz="1200" dirty="0">
                <a:solidFill>
                  <a:schemeClr val="bg1"/>
                </a:solidFill>
              </a:rPr>
              <a:t>De La Cosa</a:t>
            </a:r>
            <a:endParaRPr kumimoji="1" lang="ja-JP" altLang="en-US" sz="1200" dirty="0">
              <a:solidFill>
                <a:schemeClr val="bg1"/>
              </a:solidFill>
            </a:endParaRPr>
          </a:p>
        </p:txBody>
      </p:sp>
      <p:sp>
        <p:nvSpPr>
          <p:cNvPr id="15" name="テキスト ボックス 14"/>
          <p:cNvSpPr txBox="1"/>
          <p:nvPr/>
        </p:nvSpPr>
        <p:spPr>
          <a:xfrm>
            <a:off x="5292080" y="3688658"/>
            <a:ext cx="3666388" cy="1661993"/>
          </a:xfrm>
          <a:prstGeom prst="rect">
            <a:avLst/>
          </a:prstGeom>
          <a:noFill/>
        </p:spPr>
        <p:txBody>
          <a:bodyPr wrap="none" rtlCol="0">
            <a:spAutoFit/>
          </a:bodyPr>
          <a:lstStyle/>
          <a:p>
            <a:r>
              <a:rPr lang="en-US" altLang="ja-JP" sz="1200" dirty="0"/>
              <a:t>The MV Africa Mercy </a:t>
            </a:r>
            <a:r>
              <a:rPr lang="en-US" altLang="ja-JP" sz="1200" dirty="0" smtClean="0"/>
              <a:t>Hospital </a:t>
            </a:r>
            <a:r>
              <a:rPr lang="en-US" altLang="ja-JP" sz="1200" dirty="0"/>
              <a:t>Ship </a:t>
            </a:r>
            <a:endParaRPr lang="en-US" altLang="ja-JP" sz="1200" dirty="0" smtClean="0"/>
          </a:p>
          <a:p>
            <a:r>
              <a:rPr lang="en-US" altLang="ja-JP" sz="1200" dirty="0"/>
              <a:t>T</a:t>
            </a:r>
            <a:r>
              <a:rPr lang="en-US" altLang="ja-JP" sz="1200" dirty="0" smtClean="0"/>
              <a:t>he </a:t>
            </a:r>
            <a:r>
              <a:rPr lang="en-US" altLang="ja-JP" sz="1200" dirty="0"/>
              <a:t>humanitarian organization Mercy Ships. </a:t>
            </a:r>
            <a:endParaRPr lang="en-US" altLang="ja-JP" sz="1200" dirty="0" smtClean="0"/>
          </a:p>
          <a:p>
            <a:r>
              <a:rPr lang="en-US" altLang="ja-JP" sz="1200" dirty="0" smtClean="0"/>
              <a:t>Converted </a:t>
            </a:r>
            <a:r>
              <a:rPr lang="en-US" altLang="ja-JP" sz="1200" dirty="0"/>
              <a:t>from a Rail Ferry in 2007, It is currently the </a:t>
            </a:r>
            <a:endParaRPr lang="en-US" altLang="ja-JP" sz="1200" dirty="0" smtClean="0"/>
          </a:p>
          <a:p>
            <a:r>
              <a:rPr lang="en-US" altLang="ja-JP" sz="1200" dirty="0" smtClean="0"/>
              <a:t>world's </a:t>
            </a:r>
            <a:r>
              <a:rPr lang="en-US" altLang="ja-JP" sz="1200" dirty="0"/>
              <a:t>largest non-governmental floating hospital. </a:t>
            </a:r>
            <a:endParaRPr lang="en-US" altLang="ja-JP" sz="1200" dirty="0" smtClean="0"/>
          </a:p>
          <a:p>
            <a:r>
              <a:rPr lang="en-US" altLang="ja-JP" sz="1200" b="1" dirty="0" smtClean="0">
                <a:hlinkClick r:id="rId7"/>
              </a:rPr>
              <a:t>Length</a:t>
            </a:r>
            <a:r>
              <a:rPr lang="en-US" altLang="ja-JP" sz="1200" b="1" dirty="0"/>
              <a:t>: </a:t>
            </a:r>
            <a:r>
              <a:rPr lang="en-US" altLang="ja-JP" sz="1200" dirty="0"/>
              <a:t>152 m</a:t>
            </a:r>
          </a:p>
          <a:p>
            <a:r>
              <a:rPr lang="en-US" altLang="ja-JP" sz="1200" b="1" dirty="0">
                <a:hlinkClick r:id="rId8"/>
              </a:rPr>
              <a:t>Draft</a:t>
            </a:r>
            <a:r>
              <a:rPr lang="en-US" altLang="ja-JP" sz="1200" b="1" dirty="0"/>
              <a:t>: </a:t>
            </a:r>
            <a:r>
              <a:rPr lang="en-US" altLang="ja-JP" sz="1200" dirty="0"/>
              <a:t>6 m</a:t>
            </a:r>
          </a:p>
          <a:p>
            <a:r>
              <a:rPr lang="en-US" altLang="ja-JP" sz="1200" b="1" dirty="0">
                <a:hlinkClick r:id="rId9"/>
              </a:rPr>
              <a:t>Beam</a:t>
            </a:r>
            <a:r>
              <a:rPr lang="en-US" altLang="ja-JP" sz="1200" b="1" dirty="0"/>
              <a:t>: </a:t>
            </a:r>
            <a:r>
              <a:rPr lang="en-US" altLang="ja-JP" sz="1200" dirty="0"/>
              <a:t>24 m</a:t>
            </a:r>
          </a:p>
          <a:p>
            <a:endParaRPr kumimoji="1" lang="ja-JP" altLang="en-US" dirty="0"/>
          </a:p>
        </p:txBody>
      </p:sp>
    </p:spTree>
    <p:extLst>
      <p:ext uri="{BB962C8B-B14F-4D97-AF65-F5344CB8AC3E}">
        <p14:creationId xmlns:p14="http://schemas.microsoft.com/office/powerpoint/2010/main" val="894397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19</a:t>
            </a:fld>
            <a:endParaRPr kumimoji="1" lang="ja-JP" altLang="en-US"/>
          </a:p>
        </p:txBody>
      </p:sp>
      <p:pic>
        <p:nvPicPr>
          <p:cNvPr id="5122" name="Picture 2" descr="C:\Users\sunadaphd\Desktop\MHI2015Plan\philippines-hospital-shi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959" y="853480"/>
            <a:ext cx="3968059" cy="562101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unadaphd\Desktop\MHI2015Pl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018" y="3212976"/>
            <a:ext cx="4759095" cy="32615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unadaphd\Desktop\MHI2015Plan\11.30.11.Marad-desig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018" y="853480"/>
            <a:ext cx="4759095" cy="288316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07959" y="188640"/>
            <a:ext cx="10441160" cy="954107"/>
          </a:xfrm>
          <a:prstGeom prst="rect">
            <a:avLst/>
          </a:prstGeom>
          <a:noFill/>
        </p:spPr>
        <p:txBody>
          <a:bodyPr wrap="square" rtlCol="0">
            <a:spAutoFit/>
          </a:bodyPr>
          <a:lstStyle/>
          <a:p>
            <a:r>
              <a:rPr lang="en-US" altLang="ja-JP" sz="3200" b="1" dirty="0" smtClean="0"/>
              <a:t>     Hospital  </a:t>
            </a:r>
            <a:r>
              <a:rPr lang="en-US" altLang="ja-JP" sz="3200" b="1" smtClean="0"/>
              <a:t>Ship              </a:t>
            </a:r>
            <a:r>
              <a:rPr lang="en-US" altLang="ja-JP" sz="2800" b="1" smtClean="0"/>
              <a:t>HADR </a:t>
            </a:r>
            <a:r>
              <a:rPr lang="en-US" altLang="ja-JP" sz="2800" b="1" dirty="0" smtClean="0"/>
              <a:t>Medical </a:t>
            </a:r>
            <a:r>
              <a:rPr lang="en-US" altLang="ja-JP" sz="2800" b="1" dirty="0"/>
              <a:t>Support </a:t>
            </a:r>
            <a:r>
              <a:rPr lang="en-US" altLang="ja-JP" sz="2800" b="1" dirty="0" smtClean="0"/>
              <a:t>Ships </a:t>
            </a:r>
          </a:p>
          <a:p>
            <a:r>
              <a:rPr lang="en-US" altLang="ja-JP" sz="2400" b="1" dirty="0"/>
              <a:t> </a:t>
            </a:r>
            <a:r>
              <a:rPr lang="en-US" altLang="ja-JP" sz="2400" b="1" dirty="0" smtClean="0"/>
              <a:t>                                </a:t>
            </a:r>
            <a:endParaRPr kumimoji="1" lang="ja-JP" altLang="en-US" dirty="0"/>
          </a:p>
        </p:txBody>
      </p:sp>
      <p:sp>
        <p:nvSpPr>
          <p:cNvPr id="8" name="テキスト ボックス 7"/>
          <p:cNvSpPr txBox="1"/>
          <p:nvPr/>
        </p:nvSpPr>
        <p:spPr>
          <a:xfrm>
            <a:off x="4887993" y="530314"/>
            <a:ext cx="3335144" cy="646331"/>
          </a:xfrm>
          <a:prstGeom prst="rect">
            <a:avLst/>
          </a:prstGeom>
          <a:noFill/>
        </p:spPr>
        <p:txBody>
          <a:bodyPr wrap="none" rtlCol="0">
            <a:spAutoFit/>
          </a:bodyPr>
          <a:lstStyle/>
          <a:p>
            <a:r>
              <a:rPr lang="en-US" altLang="ja-JP" b="1" dirty="0"/>
              <a:t>Personnel </a:t>
            </a:r>
            <a:r>
              <a:rPr lang="en-US" altLang="ja-JP" b="1" dirty="0" err="1"/>
              <a:t>Transport,Evacuation</a:t>
            </a:r>
            <a:endParaRPr lang="en-US" altLang="ja-JP" b="1" dirty="0"/>
          </a:p>
          <a:p>
            <a:endParaRPr kumimoji="1" lang="ja-JP" altLang="en-US" b="1" dirty="0"/>
          </a:p>
        </p:txBody>
      </p:sp>
      <p:sp>
        <p:nvSpPr>
          <p:cNvPr id="4" name="テキスト ボックス 3"/>
          <p:cNvSpPr txBox="1"/>
          <p:nvPr/>
        </p:nvSpPr>
        <p:spPr>
          <a:xfrm>
            <a:off x="215499" y="6474495"/>
            <a:ext cx="8719614" cy="338554"/>
          </a:xfrm>
          <a:prstGeom prst="rect">
            <a:avLst/>
          </a:prstGeom>
          <a:noFill/>
        </p:spPr>
        <p:txBody>
          <a:bodyPr wrap="square" rtlCol="0">
            <a:spAutoFit/>
          </a:bodyPr>
          <a:lstStyle/>
          <a:p>
            <a:r>
              <a:rPr lang="ja-JP" altLang="en-US" sz="800" dirty="0"/>
              <a:t>＊</a:t>
            </a:r>
            <a:r>
              <a:rPr lang="en-US" altLang="ja-JP" sz="800" dirty="0"/>
              <a:t>RO-RO [</a:t>
            </a:r>
            <a:r>
              <a:rPr lang="ja-JP" altLang="en-US" sz="800" dirty="0"/>
              <a:t>ロールオン</a:t>
            </a:r>
            <a:r>
              <a:rPr lang="en-US" altLang="ja-JP" sz="800" dirty="0"/>
              <a:t>/</a:t>
            </a:r>
            <a:r>
              <a:rPr lang="ja-JP" altLang="en-US" sz="800" dirty="0"/>
              <a:t>ロールオフ</a:t>
            </a:r>
            <a:r>
              <a:rPr lang="en-US" altLang="ja-JP" sz="800" dirty="0" smtClean="0"/>
              <a:t>]</a:t>
            </a:r>
            <a:r>
              <a:rPr lang="ja-JP" altLang="en-US" sz="800" dirty="0" smtClean="0"/>
              <a:t>船の略称：具体的</a:t>
            </a:r>
            <a:r>
              <a:rPr lang="ja-JP" altLang="en-US" sz="800" dirty="0"/>
              <a:t>には</a:t>
            </a:r>
            <a:r>
              <a:rPr lang="ja-JP" altLang="en-US" sz="800" dirty="0" smtClean="0"/>
              <a:t>、積載貨物を車輪付き</a:t>
            </a:r>
            <a:r>
              <a:rPr lang="ja-JP" altLang="en-US" sz="800" dirty="0"/>
              <a:t>運ぶように設計されており、その貨物のすべてまたはほとんどの車両を</a:t>
            </a:r>
            <a:r>
              <a:rPr lang="ja-JP" altLang="en-US" sz="800" dirty="0" smtClean="0"/>
              <a:t>追跡</a:t>
            </a:r>
            <a:r>
              <a:rPr lang="ja-JP" altLang="en-US" sz="800" dirty="0"/>
              <a:t>できる</a:t>
            </a:r>
            <a:r>
              <a:rPr lang="ja-JP" altLang="en-US" sz="800" dirty="0" smtClean="0"/>
              <a:t>。車両</a:t>
            </a:r>
            <a:r>
              <a:rPr lang="ja-JP" altLang="en-US" sz="800" dirty="0"/>
              <a:t>は</a:t>
            </a:r>
            <a:r>
              <a:rPr lang="ja-JP" altLang="en-US" sz="800" dirty="0" smtClean="0"/>
              <a:t>船自身のランプや</a:t>
            </a:r>
            <a:r>
              <a:rPr lang="ja-JP" altLang="en-US" sz="800" dirty="0"/>
              <a:t>陸上のランプのいずれかの手段によって船のオンとオフ駆動または</a:t>
            </a:r>
            <a:r>
              <a:rPr lang="ja-JP" altLang="en-US" sz="800" dirty="0" smtClean="0"/>
              <a:t>曳航できる。積層はできないが高さ</a:t>
            </a:r>
            <a:r>
              <a:rPr lang="ja-JP" altLang="en-US" sz="800" dirty="0"/>
              <a:t>が変化する貨物に対応</a:t>
            </a:r>
            <a:r>
              <a:rPr lang="ja-JP" altLang="en-US" sz="800" dirty="0" smtClean="0"/>
              <a:t>するため、デッキスペース</a:t>
            </a:r>
            <a:r>
              <a:rPr lang="ja-JP" altLang="en-US" sz="800" dirty="0"/>
              <a:t>と</a:t>
            </a:r>
            <a:r>
              <a:rPr lang="ja-JP" altLang="en-US" sz="800" dirty="0" smtClean="0"/>
              <a:t>ボリュームの</a:t>
            </a:r>
            <a:r>
              <a:rPr lang="ja-JP" altLang="en-US" sz="800" dirty="0"/>
              <a:t>使用率は</a:t>
            </a:r>
            <a:r>
              <a:rPr lang="ja-JP" altLang="en-US" sz="800" dirty="0" smtClean="0"/>
              <a:t>、一般的</a:t>
            </a:r>
            <a:r>
              <a:rPr lang="ja-JP" altLang="en-US" sz="800" dirty="0"/>
              <a:t>にコンテナ船よりも効率が</a:t>
            </a:r>
            <a:r>
              <a:rPr lang="ja-JP" altLang="en-US" sz="800" dirty="0" smtClean="0"/>
              <a:t>低い。</a:t>
            </a:r>
            <a:endParaRPr lang="en-US" altLang="ja-JP" sz="800" dirty="0" smtClean="0"/>
          </a:p>
        </p:txBody>
      </p:sp>
    </p:spTree>
    <p:extLst>
      <p:ext uri="{BB962C8B-B14F-4D97-AF65-F5344CB8AC3E}">
        <p14:creationId xmlns:p14="http://schemas.microsoft.com/office/powerpoint/2010/main" val="2490202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1168836" y="4730749"/>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ja-JP" dirty="0"/>
          </a:p>
        </p:txBody>
      </p:sp>
      <p:sp>
        <p:nvSpPr>
          <p:cNvPr id="2052" name="Text Box 8"/>
          <p:cNvSpPr txBox="1">
            <a:spLocks noChangeArrowheads="1"/>
          </p:cNvSpPr>
          <p:nvPr/>
        </p:nvSpPr>
        <p:spPr bwMode="auto">
          <a:xfrm>
            <a:off x="182686" y="3938544"/>
            <a:ext cx="4965377" cy="25160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ja-JP" altLang="en-US" sz="1050" b="1" dirty="0">
                <a:latin typeface="+mj-ea"/>
                <a:ea typeface="+mj-ea"/>
              </a:rPr>
              <a:t>著者略歴 </a:t>
            </a:r>
            <a:r>
              <a:rPr lang="en-US" altLang="ja-JP" sz="1050" b="1" dirty="0">
                <a:latin typeface="+mj-ea"/>
                <a:ea typeface="+mj-ea"/>
              </a:rPr>
              <a:t>(</a:t>
            </a:r>
            <a:r>
              <a:rPr lang="ja-JP" altLang="en-US" sz="1050" b="1" dirty="0">
                <a:latin typeface="+mj-ea"/>
                <a:ea typeface="+mj-ea"/>
              </a:rPr>
              <a:t>「</a:t>
            </a:r>
            <a:r>
              <a:rPr lang="en-US" altLang="ja-JP" sz="1050" b="1" dirty="0">
                <a:latin typeface="+mj-ea"/>
                <a:ea typeface="+mj-ea"/>
              </a:rPr>
              <a:t>BOOK</a:t>
            </a:r>
            <a:r>
              <a:rPr lang="ja-JP" altLang="en-US" sz="1050" b="1" dirty="0">
                <a:latin typeface="+mj-ea"/>
                <a:ea typeface="+mj-ea"/>
              </a:rPr>
              <a:t>著者紹介情報」より</a:t>
            </a:r>
            <a:r>
              <a:rPr lang="en-US" altLang="ja-JP" sz="1050" b="1" dirty="0">
                <a:latin typeface="+mj-ea"/>
                <a:ea typeface="+mj-ea"/>
              </a:rPr>
              <a:t>)</a:t>
            </a:r>
          </a:p>
          <a:p>
            <a:r>
              <a:rPr lang="ja-JP" altLang="en-US" sz="1050" dirty="0">
                <a:latin typeface="+mj-ea"/>
                <a:ea typeface="+mj-ea"/>
              </a:rPr>
              <a:t>砂田</a:t>
            </a:r>
            <a:r>
              <a:rPr lang="en-US" altLang="ja-JP" sz="1050" dirty="0">
                <a:latin typeface="+mj-ea"/>
                <a:ea typeface="+mj-ea"/>
              </a:rPr>
              <a:t>/</a:t>
            </a:r>
            <a:r>
              <a:rPr lang="ja-JP" altLang="en-US" sz="1050" dirty="0" smtClean="0">
                <a:latin typeface="+mj-ea"/>
                <a:ea typeface="+mj-ea"/>
              </a:rPr>
              <a:t>向壱　博士</a:t>
            </a:r>
            <a:r>
              <a:rPr lang="en-US" altLang="ja-JP" sz="1050" dirty="0">
                <a:latin typeface="+mj-ea"/>
                <a:ea typeface="+mj-ea"/>
              </a:rPr>
              <a:t>(</a:t>
            </a:r>
            <a:r>
              <a:rPr lang="ja-JP" altLang="en-US" sz="1050" dirty="0">
                <a:latin typeface="+mj-ea"/>
                <a:ea typeface="+mj-ea"/>
              </a:rPr>
              <a:t>人間環境学</a:t>
            </a:r>
            <a:r>
              <a:rPr lang="en-US" altLang="ja-JP" sz="1050" dirty="0">
                <a:latin typeface="+mj-ea"/>
                <a:ea typeface="+mj-ea"/>
              </a:rPr>
              <a:t>)</a:t>
            </a:r>
            <a:r>
              <a:rPr lang="ja-JP" altLang="en-US" sz="1050" dirty="0">
                <a:latin typeface="+mj-ea"/>
                <a:ea typeface="+mj-ea"/>
              </a:rPr>
              <a:t>。</a:t>
            </a:r>
            <a:r>
              <a:rPr lang="en-US" altLang="ja-JP" sz="1050" dirty="0">
                <a:latin typeface="+mj-ea"/>
                <a:ea typeface="+mj-ea"/>
              </a:rPr>
              <a:t>1946</a:t>
            </a:r>
            <a:r>
              <a:rPr lang="ja-JP" altLang="en-US" sz="1050" dirty="0">
                <a:latin typeface="+mj-ea"/>
                <a:ea typeface="+mj-ea"/>
              </a:rPr>
              <a:t>年福岡県生れ</a:t>
            </a:r>
            <a:r>
              <a:rPr lang="ja-JP" altLang="en-US" sz="1050" dirty="0" smtClean="0">
                <a:latin typeface="+mj-ea"/>
                <a:ea typeface="+mj-ea"/>
              </a:rPr>
              <a:t>。</a:t>
            </a:r>
            <a:endParaRPr lang="en-US" altLang="ja-JP" sz="1050" dirty="0" smtClean="0">
              <a:latin typeface="+mj-ea"/>
              <a:ea typeface="+mj-ea"/>
            </a:endParaRPr>
          </a:p>
          <a:p>
            <a:r>
              <a:rPr lang="ja-JP" altLang="en-US" sz="1050" dirty="0" smtClean="0">
                <a:latin typeface="+mj-ea"/>
                <a:ea typeface="+mj-ea"/>
              </a:rPr>
              <a:t>九州</a:t>
            </a:r>
            <a:r>
              <a:rPr lang="ja-JP" altLang="en-US" sz="1050" dirty="0">
                <a:latin typeface="+mj-ea"/>
                <a:ea typeface="+mj-ea"/>
              </a:rPr>
              <a:t>大学大学院人間環境学研究科空間システム専攻後期博士課程修了</a:t>
            </a:r>
            <a:r>
              <a:rPr lang="ja-JP" altLang="en-US" sz="1050" dirty="0" smtClean="0">
                <a:latin typeface="+mj-ea"/>
                <a:ea typeface="+mj-ea"/>
              </a:rPr>
              <a:t>。</a:t>
            </a:r>
            <a:endParaRPr lang="en-US" altLang="ja-JP" sz="1050" dirty="0" smtClean="0">
              <a:latin typeface="+mj-ea"/>
              <a:ea typeface="+mj-ea"/>
            </a:endParaRPr>
          </a:p>
          <a:p>
            <a:r>
              <a:rPr lang="ja-JP" altLang="en-US" sz="1050" dirty="0" smtClean="0">
                <a:latin typeface="+mj-ea"/>
                <a:ea typeface="+mj-ea"/>
              </a:rPr>
              <a:t>専門</a:t>
            </a:r>
            <a:r>
              <a:rPr lang="ja-JP" altLang="en-US" sz="1050" dirty="0">
                <a:latin typeface="+mj-ea"/>
                <a:ea typeface="+mj-ea"/>
              </a:rPr>
              <a:t>は都市計画</a:t>
            </a:r>
            <a:r>
              <a:rPr lang="en-US" altLang="ja-JP" sz="1050" dirty="0">
                <a:latin typeface="+mj-ea"/>
                <a:ea typeface="+mj-ea"/>
              </a:rPr>
              <a:t>(</a:t>
            </a:r>
            <a:r>
              <a:rPr lang="ja-JP" altLang="en-US" sz="1050" dirty="0">
                <a:latin typeface="+mj-ea"/>
                <a:ea typeface="+mj-ea"/>
              </a:rPr>
              <a:t>環境エネルギー、都市再開発、交通インフラ、都市防災計画等</a:t>
            </a:r>
            <a:r>
              <a:rPr lang="en-US" altLang="ja-JP" sz="1050" dirty="0">
                <a:latin typeface="+mj-ea"/>
                <a:ea typeface="+mj-ea"/>
              </a:rPr>
              <a:t>)</a:t>
            </a:r>
            <a:r>
              <a:rPr lang="ja-JP" altLang="en-US" sz="1050" dirty="0">
                <a:latin typeface="+mj-ea"/>
                <a:ea typeface="+mj-ea"/>
              </a:rPr>
              <a:t>コンサルティング</a:t>
            </a:r>
            <a:r>
              <a:rPr lang="ja-JP" altLang="en-US" sz="1050" dirty="0" smtClean="0">
                <a:latin typeface="+mj-ea"/>
                <a:ea typeface="+mj-ea"/>
              </a:rPr>
              <a:t>。サンフランシスコ</a:t>
            </a:r>
            <a:r>
              <a:rPr lang="ja-JP" altLang="en-US" sz="1050" dirty="0">
                <a:latin typeface="+mj-ea"/>
                <a:ea typeface="+mj-ea"/>
              </a:rPr>
              <a:t>、ロサンゼルス地震、阪神淡路大震災、東日本大震災等の現地調査から、陸上</a:t>
            </a:r>
            <a:r>
              <a:rPr lang="ja-JP" altLang="en-US" sz="1050" dirty="0" smtClean="0">
                <a:latin typeface="+mj-ea"/>
                <a:ea typeface="+mj-ea"/>
              </a:rPr>
              <a:t>アプローチの</a:t>
            </a:r>
            <a:r>
              <a:rPr lang="ja-JP" altLang="en-US" sz="1050" dirty="0">
                <a:latin typeface="+mj-ea"/>
                <a:ea typeface="+mj-ea"/>
              </a:rPr>
              <a:t>不備を補う海路アプローチの研究に深く関わり、政財界に幅広い人脈を持ち現在ロービー活動等で活躍中</a:t>
            </a:r>
            <a:r>
              <a:rPr lang="ja-JP" altLang="en-US" sz="1050" dirty="0" smtClean="0">
                <a:latin typeface="+mj-ea"/>
                <a:ea typeface="+mj-ea"/>
              </a:rPr>
              <a:t>。</a:t>
            </a:r>
            <a:endParaRPr lang="en-US" altLang="ja-JP" sz="1050" dirty="0" smtClean="0">
              <a:latin typeface="+mj-ea"/>
              <a:ea typeface="+mj-ea"/>
            </a:endParaRPr>
          </a:p>
          <a:p>
            <a:endParaRPr lang="en-US" altLang="ja-JP" sz="1050" dirty="0" smtClean="0">
              <a:latin typeface="+mj-ea"/>
              <a:ea typeface="+mj-ea"/>
            </a:endParaRPr>
          </a:p>
          <a:p>
            <a:r>
              <a:rPr lang="ja-JP" altLang="en-US" sz="1050" b="1" dirty="0">
                <a:latin typeface="+mj-ea"/>
                <a:ea typeface="+mj-ea"/>
              </a:rPr>
              <a:t>目次</a:t>
            </a:r>
            <a:r>
              <a:rPr lang="ja-JP" altLang="en-US" sz="1050" dirty="0">
                <a:latin typeface="+mj-ea"/>
                <a:ea typeface="+mj-ea"/>
              </a:rPr>
              <a:t> </a:t>
            </a:r>
            <a:r>
              <a:rPr lang="en-US" altLang="ja-JP" sz="1050" dirty="0">
                <a:latin typeface="+mj-ea"/>
                <a:ea typeface="+mj-ea"/>
              </a:rPr>
              <a:t>: </a:t>
            </a:r>
            <a:r>
              <a:rPr lang="ja-JP" altLang="en-US" sz="1050" b="1" dirty="0">
                <a:latin typeface="+mj-ea"/>
                <a:ea typeface="+mj-ea"/>
              </a:rPr>
              <a:t>第１部</a:t>
            </a:r>
            <a:r>
              <a:rPr lang="ja-JP" altLang="en-US" sz="1050" dirty="0">
                <a:latin typeface="+mj-ea"/>
                <a:ea typeface="+mj-ea"/>
              </a:rPr>
              <a:t>　多種多様な自然災害発生の日本（「海洋国日本」を理解し災害対応のあり方を再考する</a:t>
            </a:r>
            <a:r>
              <a:rPr lang="en-US" altLang="ja-JP" sz="1050" dirty="0">
                <a:latin typeface="+mj-ea"/>
                <a:ea typeface="+mj-ea"/>
              </a:rPr>
              <a:t>/ </a:t>
            </a:r>
            <a:r>
              <a:rPr lang="ja-JP" altLang="en-US" sz="1050" dirty="0">
                <a:latin typeface="+mj-ea"/>
                <a:ea typeface="+mj-ea"/>
              </a:rPr>
              <a:t>地震や火山等の地殻活動に起因する災害多発の理由を理解する</a:t>
            </a:r>
            <a:r>
              <a:rPr lang="en-US" altLang="ja-JP" sz="1050" dirty="0">
                <a:latin typeface="+mj-ea"/>
                <a:ea typeface="+mj-ea"/>
              </a:rPr>
              <a:t>/ </a:t>
            </a:r>
            <a:r>
              <a:rPr lang="ja-JP" altLang="en-US" sz="1050" dirty="0">
                <a:latin typeface="+mj-ea"/>
                <a:ea typeface="+mj-ea"/>
              </a:rPr>
              <a:t>なぜ日本は水害に襲われるのか）</a:t>
            </a:r>
            <a:r>
              <a:rPr lang="en-US" altLang="ja-JP" sz="1050" dirty="0">
                <a:latin typeface="+mj-ea"/>
                <a:ea typeface="+mj-ea"/>
              </a:rPr>
              <a:t>/ </a:t>
            </a:r>
            <a:r>
              <a:rPr lang="ja-JP" altLang="en-US" sz="1050" b="1" dirty="0">
                <a:latin typeface="+mj-ea"/>
                <a:ea typeface="+mj-ea"/>
              </a:rPr>
              <a:t>第２部</a:t>
            </a:r>
            <a:r>
              <a:rPr lang="ja-JP" altLang="en-US" sz="1050" dirty="0">
                <a:latin typeface="+mj-ea"/>
                <a:ea typeface="+mj-ea"/>
              </a:rPr>
              <a:t>　今そこにある危機「常識の落とし穴」災害対応への懸念（「経験の普遍化に対する意識」の欠如</a:t>
            </a:r>
            <a:r>
              <a:rPr lang="en-US" altLang="ja-JP" sz="1050" dirty="0">
                <a:latin typeface="+mj-ea"/>
                <a:ea typeface="+mj-ea"/>
              </a:rPr>
              <a:t>/ </a:t>
            </a:r>
            <a:r>
              <a:rPr lang="ja-JP" altLang="en-US" sz="1050" dirty="0">
                <a:latin typeface="+mj-ea"/>
                <a:ea typeface="+mj-ea"/>
              </a:rPr>
              <a:t>避けられない災害</a:t>
            </a:r>
            <a:r>
              <a:rPr lang="en-US" altLang="ja-JP" sz="1050" dirty="0">
                <a:latin typeface="+mj-ea"/>
                <a:ea typeface="+mj-ea"/>
              </a:rPr>
              <a:t>―</a:t>
            </a:r>
            <a:r>
              <a:rPr lang="ja-JP" altLang="en-US" sz="1050" dirty="0">
                <a:latin typeface="+mj-ea"/>
                <a:ea typeface="+mj-ea"/>
              </a:rPr>
              <a:t>天災</a:t>
            </a:r>
            <a:r>
              <a:rPr lang="en-US" altLang="ja-JP" sz="1050" dirty="0">
                <a:latin typeface="+mj-ea"/>
                <a:ea typeface="+mj-ea"/>
              </a:rPr>
              <a:t>―</a:t>
            </a:r>
            <a:r>
              <a:rPr lang="ja-JP" altLang="en-US" sz="1050" dirty="0">
                <a:latin typeface="+mj-ea"/>
                <a:ea typeface="+mj-ea"/>
              </a:rPr>
              <a:t>に学べない国</a:t>
            </a:r>
            <a:r>
              <a:rPr lang="en-US" altLang="ja-JP" sz="1050" dirty="0">
                <a:latin typeface="+mj-ea"/>
                <a:ea typeface="+mj-ea"/>
              </a:rPr>
              <a:t>/ </a:t>
            </a:r>
            <a:r>
              <a:rPr lang="ja-JP" altLang="en-US" sz="1050" dirty="0">
                <a:latin typeface="+mj-ea"/>
                <a:ea typeface="+mj-ea"/>
              </a:rPr>
              <a:t>日本版ＦＥＭＡの必要性</a:t>
            </a:r>
            <a:r>
              <a:rPr lang="en-US" altLang="ja-JP" sz="1050" dirty="0">
                <a:latin typeface="+mj-ea"/>
                <a:ea typeface="+mj-ea"/>
              </a:rPr>
              <a:t>―</a:t>
            </a:r>
            <a:r>
              <a:rPr lang="ja-JP" altLang="en-US" sz="1050" dirty="0">
                <a:latin typeface="+mj-ea"/>
                <a:ea typeface="+mj-ea"/>
              </a:rPr>
              <a:t>実現を妨げるもの　ほか）</a:t>
            </a:r>
            <a:r>
              <a:rPr lang="en-US" altLang="ja-JP" sz="1050" dirty="0">
                <a:latin typeface="+mj-ea"/>
                <a:ea typeface="+mj-ea"/>
              </a:rPr>
              <a:t>/ </a:t>
            </a:r>
            <a:r>
              <a:rPr lang="ja-JP" altLang="en-US" sz="1050" b="1" dirty="0">
                <a:latin typeface="+mj-ea"/>
                <a:ea typeface="+mj-ea"/>
              </a:rPr>
              <a:t>第３部</a:t>
            </a:r>
            <a:r>
              <a:rPr lang="ja-JP" altLang="en-US" sz="1050" dirty="0">
                <a:latin typeface="+mj-ea"/>
                <a:ea typeface="+mj-ea"/>
              </a:rPr>
              <a:t>　病院船（災害時多目的船）を創ろう（病院船とはどのようなものか</a:t>
            </a:r>
            <a:r>
              <a:rPr lang="en-US" altLang="ja-JP" sz="1050" dirty="0">
                <a:latin typeface="+mj-ea"/>
                <a:ea typeface="+mj-ea"/>
              </a:rPr>
              <a:t>―</a:t>
            </a:r>
            <a:r>
              <a:rPr lang="ja-JP" altLang="en-US" sz="1050" dirty="0">
                <a:latin typeface="+mj-ea"/>
                <a:ea typeface="+mj-ea"/>
              </a:rPr>
              <a:t>私が提案するもの</a:t>
            </a:r>
            <a:r>
              <a:rPr lang="en-US" altLang="ja-JP" sz="1050" dirty="0">
                <a:latin typeface="+mj-ea"/>
                <a:ea typeface="+mj-ea"/>
              </a:rPr>
              <a:t>/ </a:t>
            </a:r>
            <a:r>
              <a:rPr lang="ja-JP" altLang="en-US" sz="1050" dirty="0">
                <a:latin typeface="+mj-ea"/>
                <a:ea typeface="+mj-ea"/>
              </a:rPr>
              <a:t>病院船と呼ばれる船はお国柄で種類も役割も違う</a:t>
            </a:r>
            <a:r>
              <a:rPr lang="en-US" altLang="ja-JP" sz="1050" dirty="0">
                <a:latin typeface="+mj-ea"/>
                <a:ea typeface="+mj-ea"/>
              </a:rPr>
              <a:t>/ </a:t>
            </a:r>
            <a:r>
              <a:rPr lang="ja-JP" altLang="en-US" sz="1050" dirty="0">
                <a:latin typeface="+mj-ea"/>
                <a:ea typeface="+mj-ea"/>
              </a:rPr>
              <a:t>日本が必要とする病院船とは？　ほか） </a:t>
            </a:r>
            <a:endParaRPr lang="ja-JP" altLang="en-US" sz="1050" b="1" dirty="0">
              <a:latin typeface="+mj-ea"/>
              <a:ea typeface="+mj-ea"/>
            </a:endParaRPr>
          </a:p>
        </p:txBody>
      </p:sp>
      <p:sp>
        <p:nvSpPr>
          <p:cNvPr id="2054" name="Text Box 11"/>
          <p:cNvSpPr txBox="1">
            <a:spLocks noChangeArrowheads="1"/>
          </p:cNvSpPr>
          <p:nvPr/>
        </p:nvSpPr>
        <p:spPr bwMode="auto">
          <a:xfrm>
            <a:off x="4695825" y="33623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ja-JP" dirty="0"/>
          </a:p>
        </p:txBody>
      </p:sp>
      <p:sp>
        <p:nvSpPr>
          <p:cNvPr id="2" name="テキスト ボックス 1"/>
          <p:cNvSpPr txBox="1"/>
          <p:nvPr/>
        </p:nvSpPr>
        <p:spPr>
          <a:xfrm>
            <a:off x="5148064" y="1196752"/>
            <a:ext cx="184731" cy="369332"/>
          </a:xfrm>
          <a:prstGeom prst="rect">
            <a:avLst/>
          </a:prstGeom>
          <a:noFill/>
        </p:spPr>
        <p:txBody>
          <a:bodyPr wrap="none" rtlCol="0">
            <a:spAutoFit/>
          </a:bodyPr>
          <a:lstStyle/>
          <a:p>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98711"/>
            <a:ext cx="3769801" cy="60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75841" y="220026"/>
            <a:ext cx="5072222" cy="3600986"/>
          </a:xfrm>
          <a:prstGeom prst="rect">
            <a:avLst/>
          </a:prstGeom>
          <a:noFill/>
        </p:spPr>
        <p:txBody>
          <a:bodyPr wrap="none" rtlCol="0">
            <a:spAutoFit/>
          </a:bodyPr>
          <a:lstStyle/>
          <a:p>
            <a:r>
              <a:rPr lang="ja-JP" altLang="en-US" b="1" dirty="0" smtClean="0">
                <a:latin typeface="HGP明朝E" panose="02020900000000000000" pitchFamily="18" charset="-128"/>
                <a:ea typeface="HGP明朝E" panose="02020900000000000000" pitchFamily="18" charset="-128"/>
              </a:rPr>
              <a:t>　　</a:t>
            </a:r>
            <a:r>
              <a:rPr lang="en-US" altLang="ja-JP" b="1" dirty="0" smtClean="0">
                <a:latin typeface="HGP明朝E" panose="02020900000000000000" pitchFamily="18" charset="-128"/>
                <a:ea typeface="HGP明朝E" panose="02020900000000000000" pitchFamily="18" charset="-128"/>
              </a:rPr>
              <a:t>[</a:t>
            </a:r>
            <a:r>
              <a:rPr lang="ja-JP" altLang="en-US" b="1" dirty="0" smtClean="0">
                <a:latin typeface="HGP明朝E" panose="02020900000000000000" pitchFamily="18" charset="-128"/>
                <a:ea typeface="HGP明朝E" panose="02020900000000000000" pitchFamily="18" charset="-128"/>
              </a:rPr>
              <a:t>自己紹介</a:t>
            </a:r>
            <a:r>
              <a:rPr lang="en-US" altLang="ja-JP" b="1" dirty="0" smtClean="0">
                <a:latin typeface="HGP明朝E" panose="02020900000000000000" pitchFamily="18" charset="-128"/>
                <a:ea typeface="HGP明朝E" panose="02020900000000000000" pitchFamily="18" charset="-128"/>
              </a:rPr>
              <a:t>]</a:t>
            </a:r>
            <a:r>
              <a:rPr lang="en-US" altLang="ja-JP" dirty="0" smtClean="0">
                <a:latin typeface="HGP明朝E" panose="02020900000000000000" pitchFamily="18" charset="-128"/>
                <a:ea typeface="HGP明朝E" panose="02020900000000000000" pitchFamily="18" charset="-128"/>
              </a:rPr>
              <a:t> </a:t>
            </a:r>
            <a:endParaRPr lang="en-US" altLang="ja-JP" dirty="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　</a:t>
            </a:r>
            <a:r>
              <a:rPr lang="ja-JP" altLang="en-US" sz="1600" dirty="0">
                <a:latin typeface="HGP明朝E" panose="02020900000000000000" pitchFamily="18" charset="-128"/>
                <a:ea typeface="HGP明朝E" panose="02020900000000000000" pitchFamily="18" charset="-128"/>
              </a:rPr>
              <a:t>　</a:t>
            </a:r>
            <a:r>
              <a:rPr lang="ja-JP" altLang="en-US" b="1" dirty="0" smtClean="0">
                <a:latin typeface="HGP明朝E" panose="02020900000000000000" pitchFamily="18" charset="-128"/>
                <a:ea typeface="HGP明朝E" panose="02020900000000000000" pitchFamily="18" charset="-128"/>
              </a:rPr>
              <a:t>砂田向壱</a:t>
            </a:r>
            <a:r>
              <a:rPr lang="ja-JP" altLang="en-US" b="1" dirty="0">
                <a:latin typeface="HGP明朝E" panose="02020900000000000000" pitchFamily="18" charset="-128"/>
                <a:ea typeface="HGP明朝E" panose="02020900000000000000" pitchFamily="18" charset="-128"/>
              </a:rPr>
              <a:t>　すなだ</a:t>
            </a:r>
            <a:r>
              <a:rPr lang="ja-JP" altLang="en-US" b="1" dirty="0" smtClean="0">
                <a:latin typeface="HGP明朝E" panose="02020900000000000000" pitchFamily="18" charset="-128"/>
                <a:ea typeface="HGP明朝E" panose="02020900000000000000" pitchFamily="18" charset="-128"/>
              </a:rPr>
              <a:t>こういち　</a:t>
            </a:r>
            <a:r>
              <a:rPr lang="ja-JP" altLang="en-US" dirty="0" smtClean="0">
                <a:latin typeface="HGP明朝E" panose="02020900000000000000" pitchFamily="18" charset="-128"/>
                <a:ea typeface="HGP明朝E" panose="02020900000000000000" pitchFamily="18" charset="-128"/>
              </a:rPr>
              <a:t>博士</a:t>
            </a:r>
            <a:r>
              <a:rPr lang="ja-JP" altLang="en-US" dirty="0">
                <a:latin typeface="HGP明朝E" panose="02020900000000000000" pitchFamily="18" charset="-128"/>
                <a:ea typeface="HGP明朝E" panose="02020900000000000000" pitchFamily="18" charset="-128"/>
              </a:rPr>
              <a:t>（人間環境学）</a:t>
            </a:r>
            <a:endParaRPr lang="en-US" altLang="ja-JP" dirty="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　　</a:t>
            </a:r>
            <a:r>
              <a:rPr lang="en-US" altLang="ja-JP" dirty="0" smtClean="0">
                <a:ea typeface="HGP明朝E" panose="02020900000000000000" pitchFamily="18" charset="-128"/>
              </a:rPr>
              <a:t>Koichi </a:t>
            </a:r>
            <a:r>
              <a:rPr lang="en-US" altLang="ja-JP" dirty="0">
                <a:ea typeface="HGP明朝E" panose="02020900000000000000" pitchFamily="18" charset="-128"/>
              </a:rPr>
              <a:t>Sunada,Ph.D.</a:t>
            </a:r>
            <a:endParaRPr lang="ja-JP" altLang="en-US" dirty="0">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＜現職＞</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・公益社団法人モバイル・ホスピタル・インターナショナル　理事長</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＜元職＞</a:t>
            </a:r>
          </a:p>
          <a:p>
            <a:r>
              <a:rPr lang="ja-JP" altLang="en-US" sz="1200" dirty="0">
                <a:latin typeface="HGP明朝E" panose="02020900000000000000" pitchFamily="18" charset="-128"/>
                <a:ea typeface="HGP明朝E" panose="02020900000000000000" pitchFamily="18" charset="-128"/>
              </a:rPr>
              <a:t>　・九州大学大学院芸術工学研究院特任教授</a:t>
            </a:r>
          </a:p>
          <a:p>
            <a:r>
              <a:rPr lang="ja-JP" altLang="en-US" sz="1200" dirty="0">
                <a:latin typeface="HGP明朝E" panose="02020900000000000000" pitchFamily="18" charset="-128"/>
                <a:ea typeface="HGP明朝E" panose="02020900000000000000" pitchFamily="18" charset="-128"/>
              </a:rPr>
              <a:t>　・文部科学省産学官連携広域コーディネーター　</a:t>
            </a:r>
          </a:p>
          <a:p>
            <a:r>
              <a:rPr lang="ja-JP" altLang="en-US" sz="1200" dirty="0">
                <a:latin typeface="HGP明朝E" panose="02020900000000000000" pitchFamily="18" charset="-128"/>
                <a:ea typeface="HGP明朝E" panose="02020900000000000000" pitchFamily="18" charset="-128"/>
              </a:rPr>
              <a:t>　・鹿児島大学客員教授</a:t>
            </a:r>
          </a:p>
          <a:p>
            <a:r>
              <a:rPr lang="ja-JP" altLang="en-US" sz="1200" dirty="0">
                <a:latin typeface="HGP明朝E" panose="02020900000000000000" pitchFamily="18" charset="-128"/>
                <a:ea typeface="HGP明朝E" panose="02020900000000000000" pitchFamily="18" charset="-128"/>
              </a:rPr>
              <a:t>　・高知</a:t>
            </a:r>
            <a:r>
              <a:rPr lang="ja-JP" altLang="en-US" sz="1200" dirty="0" smtClean="0">
                <a:latin typeface="HGP明朝E" panose="02020900000000000000" pitchFamily="18" charset="-128"/>
                <a:ea typeface="HGP明朝E" panose="02020900000000000000" pitchFamily="18" charset="-128"/>
              </a:rPr>
              <a:t>大学学長顧問（客員教授）</a:t>
            </a:r>
            <a:endParaRPr lang="ja-JP" altLang="en-US"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＜最終学歴＞</a:t>
            </a:r>
          </a:p>
          <a:p>
            <a:r>
              <a:rPr lang="ja-JP" altLang="en-US" sz="1200" dirty="0">
                <a:latin typeface="HGP明朝E" panose="02020900000000000000" pitchFamily="18" charset="-128"/>
                <a:ea typeface="HGP明朝E" panose="02020900000000000000" pitchFamily="18" charset="-128"/>
              </a:rPr>
              <a:t>　・九州大学大学院人間環境学研究科空間システム専攻後期博士課程修了</a:t>
            </a:r>
          </a:p>
          <a:p>
            <a:r>
              <a:rPr lang="ja-JP" altLang="en-US" sz="1200" dirty="0">
                <a:latin typeface="HGP明朝E" panose="02020900000000000000" pitchFamily="18" charset="-128"/>
                <a:ea typeface="HGP明朝E" panose="02020900000000000000" pitchFamily="18" charset="-128"/>
              </a:rPr>
              <a:t>　　＜海外研究歴＞</a:t>
            </a:r>
          </a:p>
          <a:p>
            <a:r>
              <a:rPr lang="ja-JP" altLang="en-US" sz="1200" dirty="0">
                <a:latin typeface="HGP明朝E" panose="02020900000000000000" pitchFamily="18" charset="-128"/>
                <a:ea typeface="HGP明朝E" panose="02020900000000000000" pitchFamily="18" charset="-128"/>
              </a:rPr>
              <a:t>　　　・</a:t>
            </a:r>
            <a:r>
              <a:rPr lang="en-US" altLang="ja-JP" sz="1200" dirty="0">
                <a:latin typeface="HGP明朝E" panose="02020900000000000000" pitchFamily="18" charset="-128"/>
                <a:ea typeface="HGP明朝E" panose="02020900000000000000" pitchFamily="18" charset="-128"/>
              </a:rPr>
              <a:t>GUEST SCHOLAR: University Catholique de Lou vain</a:t>
            </a:r>
            <a:r>
              <a:rPr lang="ja-JP" altLang="en-US" sz="1200" dirty="0">
                <a:latin typeface="HGP明朝E" panose="02020900000000000000" pitchFamily="18" charset="-128"/>
                <a:ea typeface="HGP明朝E" panose="02020900000000000000" pitchFamily="18" charset="-128"/>
              </a:rPr>
              <a:t> </a:t>
            </a:r>
            <a:endParaRPr lang="en-US" altLang="ja-JP" sz="1200" dirty="0">
              <a:latin typeface="HGP明朝E" panose="02020900000000000000" pitchFamily="18" charset="-128"/>
              <a:ea typeface="HGP明朝E" panose="02020900000000000000" pitchFamily="18" charset="-128"/>
            </a:endParaRPr>
          </a:p>
          <a:p>
            <a:r>
              <a:rPr lang="en-US" altLang="ja-JP" sz="1200" dirty="0">
                <a:latin typeface="HGP明朝E" panose="02020900000000000000" pitchFamily="18" charset="-128"/>
                <a:ea typeface="HGP明朝E" panose="02020900000000000000" pitchFamily="18" charset="-128"/>
              </a:rPr>
              <a:t>        Service de Plan Urbain-Lou vain la Neuve, Belgium,</a:t>
            </a:r>
          </a:p>
          <a:p>
            <a:r>
              <a:rPr lang="ja-JP" altLang="en-US" sz="1200" dirty="0">
                <a:latin typeface="HGP明朝E" panose="02020900000000000000" pitchFamily="18" charset="-128"/>
                <a:ea typeface="HGP明朝E" panose="02020900000000000000" pitchFamily="18" charset="-128"/>
              </a:rPr>
              <a:t>　　　・</a:t>
            </a:r>
            <a:r>
              <a:rPr lang="en-US" altLang="ja-JP" sz="1200" dirty="0">
                <a:latin typeface="HGP明朝E" panose="02020900000000000000" pitchFamily="18" charset="-128"/>
                <a:ea typeface="HGP明朝E" panose="02020900000000000000" pitchFamily="18" charset="-128"/>
              </a:rPr>
              <a:t>Visiting Professor: University of Southern California            </a:t>
            </a:r>
          </a:p>
          <a:p>
            <a:r>
              <a:rPr lang="ja-JP" altLang="en-US" sz="1200" dirty="0">
                <a:latin typeface="HGP明朝E" panose="02020900000000000000" pitchFamily="18" charset="-128"/>
                <a:ea typeface="HGP明朝E" panose="02020900000000000000" pitchFamily="18" charset="-128"/>
              </a:rPr>
              <a:t>　　　　</a:t>
            </a:r>
            <a:r>
              <a:rPr lang="en-US" altLang="ja-JP" sz="1200" dirty="0">
                <a:latin typeface="HGP明朝E" panose="02020900000000000000" pitchFamily="18" charset="-128"/>
                <a:ea typeface="HGP明朝E" panose="02020900000000000000" pitchFamily="18" charset="-128"/>
              </a:rPr>
              <a:t>School of Policy, Planning, and Development</a:t>
            </a:r>
            <a:endParaRPr kumimoji="1" lang="ja-JP" altLang="en-US" sz="1200" dirty="0"/>
          </a:p>
        </p:txBody>
      </p:sp>
    </p:spTree>
    <p:extLst>
      <p:ext uri="{BB962C8B-B14F-4D97-AF65-F5344CB8AC3E}">
        <p14:creationId xmlns:p14="http://schemas.microsoft.com/office/powerpoint/2010/main" val="2023060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249" y="-1"/>
            <a:ext cx="4645752" cy="380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248" y="3671016"/>
            <a:ext cx="4645751" cy="318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4897773" y="5846529"/>
            <a:ext cx="4246227" cy="984885"/>
          </a:xfrm>
          <a:prstGeom prst="rect">
            <a:avLst/>
          </a:prstGeom>
          <a:noFill/>
        </p:spPr>
        <p:txBody>
          <a:bodyPr wrap="none" rtlCol="0">
            <a:spAutoFit/>
          </a:bodyPr>
          <a:lstStyle/>
          <a:p>
            <a:r>
              <a:rPr lang="en-US" altLang="ja-JP" sz="2000" dirty="0">
                <a:solidFill>
                  <a:schemeClr val="bg1"/>
                </a:solidFill>
              </a:rPr>
              <a:t>September </a:t>
            </a:r>
            <a:r>
              <a:rPr lang="ja-JP" altLang="en-US" sz="2000" dirty="0">
                <a:solidFill>
                  <a:schemeClr val="bg1"/>
                </a:solidFill>
              </a:rPr>
              <a:t>１１</a:t>
            </a:r>
            <a:r>
              <a:rPr lang="en-US" altLang="ja-JP" sz="2000" dirty="0" smtClean="0">
                <a:solidFill>
                  <a:schemeClr val="bg1"/>
                </a:solidFill>
              </a:rPr>
              <a:t>, </a:t>
            </a:r>
            <a:r>
              <a:rPr lang="ja-JP" altLang="en-US" sz="2000" dirty="0" smtClean="0">
                <a:solidFill>
                  <a:schemeClr val="bg1"/>
                </a:solidFill>
              </a:rPr>
              <a:t>２００１</a:t>
            </a:r>
            <a:r>
              <a:rPr lang="ja-JP" altLang="en-US" sz="2000" dirty="0">
                <a:solidFill>
                  <a:schemeClr val="bg1"/>
                </a:solidFill>
              </a:rPr>
              <a:t>　</a:t>
            </a:r>
            <a:r>
              <a:rPr lang="en-US" altLang="ja-JP" sz="2000" dirty="0" smtClean="0">
                <a:solidFill>
                  <a:schemeClr val="bg1"/>
                </a:solidFill>
              </a:rPr>
              <a:t>NY Manhattan</a:t>
            </a:r>
            <a:r>
              <a:rPr lang="en-US" altLang="ja-JP" sz="2000" dirty="0">
                <a:solidFill>
                  <a:schemeClr val="bg1"/>
                </a:solidFill>
              </a:rPr>
              <a:t/>
            </a:r>
            <a:br>
              <a:rPr lang="en-US" altLang="ja-JP" sz="2000" dirty="0">
                <a:solidFill>
                  <a:schemeClr val="bg1"/>
                </a:solidFill>
              </a:rPr>
            </a:br>
            <a:r>
              <a:rPr lang="ja-JP" altLang="en-US" sz="2000" dirty="0">
                <a:solidFill>
                  <a:schemeClr val="bg1"/>
                </a:solidFill>
              </a:rPr>
              <a:t>８</a:t>
            </a:r>
            <a:r>
              <a:rPr lang="en-US" altLang="ja-JP" sz="2000" dirty="0" smtClean="0">
                <a:solidFill>
                  <a:schemeClr val="bg1"/>
                </a:solidFill>
              </a:rPr>
              <a:t>:</a:t>
            </a:r>
            <a:r>
              <a:rPr lang="ja-JP" altLang="en-US" sz="2000" dirty="0" smtClean="0">
                <a:solidFill>
                  <a:schemeClr val="bg1"/>
                </a:solidFill>
              </a:rPr>
              <a:t>４０</a:t>
            </a:r>
            <a:r>
              <a:rPr lang="en-US" altLang="ja-JP" sz="2000" dirty="0" smtClean="0">
                <a:solidFill>
                  <a:schemeClr val="bg1"/>
                </a:solidFill>
              </a:rPr>
              <a:t>a.m</a:t>
            </a:r>
            <a:r>
              <a:rPr lang="en-US" altLang="ja-JP" sz="2000" dirty="0">
                <a:solidFill>
                  <a:schemeClr val="bg1"/>
                </a:solidFill>
              </a:rPr>
              <a:t>. – </a:t>
            </a:r>
            <a:r>
              <a:rPr lang="ja-JP" altLang="en-US" sz="2000" dirty="0">
                <a:solidFill>
                  <a:schemeClr val="bg1"/>
                </a:solidFill>
              </a:rPr>
              <a:t>１０</a:t>
            </a:r>
            <a:r>
              <a:rPr lang="en-US" altLang="ja-JP" sz="2000" dirty="0" smtClean="0">
                <a:solidFill>
                  <a:schemeClr val="bg1"/>
                </a:solidFill>
              </a:rPr>
              <a:t>:</a:t>
            </a:r>
            <a:r>
              <a:rPr lang="ja-JP" altLang="en-US" sz="2000" dirty="0" smtClean="0">
                <a:solidFill>
                  <a:schemeClr val="bg1"/>
                </a:solidFill>
              </a:rPr>
              <a:t>２８</a:t>
            </a:r>
            <a:r>
              <a:rPr lang="en-US" altLang="ja-JP" sz="2000" dirty="0" smtClean="0">
                <a:solidFill>
                  <a:schemeClr val="bg1"/>
                </a:solidFill>
              </a:rPr>
              <a:t> </a:t>
            </a:r>
            <a:r>
              <a:rPr lang="en-US" altLang="ja-JP" sz="2000" dirty="0">
                <a:solidFill>
                  <a:schemeClr val="bg1"/>
                </a:solidFill>
              </a:rPr>
              <a:t>a.m. (EDT)</a:t>
            </a:r>
          </a:p>
          <a:p>
            <a:endParaRPr kumimoji="1" lang="ja-JP" altLang="en-US" dirty="0"/>
          </a:p>
        </p:txBody>
      </p:sp>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90993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531306" y="404663"/>
            <a:ext cx="6732933" cy="1200329"/>
          </a:xfrm>
          <a:prstGeom prst="rect">
            <a:avLst/>
          </a:prstGeom>
          <a:noFill/>
        </p:spPr>
        <p:txBody>
          <a:bodyPr wrap="none" rtlCol="0">
            <a:spAutoFit/>
          </a:bodyPr>
          <a:lstStyle/>
          <a:p>
            <a:r>
              <a:rPr lang="en-US" altLang="ja-JP" sz="5400" b="1" dirty="0">
                <a:solidFill>
                  <a:schemeClr val="bg1"/>
                </a:solidFill>
                <a:latin typeface="+mn-ea"/>
              </a:rPr>
              <a:t>September 11 attacks</a:t>
            </a:r>
          </a:p>
          <a:p>
            <a:endParaRPr kumimoji="1" lang="ja-JP" altLang="en-US" dirty="0"/>
          </a:p>
        </p:txBody>
      </p:sp>
    </p:spTree>
    <p:extLst>
      <p:ext uri="{BB962C8B-B14F-4D97-AF65-F5344CB8AC3E}">
        <p14:creationId xmlns:p14="http://schemas.microsoft.com/office/powerpoint/2010/main" val="2715420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491880" y="2708920"/>
            <a:ext cx="184731" cy="369332"/>
          </a:xfrm>
          <a:prstGeom prst="rect">
            <a:avLst/>
          </a:prstGeom>
          <a:noFill/>
        </p:spPr>
        <p:txBody>
          <a:bodyPr wrap="none" rtlCol="0">
            <a:spAutoFit/>
          </a:bodyPr>
          <a:lstStyle/>
          <a:p>
            <a:endParaRPr kumimoji="1" lang="ja-JP" altLang="en-US"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596336" cy="569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11560" y="180509"/>
            <a:ext cx="8117928" cy="1169551"/>
          </a:xfrm>
          <a:prstGeom prst="rect">
            <a:avLst/>
          </a:prstGeom>
          <a:noFill/>
        </p:spPr>
        <p:txBody>
          <a:bodyPr wrap="none" rtlCol="0">
            <a:spAutoFit/>
          </a:bodyPr>
          <a:lstStyle/>
          <a:p>
            <a:pPr algn="ctr"/>
            <a:r>
              <a:rPr kumimoji="1" lang="ja-JP" altLang="en-US" dirty="0" smtClean="0"/>
              <a:t>　</a:t>
            </a:r>
            <a:r>
              <a:rPr lang="en-US" altLang="ja-JP" sz="2400" b="1" dirty="0">
                <a:latin typeface="+mn-ea"/>
              </a:rPr>
              <a:t>September 11 attacks</a:t>
            </a:r>
          </a:p>
          <a:p>
            <a:pPr algn="ctr"/>
            <a:r>
              <a:rPr kumimoji="1" lang="ja-JP" altLang="en-US" sz="2400" b="1" dirty="0" smtClean="0">
                <a:latin typeface="+mn-ea"/>
              </a:rPr>
              <a:t>駆け付けた米海軍病院船コンフォート</a:t>
            </a:r>
            <a:r>
              <a:rPr kumimoji="1" lang="ja-JP" altLang="en-US" sz="2800" b="1" dirty="0" smtClean="0">
                <a:latin typeface="+mn-ea"/>
              </a:rPr>
              <a:t>　</a:t>
            </a:r>
            <a:r>
              <a:rPr lang="ja-JP" altLang="en-US" dirty="0"/>
              <a:t> </a:t>
            </a:r>
            <a:endParaRPr lang="en-US" altLang="ja-JP" dirty="0" smtClean="0"/>
          </a:p>
          <a:p>
            <a:pPr algn="ctr"/>
            <a:r>
              <a:rPr lang="ja-JP" altLang="en-US" dirty="0"/>
              <a:t>　</a:t>
            </a:r>
            <a:r>
              <a:rPr lang="ja-JP" altLang="en-US" dirty="0" smtClean="0"/>
              <a:t>　　　　　　　　　　　　　　　　　　　　　　　　　　　　　　　　　　　　　　　２０１１年</a:t>
            </a:r>
            <a:r>
              <a:rPr lang="ja-JP" altLang="en-US" dirty="0"/>
              <a:t>９月１４日</a:t>
            </a:r>
            <a:r>
              <a:rPr kumimoji="1" lang="ja-JP" altLang="en-US" dirty="0" smtClean="0"/>
              <a:t>　</a:t>
            </a:r>
            <a:endParaRPr kumimoji="1" lang="ja-JP" altLang="en-US" dirty="0"/>
          </a:p>
        </p:txBody>
      </p:sp>
    </p:spTree>
    <p:extLst>
      <p:ext uri="{BB962C8B-B14F-4D97-AF65-F5344CB8AC3E}">
        <p14:creationId xmlns:p14="http://schemas.microsoft.com/office/powerpoint/2010/main" val="4060016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unadaphd\Desktop\Damage control surgery\14678614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2792" y="1229826"/>
            <a:ext cx="6301208" cy="405077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422005" y="236223"/>
            <a:ext cx="6543779" cy="984885"/>
          </a:xfrm>
          <a:prstGeom prst="rect">
            <a:avLst/>
          </a:prstGeom>
          <a:noFill/>
        </p:spPr>
        <p:txBody>
          <a:bodyPr wrap="none" rtlCol="0">
            <a:spAutoFit/>
          </a:bodyPr>
          <a:lstStyle/>
          <a:p>
            <a:pPr algn="ctr"/>
            <a:r>
              <a:rPr lang="ja-JP" altLang="en-US" sz="4000" b="1" dirty="0"/>
              <a:t>ボストンマラソン爆弾テロ</a:t>
            </a:r>
            <a:r>
              <a:rPr lang="ja-JP" altLang="en-US" sz="4000" b="1" dirty="0" smtClean="0"/>
              <a:t>事件</a:t>
            </a:r>
            <a:endParaRPr lang="en-US" altLang="ja-JP" sz="4000" b="1" dirty="0" smtClean="0"/>
          </a:p>
          <a:p>
            <a:pPr algn="ctr"/>
            <a:r>
              <a:rPr lang="ja-JP" altLang="en-US" dirty="0" smtClean="0"/>
              <a:t>（アメリカ合衆国マサチューセッツ州ボストン）</a:t>
            </a:r>
            <a:endParaRPr lang="en-US" altLang="ja-JP" dirty="0" smtClean="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9825"/>
            <a:ext cx="5401035" cy="405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95536" y="5410090"/>
            <a:ext cx="8462573" cy="646331"/>
          </a:xfrm>
          <a:prstGeom prst="rect">
            <a:avLst/>
          </a:prstGeom>
          <a:noFill/>
        </p:spPr>
        <p:txBody>
          <a:bodyPr wrap="none" rtlCol="0">
            <a:spAutoFit/>
          </a:bodyPr>
          <a:lstStyle/>
          <a:p>
            <a:r>
              <a:rPr lang="ja-JP" altLang="en-US" dirty="0" smtClean="0"/>
              <a:t>　第１１７回</a:t>
            </a:r>
            <a:r>
              <a:rPr lang="ja-JP" altLang="en-US" dirty="0"/>
              <a:t>ボストンマラソンの競技中であった２０１３年４月１５日１４時４５分頃（現地時間）</a:t>
            </a:r>
            <a:endParaRPr lang="en-US" altLang="ja-JP" dirty="0"/>
          </a:p>
          <a:p>
            <a:endParaRPr kumimoji="1" lang="ja-JP" altLang="en-US" dirty="0"/>
          </a:p>
        </p:txBody>
      </p:sp>
    </p:spTree>
    <p:extLst>
      <p:ext uri="{BB962C8B-B14F-4D97-AF65-F5344CB8AC3E}">
        <p14:creationId xmlns:p14="http://schemas.microsoft.com/office/powerpoint/2010/main" val="1447577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58" y="933119"/>
            <a:ext cx="5687268" cy="455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126" y="3323490"/>
            <a:ext cx="3233155" cy="215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6008775" y="1370055"/>
            <a:ext cx="2930610" cy="1292662"/>
          </a:xfrm>
          <a:prstGeom prst="rect">
            <a:avLst/>
          </a:prstGeom>
          <a:solidFill>
            <a:srgbClr val="FFFF66"/>
          </a:solidFill>
        </p:spPr>
        <p:txBody>
          <a:bodyPr wrap="none" rtlCol="0">
            <a:spAutoFit/>
          </a:bodyPr>
          <a:lstStyle/>
          <a:p>
            <a:pPr algn="ctr"/>
            <a:r>
              <a:rPr lang="ja-JP" altLang="ja-JP" sz="2400" dirty="0" smtClean="0"/>
              <a:t>骨折破片</a:t>
            </a:r>
            <a:r>
              <a:rPr lang="ja-JP" altLang="en-US" sz="2400" dirty="0" smtClean="0"/>
              <a:t>写真</a:t>
            </a:r>
            <a:endParaRPr lang="en-US" altLang="ja-JP" sz="2400" dirty="0" smtClean="0"/>
          </a:p>
          <a:p>
            <a:pPr algn="ctr"/>
            <a:r>
              <a:rPr lang="ja-JP" altLang="ja-JP" dirty="0" smtClean="0"/>
              <a:t>黒</a:t>
            </a:r>
            <a:r>
              <a:rPr lang="ja-JP" altLang="ja-JP" dirty="0"/>
              <a:t>の</a:t>
            </a:r>
            <a:r>
              <a:rPr lang="ja-JP" altLang="ja-JP" dirty="0" smtClean="0"/>
              <a:t>矢印</a:t>
            </a:r>
            <a:r>
              <a:rPr lang="ja-JP" altLang="en-US" dirty="0" smtClean="0"/>
              <a:t>は筋肉内破片個所</a:t>
            </a:r>
            <a:endParaRPr lang="en-US" altLang="ja-JP" dirty="0" smtClean="0"/>
          </a:p>
          <a:p>
            <a:pPr algn="ctr"/>
            <a:r>
              <a:rPr lang="ja-JP" altLang="ja-JP" dirty="0" smtClean="0"/>
              <a:t>白</a:t>
            </a:r>
            <a:r>
              <a:rPr lang="ja-JP" altLang="ja-JP" dirty="0"/>
              <a:t>矢印</a:t>
            </a:r>
            <a:r>
              <a:rPr lang="ja-JP" altLang="ja-JP" dirty="0" smtClean="0"/>
              <a:t>は</a:t>
            </a:r>
            <a:r>
              <a:rPr lang="ja-JP" altLang="en-US" dirty="0" smtClean="0"/>
              <a:t>外傷個所</a:t>
            </a:r>
            <a:endParaRPr lang="en-US" altLang="ja-JP" dirty="0" smtClean="0"/>
          </a:p>
          <a:p>
            <a:pPr algn="ctr"/>
            <a:endParaRPr kumimoji="1" lang="ja-JP" altLang="en-US" dirty="0"/>
          </a:p>
        </p:txBody>
      </p:sp>
      <p:sp>
        <p:nvSpPr>
          <p:cNvPr id="6" name="テキスト ボックス 5"/>
          <p:cNvSpPr txBox="1"/>
          <p:nvPr/>
        </p:nvSpPr>
        <p:spPr>
          <a:xfrm>
            <a:off x="862545" y="1129340"/>
            <a:ext cx="954107" cy="3670236"/>
          </a:xfrm>
          <a:prstGeom prst="rect">
            <a:avLst/>
          </a:prstGeom>
          <a:noFill/>
        </p:spPr>
        <p:txBody>
          <a:bodyPr vert="eaVert" wrap="none" rtlCol="0">
            <a:spAutoFit/>
          </a:bodyPr>
          <a:lstStyle/>
          <a:p>
            <a:r>
              <a:rPr lang="ja-JP" altLang="ja-JP" sz="1600" dirty="0" smtClean="0">
                <a:solidFill>
                  <a:schemeClr val="bg1"/>
                </a:solidFill>
              </a:rPr>
              <a:t>ふくら</a:t>
            </a:r>
            <a:r>
              <a:rPr lang="ja-JP" altLang="ja-JP" sz="1600" dirty="0">
                <a:solidFill>
                  <a:schemeClr val="bg1"/>
                </a:solidFill>
              </a:rPr>
              <a:t>はぎの筋肉に</a:t>
            </a:r>
            <a:r>
              <a:rPr lang="ja-JP" altLang="ja-JP" sz="1600" dirty="0" smtClean="0">
                <a:solidFill>
                  <a:schemeClr val="bg1"/>
                </a:solidFill>
              </a:rPr>
              <a:t>大規</a:t>
            </a:r>
            <a:r>
              <a:rPr lang="ja-JP" altLang="en-US" sz="1600" dirty="0">
                <a:solidFill>
                  <a:schemeClr val="bg1"/>
                </a:solidFill>
              </a:rPr>
              <a:t>　</a:t>
            </a:r>
            <a:r>
              <a:rPr lang="ja-JP" altLang="en-US" sz="1600" dirty="0" smtClean="0">
                <a:solidFill>
                  <a:schemeClr val="bg1"/>
                </a:solidFill>
              </a:rPr>
              <a:t>　　　　</a:t>
            </a:r>
            <a:r>
              <a:rPr lang="ja-JP" altLang="ja-JP" sz="1600" dirty="0" smtClean="0">
                <a:solidFill>
                  <a:schemeClr val="bg1"/>
                </a:solidFill>
              </a:rPr>
              <a:t>白矢</a:t>
            </a:r>
            <a:r>
              <a:rPr lang="ja-JP" altLang="en-US" sz="1600" dirty="0" smtClean="0">
                <a:solidFill>
                  <a:schemeClr val="bg1"/>
                </a:solidFill>
              </a:rPr>
              <a:t>印</a:t>
            </a:r>
            <a:r>
              <a:rPr lang="ja-JP" altLang="ja-JP" sz="1600" dirty="0" smtClean="0">
                <a:solidFill>
                  <a:schemeClr val="bg1"/>
                </a:solidFill>
              </a:rPr>
              <a:t>、</a:t>
            </a:r>
            <a:endParaRPr lang="en-US" altLang="ja-JP" sz="1600" dirty="0">
              <a:solidFill>
                <a:schemeClr val="bg1"/>
              </a:solidFill>
            </a:endParaRPr>
          </a:p>
          <a:p>
            <a:r>
              <a:rPr lang="ja-JP" altLang="ja-JP" sz="1600" dirty="0">
                <a:solidFill>
                  <a:schemeClr val="bg1"/>
                </a:solidFill>
              </a:rPr>
              <a:t>模な損傷を指す関節炎</a:t>
            </a:r>
            <a:r>
              <a:rPr lang="ja-JP" altLang="ja-JP" sz="1600" dirty="0" smtClean="0">
                <a:solidFill>
                  <a:schemeClr val="bg1"/>
                </a:solidFill>
              </a:rPr>
              <a:t>ケア</a:t>
            </a:r>
            <a:endParaRPr lang="ja-JP" altLang="en-US" sz="1600" dirty="0">
              <a:solidFill>
                <a:schemeClr val="bg1"/>
              </a:solidFill>
            </a:endParaRPr>
          </a:p>
          <a:p>
            <a:endParaRPr kumimoji="1" lang="ja-JP" altLang="en-US" dirty="0"/>
          </a:p>
        </p:txBody>
      </p:sp>
      <p:sp>
        <p:nvSpPr>
          <p:cNvPr id="7" name="テキスト ボックス 6"/>
          <p:cNvSpPr txBox="1"/>
          <p:nvPr/>
        </p:nvSpPr>
        <p:spPr>
          <a:xfrm>
            <a:off x="3081165" y="1152528"/>
            <a:ext cx="738664" cy="3389711"/>
          </a:xfrm>
          <a:prstGeom prst="rect">
            <a:avLst/>
          </a:prstGeom>
          <a:noFill/>
        </p:spPr>
        <p:txBody>
          <a:bodyPr vert="eaVert" wrap="none" rtlCol="0">
            <a:spAutoFit/>
          </a:bodyPr>
          <a:lstStyle/>
          <a:p>
            <a:r>
              <a:rPr lang="ja-JP" altLang="ja-JP" dirty="0">
                <a:solidFill>
                  <a:schemeClr val="bg1"/>
                </a:solidFill>
              </a:rPr>
              <a:t>パネル</a:t>
            </a:r>
            <a:r>
              <a:rPr lang="en-US" altLang="ja-JP" dirty="0">
                <a:solidFill>
                  <a:schemeClr val="bg1"/>
                </a:solidFill>
              </a:rPr>
              <a:t>B</a:t>
            </a:r>
            <a:r>
              <a:rPr lang="ja-JP" altLang="ja-JP" dirty="0">
                <a:solidFill>
                  <a:schemeClr val="bg1"/>
                </a:solidFill>
              </a:rPr>
              <a:t>は、破片の近くに動脈から</a:t>
            </a:r>
            <a:endParaRPr lang="en-US" altLang="ja-JP" dirty="0">
              <a:solidFill>
                <a:schemeClr val="bg1"/>
              </a:solidFill>
            </a:endParaRPr>
          </a:p>
          <a:p>
            <a:r>
              <a:rPr lang="ja-JP" altLang="ja-JP" dirty="0">
                <a:solidFill>
                  <a:schemeClr val="bg1"/>
                </a:solidFill>
              </a:rPr>
              <a:t>の出血の画像を示しています</a:t>
            </a:r>
            <a:r>
              <a:rPr lang="ja-JP" altLang="ja-JP" dirty="0" smtClean="0">
                <a:solidFill>
                  <a:schemeClr val="bg1"/>
                </a:solidFill>
              </a:rPr>
              <a:t>。</a:t>
            </a:r>
            <a:endParaRPr lang="en-US" altLang="ja-JP" dirty="0">
              <a:solidFill>
                <a:schemeClr val="bg1"/>
              </a:solidFill>
            </a:endParaRPr>
          </a:p>
        </p:txBody>
      </p:sp>
      <p:sp>
        <p:nvSpPr>
          <p:cNvPr id="8" name="テキスト ボックス 7"/>
          <p:cNvSpPr txBox="1"/>
          <p:nvPr/>
        </p:nvSpPr>
        <p:spPr>
          <a:xfrm>
            <a:off x="4378042" y="1484784"/>
            <a:ext cx="1015663" cy="3620543"/>
          </a:xfrm>
          <a:prstGeom prst="rect">
            <a:avLst/>
          </a:prstGeom>
          <a:noFill/>
        </p:spPr>
        <p:txBody>
          <a:bodyPr vert="eaVert" wrap="none" rtlCol="0">
            <a:spAutoFit/>
          </a:bodyPr>
          <a:lstStyle/>
          <a:p>
            <a:r>
              <a:rPr lang="ja-JP" altLang="ja-JP" dirty="0">
                <a:solidFill>
                  <a:schemeClr val="bg1"/>
                </a:solidFill>
              </a:rPr>
              <a:t>パネル</a:t>
            </a:r>
            <a:r>
              <a:rPr lang="en-US" altLang="ja-JP" dirty="0">
                <a:solidFill>
                  <a:schemeClr val="bg1"/>
                </a:solidFill>
              </a:rPr>
              <a:t>C</a:t>
            </a:r>
            <a:r>
              <a:rPr lang="ja-JP" altLang="ja-JP" dirty="0">
                <a:solidFill>
                  <a:schemeClr val="bg1"/>
                </a:solidFill>
              </a:rPr>
              <a:t>および</a:t>
            </a:r>
            <a:r>
              <a:rPr lang="en-US" altLang="ja-JP" dirty="0">
                <a:solidFill>
                  <a:schemeClr val="bg1"/>
                </a:solidFill>
              </a:rPr>
              <a:t>D</a:t>
            </a:r>
            <a:r>
              <a:rPr lang="ja-JP" altLang="ja-JP" dirty="0">
                <a:solidFill>
                  <a:schemeClr val="bg1"/>
                </a:solidFill>
              </a:rPr>
              <a:t>は黒い矢印の右脚</a:t>
            </a:r>
            <a:endParaRPr lang="en-US" altLang="ja-JP" dirty="0">
              <a:solidFill>
                <a:schemeClr val="bg1"/>
              </a:solidFill>
            </a:endParaRPr>
          </a:p>
          <a:p>
            <a:r>
              <a:rPr lang="ja-JP" altLang="ja-JP" dirty="0">
                <a:solidFill>
                  <a:schemeClr val="bg1"/>
                </a:solidFill>
              </a:rPr>
              <a:t>にある別の血</a:t>
            </a:r>
            <a:r>
              <a:rPr lang="en-US" altLang="ja-JP" dirty="0">
                <a:solidFill>
                  <a:schemeClr val="bg1"/>
                </a:solidFill>
              </a:rPr>
              <a:t> ​​</a:t>
            </a:r>
            <a:r>
              <a:rPr lang="ja-JP" altLang="ja-JP" dirty="0">
                <a:solidFill>
                  <a:schemeClr val="bg1"/>
                </a:solidFill>
              </a:rPr>
              <a:t>管損傷を示しています</a:t>
            </a:r>
            <a:endParaRPr lang="ja-JP" altLang="en-US" dirty="0"/>
          </a:p>
          <a:p>
            <a:endParaRPr kumimoji="1" lang="ja-JP" altLang="en-US" dirty="0"/>
          </a:p>
        </p:txBody>
      </p:sp>
      <p:sp>
        <p:nvSpPr>
          <p:cNvPr id="9" name="テキスト ボックス 8"/>
          <p:cNvSpPr txBox="1"/>
          <p:nvPr/>
        </p:nvSpPr>
        <p:spPr>
          <a:xfrm>
            <a:off x="1783012" y="96567"/>
            <a:ext cx="5888151" cy="1138773"/>
          </a:xfrm>
          <a:prstGeom prst="rect">
            <a:avLst/>
          </a:prstGeom>
          <a:noFill/>
        </p:spPr>
        <p:txBody>
          <a:bodyPr wrap="none" rtlCol="0">
            <a:spAutoFit/>
          </a:bodyPr>
          <a:lstStyle/>
          <a:p>
            <a:pPr algn="ctr"/>
            <a:r>
              <a:rPr lang="ja-JP" altLang="en-US" b="1" dirty="0"/>
              <a:t>ボストンマラソン爆弾テロ</a:t>
            </a:r>
            <a:r>
              <a:rPr lang="ja-JP" altLang="en-US" b="1" dirty="0" smtClean="0"/>
              <a:t>事件</a:t>
            </a:r>
            <a:endParaRPr lang="en-US" altLang="ja-JP" b="1" dirty="0" smtClean="0"/>
          </a:p>
          <a:p>
            <a:pPr algn="ctr"/>
            <a:r>
              <a:rPr lang="en-US" altLang="ja-JP" sz="3200" b="1" dirty="0" smtClean="0"/>
              <a:t>X</a:t>
            </a:r>
            <a:r>
              <a:rPr lang="ja-JP" altLang="ja-JP" sz="3200" b="1" dirty="0"/>
              <a:t>線や</a:t>
            </a:r>
            <a:r>
              <a:rPr lang="en-US" altLang="ja-JP" sz="3200" b="1" dirty="0"/>
              <a:t>CT</a:t>
            </a:r>
            <a:r>
              <a:rPr lang="ja-JP" altLang="ja-JP" sz="3200" b="1" dirty="0" smtClean="0"/>
              <a:t>スキャン</a:t>
            </a:r>
            <a:r>
              <a:rPr lang="ja-JP" altLang="en-US" sz="3200" b="1" dirty="0" smtClean="0"/>
              <a:t>による爆傷</a:t>
            </a:r>
            <a:r>
              <a:rPr lang="ja-JP" altLang="en-US" sz="3200" b="1" dirty="0"/>
              <a:t>解析</a:t>
            </a:r>
            <a:endParaRPr lang="ja-JP" altLang="ja-JP" sz="3200" b="1" dirty="0"/>
          </a:p>
          <a:p>
            <a:endParaRPr kumimoji="1" lang="ja-JP" altLang="en-US" dirty="0"/>
          </a:p>
        </p:txBody>
      </p:sp>
      <p:sp>
        <p:nvSpPr>
          <p:cNvPr id="10" name="テキスト ボックス 9"/>
          <p:cNvSpPr txBox="1"/>
          <p:nvPr/>
        </p:nvSpPr>
        <p:spPr>
          <a:xfrm>
            <a:off x="105469" y="5482254"/>
            <a:ext cx="9134232" cy="1415772"/>
          </a:xfrm>
          <a:prstGeom prst="rect">
            <a:avLst/>
          </a:prstGeom>
          <a:noFill/>
        </p:spPr>
        <p:txBody>
          <a:bodyPr wrap="none" rtlCol="0">
            <a:spAutoFit/>
          </a:bodyPr>
          <a:lstStyle/>
          <a:p>
            <a:r>
              <a:rPr lang="ja-JP" altLang="en-US" sz="2000" dirty="0" smtClean="0"/>
              <a:t>（２個</a:t>
            </a:r>
            <a:r>
              <a:rPr lang="ja-JP" altLang="ja-JP" sz="2000" dirty="0" smtClean="0"/>
              <a:t>の</a:t>
            </a:r>
            <a:r>
              <a:rPr lang="ja-JP" altLang="ja-JP" sz="2000" dirty="0"/>
              <a:t>圧力鍋</a:t>
            </a:r>
            <a:r>
              <a:rPr lang="ja-JP" altLang="ja-JP" sz="2000" dirty="0" smtClean="0"/>
              <a:t>爆弾</a:t>
            </a:r>
            <a:r>
              <a:rPr lang="ja-JP" altLang="en-US" sz="2000" dirty="0" smtClean="0"/>
              <a:t>テロ）</a:t>
            </a:r>
            <a:r>
              <a:rPr lang="ja-JP" altLang="en-US" sz="1600" dirty="0"/>
              <a:t> ４</a:t>
            </a:r>
            <a:r>
              <a:rPr lang="ja-JP" altLang="ja-JP" sz="1600" dirty="0"/>
              <a:t>月</a:t>
            </a:r>
            <a:r>
              <a:rPr lang="ja-JP" altLang="en-US" sz="1600" dirty="0" smtClean="0"/>
              <a:t>１５</a:t>
            </a:r>
            <a:r>
              <a:rPr lang="ja-JP" altLang="ja-JP" sz="1600" dirty="0" smtClean="0"/>
              <a:t>日</a:t>
            </a:r>
            <a:r>
              <a:rPr lang="ja-JP" altLang="en-US" sz="1600" dirty="0" smtClean="0"/>
              <a:t>の</a:t>
            </a:r>
            <a:r>
              <a:rPr lang="en-US" altLang="ja-JP" sz="1600" dirty="0" err="1" smtClean="0"/>
              <a:t>ボストンマラソンのフィニッシュライン</a:t>
            </a:r>
            <a:r>
              <a:rPr lang="ja-JP" altLang="ja-JP" sz="1600" dirty="0" smtClean="0"/>
              <a:t>は、</a:t>
            </a:r>
            <a:r>
              <a:rPr lang="ja-JP" altLang="en-US" sz="1600" dirty="0"/>
              <a:t>３</a:t>
            </a:r>
            <a:r>
              <a:rPr lang="ja-JP" altLang="ja-JP" sz="1600" dirty="0" smtClean="0"/>
              <a:t>人</a:t>
            </a:r>
            <a:r>
              <a:rPr lang="ja-JP" altLang="ja-JP" sz="1600" dirty="0"/>
              <a:t>が死亡</a:t>
            </a:r>
            <a:r>
              <a:rPr lang="ja-JP" altLang="ja-JP" sz="1600" dirty="0" smtClean="0"/>
              <a:t>、</a:t>
            </a:r>
            <a:endParaRPr lang="en-US" altLang="ja-JP" sz="1600" dirty="0" smtClean="0"/>
          </a:p>
          <a:p>
            <a:r>
              <a:rPr lang="ja-JP" altLang="ja-JP" sz="1600" dirty="0" smtClean="0"/>
              <a:t>負傷者</a:t>
            </a:r>
            <a:r>
              <a:rPr lang="ja-JP" altLang="en-US" sz="1600" dirty="0" smtClean="0"/>
              <a:t>２６４</a:t>
            </a:r>
            <a:r>
              <a:rPr lang="ja-JP" altLang="ja-JP" sz="1600" dirty="0" smtClean="0"/>
              <a:t>人。最も</a:t>
            </a:r>
            <a:r>
              <a:rPr lang="ja-JP" altLang="ja-JP" sz="1600" dirty="0"/>
              <a:t>深刻な怪我の多くは足に</a:t>
            </a:r>
            <a:r>
              <a:rPr lang="ja-JP" altLang="ja-JP" sz="1600" dirty="0" smtClean="0"/>
              <a:t>あった</a:t>
            </a:r>
            <a:r>
              <a:rPr lang="ja-JP" altLang="en-US" sz="1600" dirty="0"/>
              <a:t>。</a:t>
            </a:r>
            <a:r>
              <a:rPr lang="ja-JP" altLang="ja-JP" sz="1600" dirty="0" smtClean="0"/>
              <a:t>被害者は、金属</a:t>
            </a:r>
            <a:r>
              <a:rPr lang="ja-JP" altLang="en-US" sz="1600" dirty="0" smtClean="0"/>
              <a:t>片</a:t>
            </a:r>
            <a:r>
              <a:rPr lang="ja-JP" altLang="ja-JP" sz="1600" dirty="0" smtClean="0"/>
              <a:t>、</a:t>
            </a:r>
            <a:r>
              <a:rPr lang="ja-JP" altLang="en-US" sz="1600" dirty="0" smtClean="0"/>
              <a:t>釘</a:t>
            </a:r>
            <a:r>
              <a:rPr lang="ja-JP" altLang="ja-JP" sz="1600" dirty="0" smtClean="0"/>
              <a:t>や</a:t>
            </a:r>
            <a:r>
              <a:rPr lang="ja-JP" altLang="ja-JP" sz="1600" dirty="0"/>
              <a:t>ボールベアリングの</a:t>
            </a:r>
            <a:r>
              <a:rPr lang="ja-JP" altLang="ja-JP" sz="1600" dirty="0" smtClean="0"/>
              <a:t>破片</a:t>
            </a:r>
            <a:endParaRPr lang="en-US" altLang="ja-JP" sz="1600" dirty="0" smtClean="0"/>
          </a:p>
          <a:p>
            <a:r>
              <a:rPr lang="ja-JP" altLang="en-US" sz="1600" dirty="0"/>
              <a:t>など</a:t>
            </a:r>
            <a:r>
              <a:rPr lang="ja-JP" altLang="en-US" sz="1600" dirty="0" smtClean="0"/>
              <a:t>を、</a:t>
            </a:r>
            <a:r>
              <a:rPr lang="en-US" altLang="ja-JP" sz="1600" u="sng" dirty="0" err="1" smtClean="0"/>
              <a:t>榴散弾として使用する</a:t>
            </a:r>
            <a:r>
              <a:rPr lang="ja-JP" altLang="en-US" sz="1600" u="sng" dirty="0" smtClean="0"/>
              <a:t>爆弾</a:t>
            </a:r>
            <a:r>
              <a:rPr lang="ja-JP" altLang="en-US" sz="1600" dirty="0" smtClean="0"/>
              <a:t>に</a:t>
            </a:r>
            <a:r>
              <a:rPr lang="ja-JP" altLang="ja-JP" sz="1600" dirty="0" smtClean="0"/>
              <a:t>よって筋肉</a:t>
            </a:r>
            <a:r>
              <a:rPr lang="ja-JP" altLang="ja-JP" sz="1600" dirty="0"/>
              <a:t>組織</a:t>
            </a:r>
            <a:r>
              <a:rPr lang="ja-JP" altLang="en-US" sz="1600" dirty="0"/>
              <a:t>を</a:t>
            </a:r>
            <a:r>
              <a:rPr lang="ja-JP" altLang="ja-JP" sz="1600" dirty="0" smtClean="0"/>
              <a:t>引き裂</a:t>
            </a:r>
            <a:r>
              <a:rPr lang="ja-JP" altLang="en-US" sz="1600" dirty="0" smtClean="0"/>
              <a:t>き</a:t>
            </a:r>
            <a:r>
              <a:rPr lang="ja-JP" altLang="ja-JP" sz="1600" dirty="0" smtClean="0"/>
              <a:t>皮膚や骨を</a:t>
            </a:r>
            <a:r>
              <a:rPr lang="ja-JP" altLang="en-US" sz="1600" dirty="0" smtClean="0"/>
              <a:t>複雑に損傷する爆傷が主</a:t>
            </a:r>
            <a:r>
              <a:rPr lang="ja-JP" altLang="ja-JP" sz="1600" dirty="0" smtClean="0"/>
              <a:t>。</a:t>
            </a:r>
            <a:endParaRPr lang="en-US" altLang="ja-JP" sz="1600" dirty="0" smtClean="0"/>
          </a:p>
          <a:p>
            <a:r>
              <a:rPr lang="ja-JP" altLang="en-US" sz="1600" dirty="0" smtClean="0"/>
              <a:t>この</a:t>
            </a:r>
            <a:r>
              <a:rPr lang="ja-JP" altLang="ja-JP" sz="1600" dirty="0" smtClean="0"/>
              <a:t>爆発</a:t>
            </a:r>
            <a:r>
              <a:rPr lang="ja-JP" altLang="en-US" sz="1600" dirty="0" smtClean="0"/>
              <a:t>の</a:t>
            </a:r>
            <a:r>
              <a:rPr lang="ja-JP" altLang="ja-JP" sz="1600" dirty="0" smtClean="0"/>
              <a:t>爆風</a:t>
            </a:r>
            <a:r>
              <a:rPr lang="ja-JP" altLang="en-US" sz="1600" dirty="0" smtClean="0"/>
              <a:t>（</a:t>
            </a:r>
            <a:r>
              <a:rPr lang="ja-JP" altLang="ja-JP" sz="1600" dirty="0"/>
              <a:t>圧縮</a:t>
            </a:r>
            <a:r>
              <a:rPr lang="ja-JP" altLang="ja-JP" sz="1600" dirty="0" smtClean="0"/>
              <a:t>空気</a:t>
            </a:r>
            <a:r>
              <a:rPr lang="ja-JP" altLang="en-US" sz="1600" dirty="0" smtClean="0"/>
              <a:t>）</a:t>
            </a:r>
            <a:r>
              <a:rPr lang="ja-JP" altLang="ja-JP" sz="1600" dirty="0" smtClean="0"/>
              <a:t>に</a:t>
            </a:r>
            <a:r>
              <a:rPr lang="ja-JP" altLang="ja-JP" sz="1600" dirty="0"/>
              <a:t>よって</a:t>
            </a:r>
            <a:r>
              <a:rPr lang="ja-JP" altLang="ja-JP" sz="1600" dirty="0" smtClean="0"/>
              <a:t>、肺</a:t>
            </a:r>
            <a:r>
              <a:rPr lang="ja-JP" altLang="ja-JP" sz="1600" dirty="0"/>
              <a:t>、腸と耳に</a:t>
            </a:r>
            <a:r>
              <a:rPr lang="ja-JP" altLang="ja-JP" sz="1600" dirty="0" smtClean="0"/>
              <a:t>損傷が引き起こされ</a:t>
            </a:r>
            <a:r>
              <a:rPr lang="ja-JP" altLang="en-US" sz="1600" dirty="0" smtClean="0"/>
              <a:t>た</a:t>
            </a:r>
            <a:r>
              <a:rPr lang="ja-JP" altLang="ja-JP" sz="1600" dirty="0" smtClean="0"/>
              <a:t>。</a:t>
            </a:r>
            <a:endParaRPr lang="ja-JP" altLang="ja-JP" sz="1600" dirty="0"/>
          </a:p>
          <a:p>
            <a:endParaRPr kumimoji="1" lang="ja-JP" altLang="en-US" dirty="0"/>
          </a:p>
        </p:txBody>
      </p:sp>
      <p:sp>
        <p:nvSpPr>
          <p:cNvPr id="11" name="テキスト ボックス 10"/>
          <p:cNvSpPr txBox="1"/>
          <p:nvPr/>
        </p:nvSpPr>
        <p:spPr>
          <a:xfrm>
            <a:off x="5917391" y="2964458"/>
            <a:ext cx="3129383" cy="276999"/>
          </a:xfrm>
          <a:prstGeom prst="rect">
            <a:avLst/>
          </a:prstGeom>
          <a:noFill/>
        </p:spPr>
        <p:txBody>
          <a:bodyPr wrap="none" rtlCol="0">
            <a:spAutoFit/>
          </a:bodyPr>
          <a:lstStyle/>
          <a:p>
            <a:r>
              <a:rPr lang="ja-JP" altLang="en-US" sz="1200" dirty="0" smtClean="0"/>
              <a:t>写真提供：</a:t>
            </a:r>
            <a:r>
              <a:rPr lang="ja-JP" altLang="ja-JP" sz="1200" dirty="0" smtClean="0"/>
              <a:t>ボストン</a:t>
            </a:r>
            <a:r>
              <a:rPr lang="ja-JP" altLang="ja-JP" sz="1200" dirty="0"/>
              <a:t>大学、ボストン医療センター</a:t>
            </a:r>
            <a:endParaRPr kumimoji="1" lang="ja-JP" altLang="en-US" sz="1200" dirty="0"/>
          </a:p>
        </p:txBody>
      </p:sp>
    </p:spTree>
    <p:extLst>
      <p:ext uri="{BB962C8B-B14F-4D97-AF65-F5344CB8AC3E}">
        <p14:creationId xmlns:p14="http://schemas.microsoft.com/office/powerpoint/2010/main" val="3839725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unadaphd\Desktop\Damage control surgery\4970473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2" y="937142"/>
            <a:ext cx="9207726" cy="587727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19194" y="336977"/>
            <a:ext cx="8837676" cy="1200329"/>
          </a:xfrm>
          <a:prstGeom prst="rect">
            <a:avLst/>
          </a:prstGeom>
          <a:noFill/>
        </p:spPr>
        <p:txBody>
          <a:bodyPr wrap="none" rtlCol="0">
            <a:spAutoFit/>
          </a:bodyPr>
          <a:lstStyle/>
          <a:p>
            <a:r>
              <a:rPr lang="ja-JP" altLang="en-US" b="1" dirty="0"/>
              <a:t>パリ同時多発テロ</a:t>
            </a:r>
            <a:r>
              <a:rPr lang="ja-JP" altLang="en-US" b="1" dirty="0" smtClean="0"/>
              <a:t>事件</a:t>
            </a:r>
            <a:r>
              <a:rPr lang="ja-JP" altLang="en-US" dirty="0"/>
              <a:t>　</a:t>
            </a:r>
            <a:r>
              <a:rPr lang="ja-JP" altLang="en-US" dirty="0" smtClean="0"/>
              <a:t>２０１５年１１月</a:t>
            </a:r>
            <a:r>
              <a:rPr lang="ja-JP" altLang="en-US" dirty="0"/>
              <a:t>１３</a:t>
            </a:r>
            <a:r>
              <a:rPr lang="ja-JP" altLang="en-US" dirty="0" smtClean="0"/>
              <a:t>日</a:t>
            </a:r>
            <a:r>
              <a:rPr lang="ja-JP" altLang="en-US" dirty="0"/>
              <a:t>（日本</a:t>
            </a:r>
            <a:r>
              <a:rPr lang="ja-JP" altLang="en-US" dirty="0" smtClean="0"/>
              <a:t>時間</a:t>
            </a:r>
            <a:r>
              <a:rPr lang="ja-JP" altLang="en-US" dirty="0"/>
              <a:t>１４</a:t>
            </a:r>
            <a:r>
              <a:rPr lang="ja-JP" altLang="en-US" dirty="0" smtClean="0"/>
              <a:t>日</a:t>
            </a:r>
            <a:r>
              <a:rPr lang="ja-JP" altLang="en-US" dirty="0"/>
              <a:t>）にフランスのパリ市街と郊外</a:t>
            </a:r>
            <a:r>
              <a:rPr lang="ja-JP" altLang="en-US" dirty="0" smtClean="0"/>
              <a:t>の</a:t>
            </a:r>
            <a:endParaRPr lang="en-US" altLang="ja-JP" dirty="0" smtClean="0"/>
          </a:p>
          <a:p>
            <a:r>
              <a:rPr lang="ja-JP" altLang="en-US" dirty="0" smtClean="0"/>
              <a:t>サン</a:t>
            </a:r>
            <a:r>
              <a:rPr lang="ja-JP" altLang="en-US" dirty="0"/>
              <a:t>＝ドニ地区の商業施設において</a:t>
            </a:r>
            <a:r>
              <a:rPr lang="ja-JP" altLang="en-US" dirty="0" smtClean="0"/>
              <a:t>、</a:t>
            </a:r>
            <a:r>
              <a:rPr lang="en-US" altLang="ja-JP" dirty="0" smtClean="0"/>
              <a:t>ISIL</a:t>
            </a:r>
            <a:r>
              <a:rPr lang="ja-JP" altLang="en-US" dirty="0"/>
              <a:t>（イスラム国ないし</a:t>
            </a:r>
            <a:r>
              <a:rPr lang="en-US" altLang="ja-JP" dirty="0"/>
              <a:t>IS</a:t>
            </a:r>
            <a:r>
              <a:rPr lang="ja-JP" altLang="en-US" dirty="0"/>
              <a:t>）の戦闘員と見られる複数</a:t>
            </a:r>
            <a:r>
              <a:rPr lang="ja-JP" altLang="en-US" dirty="0" smtClean="0"/>
              <a:t>の</a:t>
            </a:r>
            <a:endParaRPr lang="en-US" altLang="ja-JP" dirty="0" smtClean="0"/>
          </a:p>
          <a:p>
            <a:r>
              <a:rPr lang="ja-JP" altLang="en-US" dirty="0" smtClean="0">
                <a:solidFill>
                  <a:schemeClr val="bg1"/>
                </a:solidFill>
              </a:rPr>
              <a:t>ジハーディスト</a:t>
            </a:r>
            <a:r>
              <a:rPr lang="ja-JP" altLang="en-US" dirty="0">
                <a:solidFill>
                  <a:schemeClr val="bg1"/>
                </a:solidFill>
              </a:rPr>
              <a:t>のグループによる</a:t>
            </a:r>
            <a:r>
              <a:rPr lang="ja-JP" altLang="en-US" dirty="0" smtClean="0">
                <a:solidFill>
                  <a:schemeClr val="bg1"/>
                </a:solidFill>
              </a:rPr>
              <a:t>銃撃および</a:t>
            </a:r>
            <a:r>
              <a:rPr lang="ja-JP" altLang="en-US" dirty="0">
                <a:solidFill>
                  <a:schemeClr val="bg1"/>
                </a:solidFill>
              </a:rPr>
              <a:t>爆発が同時多発的に発生し、</a:t>
            </a:r>
            <a:r>
              <a:rPr lang="ja-JP" altLang="en-US" dirty="0" smtClean="0">
                <a:solidFill>
                  <a:schemeClr val="bg1"/>
                </a:solidFill>
              </a:rPr>
              <a:t>死者</a:t>
            </a:r>
            <a:r>
              <a:rPr lang="ja-JP" altLang="en-US" dirty="0">
                <a:solidFill>
                  <a:schemeClr val="bg1"/>
                </a:solidFill>
              </a:rPr>
              <a:t>１３０</a:t>
            </a:r>
            <a:r>
              <a:rPr lang="ja-JP" altLang="en-US" dirty="0" smtClean="0">
                <a:solidFill>
                  <a:schemeClr val="bg1"/>
                </a:solidFill>
              </a:rPr>
              <a:t>名、</a:t>
            </a:r>
            <a:endParaRPr lang="en-US" altLang="ja-JP" dirty="0" smtClean="0">
              <a:solidFill>
                <a:schemeClr val="bg1"/>
              </a:solidFill>
            </a:endParaRPr>
          </a:p>
          <a:p>
            <a:r>
              <a:rPr lang="ja-JP" altLang="en-US" dirty="0" smtClean="0">
                <a:solidFill>
                  <a:schemeClr val="bg1"/>
                </a:solidFill>
              </a:rPr>
              <a:t>負傷者</a:t>
            </a:r>
            <a:r>
              <a:rPr lang="ja-JP" altLang="en-US" dirty="0">
                <a:solidFill>
                  <a:schemeClr val="bg1"/>
                </a:solidFill>
              </a:rPr>
              <a:t>３００</a:t>
            </a:r>
            <a:r>
              <a:rPr lang="ja-JP" altLang="en-US" dirty="0" smtClean="0">
                <a:solidFill>
                  <a:schemeClr val="bg1"/>
                </a:solidFill>
              </a:rPr>
              <a:t>名</a:t>
            </a:r>
            <a:r>
              <a:rPr lang="ja-JP" altLang="en-US" dirty="0">
                <a:solidFill>
                  <a:schemeClr val="bg1"/>
                </a:solidFill>
              </a:rPr>
              <a:t>以上を</a:t>
            </a:r>
            <a:r>
              <a:rPr lang="ja-JP" altLang="en-US" dirty="0" smtClean="0">
                <a:solidFill>
                  <a:schemeClr val="bg1"/>
                </a:solidFill>
              </a:rPr>
              <a:t>生んだテロ</a:t>
            </a:r>
            <a:r>
              <a:rPr lang="ja-JP" altLang="en-US" dirty="0">
                <a:solidFill>
                  <a:schemeClr val="bg1"/>
                </a:solidFill>
              </a:rPr>
              <a:t>事件である</a:t>
            </a:r>
            <a:r>
              <a:rPr lang="en-US" altLang="ja-JP" baseline="30000" dirty="0" smtClean="0">
                <a:solidFill>
                  <a:schemeClr val="bg1"/>
                </a:solidFill>
              </a:rPr>
              <a:t>[</a:t>
            </a:r>
            <a:r>
              <a:rPr lang="ja-JP" altLang="en-US" dirty="0" smtClean="0">
                <a:solidFill>
                  <a:schemeClr val="bg1"/>
                </a:solidFill>
              </a:rPr>
              <a:t>。</a:t>
            </a:r>
            <a:endParaRPr kumimoji="1" lang="ja-JP" altLang="en-US" dirty="0">
              <a:solidFill>
                <a:schemeClr val="bg1"/>
              </a:solidFill>
            </a:endParaRPr>
          </a:p>
        </p:txBody>
      </p:sp>
    </p:spTree>
    <p:extLst>
      <p:ext uri="{BB962C8B-B14F-4D97-AF65-F5344CB8AC3E}">
        <p14:creationId xmlns:p14="http://schemas.microsoft.com/office/powerpoint/2010/main" val="953458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65" y="836712"/>
            <a:ext cx="7883145" cy="523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4276" y="6075352"/>
            <a:ext cx="9158276" cy="584775"/>
          </a:xfrm>
          <a:prstGeom prst="rect">
            <a:avLst/>
          </a:prstGeom>
          <a:noFill/>
        </p:spPr>
        <p:txBody>
          <a:bodyPr wrap="none" rtlCol="0">
            <a:spAutoFit/>
          </a:bodyPr>
          <a:lstStyle/>
          <a:p>
            <a:r>
              <a:rPr lang="ja-JP" altLang="en-US" sz="1600" dirty="0" smtClean="0"/>
              <a:t> ２０１５年</a:t>
            </a:r>
            <a:r>
              <a:rPr lang="ja-JP" altLang="en-US" sz="1600" dirty="0"/>
              <a:t>１１月１３日</a:t>
            </a:r>
            <a:r>
              <a:rPr lang="ja-JP" altLang="en-US" sz="1600" dirty="0" smtClean="0"/>
              <a:t>金曜日、フランス</a:t>
            </a:r>
            <a:r>
              <a:rPr lang="ja-JP" altLang="en-US" sz="1600" dirty="0"/>
              <a:t>大統領フランソワ・オランドは、非常事態を</a:t>
            </a:r>
            <a:r>
              <a:rPr lang="ja-JP" altLang="en-US" sz="1600" dirty="0" smtClean="0"/>
              <a:t>宣言、フランス国境を封鎖。</a:t>
            </a:r>
            <a:endParaRPr lang="en-US" altLang="ja-JP" sz="1600" dirty="0" smtClean="0"/>
          </a:p>
          <a:p>
            <a:r>
              <a:rPr lang="ja-JP" altLang="en-US" sz="1600" dirty="0" smtClean="0"/>
              <a:t>  パリ＿</a:t>
            </a:r>
            <a:r>
              <a:rPr lang="en-US" altLang="ja-JP" sz="1600" dirty="0" smtClean="0"/>
              <a:t>Bata clan</a:t>
            </a:r>
            <a:r>
              <a:rPr lang="ja-JP" altLang="en-US" sz="1600" dirty="0" smtClean="0"/>
              <a:t>劇場</a:t>
            </a:r>
            <a:r>
              <a:rPr lang="ja-JP" altLang="en-US" sz="1600" dirty="0"/>
              <a:t>近くの歩道</a:t>
            </a:r>
            <a:r>
              <a:rPr lang="ja-JP" altLang="en-US" sz="1600" dirty="0" smtClean="0"/>
              <a:t>にシート</a:t>
            </a:r>
            <a:r>
              <a:rPr lang="ja-JP" altLang="en-US" sz="1600" dirty="0"/>
              <a:t>に</a:t>
            </a:r>
            <a:r>
              <a:rPr lang="ja-JP" altLang="en-US" sz="1600" dirty="0" smtClean="0"/>
              <a:t>覆われた</a:t>
            </a:r>
            <a:r>
              <a:rPr lang="ja-JP" altLang="en-US" sz="1600" dirty="0"/>
              <a:t>犠牲者</a:t>
            </a:r>
            <a:r>
              <a:rPr lang="ja-JP" altLang="en-US" sz="1600" dirty="0" smtClean="0"/>
              <a:t>。</a:t>
            </a:r>
            <a:r>
              <a:rPr lang="ja-JP" altLang="en-US" sz="1600" dirty="0"/>
              <a:t>（</a:t>
            </a:r>
            <a:r>
              <a:rPr lang="en-US" altLang="ja-JP" sz="1600" dirty="0"/>
              <a:t>AP</a:t>
            </a:r>
            <a:r>
              <a:rPr lang="ja-JP" altLang="en-US" sz="1600" dirty="0"/>
              <a:t>写真</a:t>
            </a:r>
            <a:r>
              <a:rPr lang="en-US" altLang="ja-JP" sz="1600" dirty="0"/>
              <a:t>/</a:t>
            </a:r>
            <a:r>
              <a:rPr lang="ja-JP" altLang="en-US" sz="1600" dirty="0"/>
              <a:t>ティボーカミュ）</a:t>
            </a:r>
            <a:endParaRPr kumimoji="1" lang="ja-JP" altLang="en-US" sz="1600" dirty="0"/>
          </a:p>
        </p:txBody>
      </p:sp>
      <p:sp>
        <p:nvSpPr>
          <p:cNvPr id="4" name="テキスト ボックス 3"/>
          <p:cNvSpPr txBox="1"/>
          <p:nvPr/>
        </p:nvSpPr>
        <p:spPr>
          <a:xfrm>
            <a:off x="2771800" y="276032"/>
            <a:ext cx="4027064" cy="584775"/>
          </a:xfrm>
          <a:prstGeom prst="rect">
            <a:avLst/>
          </a:prstGeom>
          <a:noFill/>
        </p:spPr>
        <p:txBody>
          <a:bodyPr wrap="none" rtlCol="0">
            <a:spAutoFit/>
          </a:bodyPr>
          <a:lstStyle/>
          <a:p>
            <a:r>
              <a:rPr lang="ja-JP" altLang="en-US" sz="3200" b="1" dirty="0"/>
              <a:t>パリ同時多発テロ事件</a:t>
            </a:r>
            <a:endParaRPr kumimoji="1" lang="ja-JP" altLang="en-US" sz="3200" dirty="0"/>
          </a:p>
        </p:txBody>
      </p:sp>
    </p:spTree>
    <p:extLst>
      <p:ext uri="{BB962C8B-B14F-4D97-AF65-F5344CB8AC3E}">
        <p14:creationId xmlns:p14="http://schemas.microsoft.com/office/powerpoint/2010/main" val="3418312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5831" y="3431296"/>
            <a:ext cx="9490572" cy="3508653"/>
          </a:xfrm>
          <a:prstGeom prst="rect">
            <a:avLst/>
          </a:prstGeom>
          <a:noFill/>
        </p:spPr>
        <p:txBody>
          <a:bodyPr wrap="square" rtlCol="0">
            <a:spAutoFit/>
          </a:bodyPr>
          <a:lstStyle/>
          <a:p>
            <a:r>
              <a:rPr lang="ja-JP" altLang="en-US" sz="1600" b="1" i="0" dirty="0" smtClean="0">
                <a:solidFill>
                  <a:srgbClr val="333333"/>
                </a:solidFill>
                <a:effectLst/>
                <a:latin typeface="ＭＳ Ｐ明朝" panose="02020600040205080304" pitchFamily="18" charset="-128"/>
                <a:ea typeface="ＭＳ Ｐ明朝" panose="02020600040205080304" pitchFamily="18" charset="-128"/>
              </a:rPr>
              <a:t>　</a:t>
            </a:r>
            <a:r>
              <a:rPr lang="en-US" altLang="ja-JP" sz="1600" b="1" i="0" dirty="0" smtClean="0">
                <a:solidFill>
                  <a:srgbClr val="333333"/>
                </a:solidFill>
                <a:effectLst/>
                <a:latin typeface="ＭＳ Ｐ明朝" panose="02020600040205080304" pitchFamily="18" charset="-128"/>
                <a:ea typeface="ＭＳ Ｐ明朝" panose="02020600040205080304" pitchFamily="18" charset="-128"/>
              </a:rPr>
              <a:t>【</a:t>
            </a:r>
            <a:r>
              <a:rPr lang="en-US" altLang="ja-JP" sz="1600" b="1" i="0" dirty="0">
                <a:solidFill>
                  <a:srgbClr val="333333"/>
                </a:solidFill>
                <a:effectLst/>
                <a:latin typeface="ＭＳ Ｐ明朝" panose="02020600040205080304" pitchFamily="18" charset="-128"/>
                <a:ea typeface="ＭＳ Ｐ明朝" panose="02020600040205080304" pitchFamily="18" charset="-128"/>
              </a:rPr>
              <a:t>3</a:t>
            </a:r>
            <a:r>
              <a:rPr lang="ja-JP" altLang="en-US" sz="1600" b="1" i="0" dirty="0">
                <a:solidFill>
                  <a:srgbClr val="333333"/>
                </a:solidFill>
                <a:effectLst/>
                <a:latin typeface="ＭＳ Ｐ明朝" panose="02020600040205080304" pitchFamily="18" charset="-128"/>
                <a:ea typeface="ＭＳ Ｐ明朝" panose="02020600040205080304" pitchFamily="18" charset="-128"/>
              </a:rPr>
              <a:t>月</a:t>
            </a:r>
            <a:r>
              <a:rPr lang="en-US" altLang="ja-JP" sz="1600" b="1" i="0" dirty="0">
                <a:solidFill>
                  <a:srgbClr val="333333"/>
                </a:solidFill>
                <a:effectLst/>
                <a:latin typeface="ＭＳ Ｐ明朝" panose="02020600040205080304" pitchFamily="18" charset="-128"/>
                <a:ea typeface="ＭＳ Ｐ明朝" panose="02020600040205080304" pitchFamily="18" charset="-128"/>
              </a:rPr>
              <a:t>24</a:t>
            </a:r>
            <a:r>
              <a:rPr lang="ja-JP" altLang="en-US" sz="1600" b="1" i="0" dirty="0">
                <a:solidFill>
                  <a:srgbClr val="333333"/>
                </a:solidFill>
                <a:effectLst/>
                <a:latin typeface="ＭＳ Ｐ明朝" panose="02020600040205080304" pitchFamily="18" charset="-128"/>
                <a:ea typeface="ＭＳ Ｐ明朝" panose="02020600040205080304" pitchFamily="18" charset="-128"/>
              </a:rPr>
              <a:t>日 </a:t>
            </a:r>
            <a:r>
              <a:rPr lang="af-ZA" altLang="ja-JP" sz="1600" b="1" i="0" dirty="0">
                <a:solidFill>
                  <a:srgbClr val="333333"/>
                </a:solidFill>
                <a:effectLst/>
                <a:latin typeface="ＭＳ Ｐ明朝" panose="02020600040205080304" pitchFamily="18" charset="-128"/>
                <a:ea typeface="ＭＳ Ｐ明朝" panose="02020600040205080304" pitchFamily="18" charset="-128"/>
              </a:rPr>
              <a:t>AFP】</a:t>
            </a:r>
            <a:r>
              <a:rPr lang="ja-JP" altLang="af-ZA" sz="1600" b="1" i="0" dirty="0">
                <a:solidFill>
                  <a:srgbClr val="333333"/>
                </a:solidFill>
                <a:effectLst/>
                <a:latin typeface="ＭＳ Ｐ明朝" panose="02020600040205080304" pitchFamily="18" charset="-128"/>
                <a:ea typeface="ＭＳ Ｐ明朝" panose="02020600040205080304" pitchFamily="18" charset="-128"/>
              </a:rPr>
              <a:t>「</a:t>
            </a:r>
            <a:r>
              <a:rPr lang="ja-JP" altLang="en-US" sz="1600" b="1" i="0" dirty="0">
                <a:solidFill>
                  <a:srgbClr val="333333"/>
                </a:solidFill>
                <a:effectLst/>
                <a:latin typeface="ＭＳ Ｐ明朝" panose="02020600040205080304" pitchFamily="18" charset="-128"/>
                <a:ea typeface="ＭＳ Ｐ明朝" panose="02020600040205080304" pitchFamily="18" charset="-128"/>
              </a:rPr>
              <a:t>切断された」体、激しく損傷した手足、黒こげの肌</a:t>
            </a:r>
            <a:r>
              <a:rPr lang="en-US" altLang="ja-JP" sz="1600" b="1" i="0" dirty="0">
                <a:solidFill>
                  <a:srgbClr val="333333"/>
                </a:solidFill>
                <a:effectLst/>
                <a:latin typeface="ＭＳ Ｐ明朝" panose="02020600040205080304" pitchFamily="18" charset="-128"/>
                <a:ea typeface="ＭＳ Ｐ明朝" panose="02020600040205080304" pitchFamily="18" charset="-128"/>
              </a:rPr>
              <a:t>――</a:t>
            </a:r>
            <a:r>
              <a:rPr lang="ja-JP" altLang="en-US" sz="1600" b="1" i="0" dirty="0">
                <a:solidFill>
                  <a:srgbClr val="333333"/>
                </a:solidFill>
                <a:effectLst/>
                <a:latin typeface="ＭＳ Ｐ明朝" panose="02020600040205080304" pitchFamily="18" charset="-128"/>
                <a:ea typeface="ＭＳ Ｐ明朝" panose="02020600040205080304" pitchFamily="18" charset="-128"/>
              </a:rPr>
              <a:t>ベルギーの首都</a:t>
            </a:r>
            <a:r>
              <a:rPr lang="ja-JP" altLang="en-US" sz="1600" b="1" i="0" dirty="0" smtClean="0">
                <a:solidFill>
                  <a:srgbClr val="333333"/>
                </a:solidFill>
                <a:effectLst/>
                <a:latin typeface="ＭＳ Ｐ明朝" panose="02020600040205080304" pitchFamily="18" charset="-128"/>
                <a:ea typeface="ＭＳ Ｐ明朝" panose="02020600040205080304" pitchFamily="18" charset="-128"/>
              </a:rPr>
              <a:t>ブリュッセル　</a:t>
            </a:r>
            <a:endParaRPr lang="en-US" altLang="ja-JP" sz="1600" b="1" i="0" dirty="0" smtClean="0">
              <a:solidFill>
                <a:srgbClr val="333333"/>
              </a:solidFill>
              <a:effectLst/>
              <a:latin typeface="ＭＳ Ｐ明朝" panose="02020600040205080304" pitchFamily="18" charset="-128"/>
              <a:ea typeface="ＭＳ Ｐ明朝" panose="02020600040205080304" pitchFamily="18" charset="-128"/>
            </a:endParaRPr>
          </a:p>
          <a:p>
            <a:r>
              <a:rPr lang="ja-JP" altLang="en-US" sz="1600" b="1" i="0" dirty="0" smtClean="0">
                <a:solidFill>
                  <a:srgbClr val="333333"/>
                </a:solidFill>
                <a:effectLst/>
                <a:latin typeface="ＭＳ Ｐ明朝" panose="02020600040205080304" pitchFamily="18" charset="-128"/>
                <a:ea typeface="ＭＳ Ｐ明朝" panose="02020600040205080304" pitchFamily="18" charset="-128"/>
              </a:rPr>
              <a:t>　（</a:t>
            </a:r>
            <a:r>
              <a:rPr lang="af-ZA" altLang="ja-JP" sz="1600" b="1" dirty="0">
                <a:solidFill>
                  <a:srgbClr val="005B8D"/>
                </a:solidFill>
                <a:latin typeface="ＭＳ Ｐ明朝" panose="02020600040205080304" pitchFamily="18" charset="-128"/>
                <a:ea typeface="ＭＳ Ｐ明朝" panose="02020600040205080304" pitchFamily="18" charset="-128"/>
              </a:rPr>
              <a:t>Brussels</a:t>
            </a:r>
            <a:r>
              <a:rPr lang="ja-JP" altLang="af-ZA" sz="1600" b="1" i="0" dirty="0">
                <a:solidFill>
                  <a:srgbClr val="333333"/>
                </a:solidFill>
                <a:effectLst/>
                <a:latin typeface="ＭＳ Ｐ明朝" panose="02020600040205080304" pitchFamily="18" charset="-128"/>
                <a:ea typeface="ＭＳ Ｐ明朝" panose="02020600040205080304" pitchFamily="18" charset="-128"/>
              </a:rPr>
              <a:t>）</a:t>
            </a:r>
            <a:r>
              <a:rPr lang="ja-JP" altLang="en-US" sz="1600" b="1" i="0" dirty="0" smtClean="0">
                <a:solidFill>
                  <a:srgbClr val="333333"/>
                </a:solidFill>
                <a:effectLst/>
                <a:latin typeface="ＭＳ Ｐ明朝" panose="02020600040205080304" pitchFamily="18" charset="-128"/>
                <a:ea typeface="ＭＳ Ｐ明朝" panose="02020600040205080304" pitchFamily="18" charset="-128"/>
              </a:rPr>
              <a:t>で</a:t>
            </a:r>
            <a:r>
              <a:rPr lang="en-US" altLang="ja-JP" sz="1600" b="1" i="0" dirty="0" smtClean="0">
                <a:solidFill>
                  <a:srgbClr val="333333"/>
                </a:solidFill>
                <a:effectLst/>
                <a:latin typeface="ＭＳ Ｐ明朝" panose="02020600040205080304" pitchFamily="18" charset="-128"/>
                <a:ea typeface="ＭＳ Ｐ明朝" panose="02020600040205080304" pitchFamily="18" charset="-128"/>
              </a:rPr>
              <a:t>3</a:t>
            </a:r>
            <a:r>
              <a:rPr lang="ja-JP" altLang="en-US" sz="1600" b="1" i="0" dirty="0" smtClean="0">
                <a:solidFill>
                  <a:srgbClr val="333333"/>
                </a:solidFill>
                <a:effectLst/>
                <a:latin typeface="ＭＳ Ｐ明朝" panose="02020600040205080304" pitchFamily="18" charset="-128"/>
                <a:ea typeface="ＭＳ Ｐ明朝" panose="02020600040205080304" pitchFamily="18" charset="-128"/>
              </a:rPr>
              <a:t>月</a:t>
            </a:r>
            <a:r>
              <a:rPr lang="en-US" altLang="ja-JP" sz="1600" b="1" i="0" dirty="0" smtClean="0">
                <a:solidFill>
                  <a:srgbClr val="333333"/>
                </a:solidFill>
                <a:effectLst/>
                <a:latin typeface="ＭＳ Ｐ明朝" panose="02020600040205080304" pitchFamily="18" charset="-128"/>
                <a:ea typeface="ＭＳ Ｐ明朝" panose="02020600040205080304" pitchFamily="18" charset="-128"/>
              </a:rPr>
              <a:t>22</a:t>
            </a:r>
            <a:r>
              <a:rPr lang="ja-JP" altLang="en-US" sz="1600" b="1" i="0" dirty="0">
                <a:solidFill>
                  <a:srgbClr val="333333"/>
                </a:solidFill>
                <a:effectLst/>
                <a:latin typeface="ＭＳ Ｐ明朝" panose="02020600040205080304" pitchFamily="18" charset="-128"/>
                <a:ea typeface="ＭＳ Ｐ明朝" panose="02020600040205080304" pitchFamily="18" charset="-128"/>
              </a:rPr>
              <a:t>日に発生した</a:t>
            </a:r>
            <a:r>
              <a:rPr lang="ja-JP" altLang="en-US" sz="1600" b="1" i="0" dirty="0">
                <a:solidFill>
                  <a:schemeClr val="tx2">
                    <a:lumMod val="90000"/>
                    <a:lumOff val="10000"/>
                  </a:schemeClr>
                </a:solidFill>
                <a:effectLst/>
                <a:latin typeface="ＭＳ Ｐ明朝" panose="02020600040205080304" pitchFamily="18" charset="-128"/>
                <a:ea typeface="ＭＳ Ｐ明朝" panose="02020600040205080304" pitchFamily="18" charset="-128"/>
              </a:rPr>
              <a:t>連続テロ事件</a:t>
            </a:r>
            <a:r>
              <a:rPr lang="ja-JP" altLang="en-US" sz="1600" b="1" i="0" dirty="0">
                <a:solidFill>
                  <a:srgbClr val="333333"/>
                </a:solidFill>
                <a:effectLst/>
                <a:latin typeface="ＭＳ Ｐ明朝" panose="02020600040205080304" pitchFamily="18" charset="-128"/>
                <a:ea typeface="ＭＳ Ｐ明朝" panose="02020600040205080304" pitchFamily="18" charset="-128"/>
              </a:rPr>
              <a:t>で、病院に急送された犠牲者たちは</a:t>
            </a:r>
            <a:r>
              <a:rPr lang="ja-JP" altLang="en-US" sz="1600" b="1" i="0" dirty="0" smtClean="0">
                <a:solidFill>
                  <a:srgbClr val="333333"/>
                </a:solidFill>
                <a:effectLst/>
                <a:latin typeface="ＭＳ Ｐ明朝" panose="02020600040205080304" pitchFamily="18" charset="-128"/>
                <a:ea typeface="ＭＳ Ｐ明朝" panose="02020600040205080304" pitchFamily="18" charset="-128"/>
              </a:rPr>
              <a:t>、通常</a:t>
            </a:r>
            <a:r>
              <a:rPr lang="ja-JP" altLang="en-US" sz="1600" b="1" i="0" dirty="0">
                <a:solidFill>
                  <a:srgbClr val="333333"/>
                </a:solidFill>
                <a:effectLst/>
                <a:latin typeface="ＭＳ Ｐ明朝" panose="02020600040205080304" pitchFamily="18" charset="-128"/>
                <a:ea typeface="ＭＳ Ｐ明朝" panose="02020600040205080304" pitchFamily="18" charset="-128"/>
              </a:rPr>
              <a:t>は戦闘地域で</a:t>
            </a:r>
            <a:r>
              <a:rPr lang="ja-JP" altLang="en-US" sz="1600" b="1" i="0" dirty="0" smtClean="0">
                <a:solidFill>
                  <a:srgbClr val="333333"/>
                </a:solidFill>
                <a:effectLst/>
                <a:latin typeface="ＭＳ Ｐ明朝" panose="02020600040205080304" pitchFamily="18" charset="-128"/>
                <a:ea typeface="ＭＳ Ｐ明朝" panose="02020600040205080304" pitchFamily="18" charset="-128"/>
              </a:rPr>
              <a:t>み</a:t>
            </a:r>
            <a:endParaRPr lang="en-US" altLang="ja-JP" sz="1600" b="1" i="0" dirty="0" smtClean="0">
              <a:solidFill>
                <a:srgbClr val="333333"/>
              </a:solidFill>
              <a:effectLst/>
              <a:latin typeface="ＭＳ Ｐ明朝" panose="02020600040205080304" pitchFamily="18" charset="-128"/>
              <a:ea typeface="ＭＳ Ｐ明朝" panose="02020600040205080304" pitchFamily="18" charset="-128"/>
            </a:endParaRPr>
          </a:p>
          <a:p>
            <a:r>
              <a:rPr lang="ja-JP" altLang="en-US" sz="1600" b="1" dirty="0">
                <a:solidFill>
                  <a:srgbClr val="333333"/>
                </a:solidFill>
                <a:latin typeface="ＭＳ Ｐ明朝" panose="02020600040205080304" pitchFamily="18" charset="-128"/>
                <a:ea typeface="ＭＳ Ｐ明朝" panose="02020600040205080304" pitchFamily="18" charset="-128"/>
              </a:rPr>
              <a:t>　</a:t>
            </a:r>
            <a:r>
              <a:rPr lang="ja-JP" altLang="en-US" sz="1600" b="1" i="0" dirty="0" smtClean="0">
                <a:solidFill>
                  <a:srgbClr val="333333"/>
                </a:solidFill>
                <a:effectLst/>
                <a:latin typeface="ＭＳ Ｐ明朝" panose="02020600040205080304" pitchFamily="18" charset="-128"/>
                <a:ea typeface="ＭＳ Ｐ明朝" panose="02020600040205080304" pitchFamily="18" charset="-128"/>
              </a:rPr>
              <a:t>られる</a:t>
            </a:r>
            <a:r>
              <a:rPr lang="ja-JP" altLang="en-US" sz="1600" b="1" i="0" dirty="0">
                <a:solidFill>
                  <a:srgbClr val="333333"/>
                </a:solidFill>
                <a:effectLst/>
                <a:latin typeface="ＭＳ Ｐ明朝" panose="02020600040205080304" pitchFamily="18" charset="-128"/>
                <a:ea typeface="ＭＳ Ｐ明朝" panose="02020600040205080304" pitchFamily="18" charset="-128"/>
              </a:rPr>
              <a:t>種類の外傷を負っているという。</a:t>
            </a:r>
            <a:endParaRPr lang="en-US" altLang="ja-JP" sz="1600" b="1" i="0" dirty="0">
              <a:solidFill>
                <a:srgbClr val="333333"/>
              </a:solidFill>
              <a:effectLst/>
              <a:latin typeface="ＭＳ Ｐ明朝" panose="02020600040205080304" pitchFamily="18" charset="-128"/>
              <a:ea typeface="ＭＳ Ｐ明朝" panose="02020600040205080304" pitchFamily="18" charset="-128"/>
            </a:endParaRPr>
          </a:p>
          <a:p>
            <a:endParaRPr lang="en-US" altLang="ja-JP" sz="1600" b="1" i="0" dirty="0">
              <a:solidFill>
                <a:srgbClr val="333333"/>
              </a:solidFill>
              <a:effectLst/>
              <a:latin typeface="ＭＳ Ｐ明朝" panose="02020600040205080304" pitchFamily="18" charset="-128"/>
              <a:ea typeface="ＭＳ Ｐ明朝" panose="02020600040205080304" pitchFamily="18" charset="-128"/>
            </a:endParaRPr>
          </a:p>
          <a:p>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　医師</a:t>
            </a:r>
            <a:r>
              <a:rPr lang="ja-JP" altLang="en-US" sz="1400" b="1" i="0" dirty="0">
                <a:solidFill>
                  <a:srgbClr val="333333"/>
                </a:solidFill>
                <a:effectLst/>
                <a:latin typeface="ＭＳ Ｐ明朝" panose="02020600040205080304" pitchFamily="18" charset="-128"/>
                <a:ea typeface="ＭＳ Ｐ明朝" panose="02020600040205080304" pitchFamily="18" charset="-128"/>
              </a:rPr>
              <a:t>らが</a:t>
            </a:r>
            <a:r>
              <a:rPr lang="en-US" altLang="ja-JP" sz="1400" b="1" i="0" dirty="0">
                <a:solidFill>
                  <a:srgbClr val="333333"/>
                </a:solidFill>
                <a:effectLst/>
                <a:latin typeface="ＭＳ Ｐ明朝" panose="02020600040205080304" pitchFamily="18" charset="-128"/>
                <a:ea typeface="ＭＳ Ｐ明朝" panose="02020600040205080304" pitchFamily="18" charset="-128"/>
              </a:rPr>
              <a:t>23</a:t>
            </a:r>
            <a:r>
              <a:rPr lang="ja-JP" altLang="en-US" sz="1400" b="1" i="0" dirty="0">
                <a:solidFill>
                  <a:srgbClr val="333333"/>
                </a:solidFill>
                <a:effectLst/>
                <a:latin typeface="ＭＳ Ｐ明朝" panose="02020600040205080304" pitchFamily="18" charset="-128"/>
                <a:ea typeface="ＭＳ Ｐ明朝" panose="02020600040205080304" pitchFamily="18" charset="-128"/>
              </a:rPr>
              <a:t>日、明らかにした。ブリュッセルにあるエラスムス病院（</a:t>
            </a:r>
            <a:r>
              <a:rPr lang="af-ZA" altLang="ja-JP" sz="1400" b="1" dirty="0">
                <a:solidFill>
                  <a:srgbClr val="005B8D"/>
                </a:solidFill>
                <a:latin typeface="ＭＳ Ｐ明朝" panose="02020600040205080304" pitchFamily="18" charset="-128"/>
                <a:ea typeface="ＭＳ Ｐ明朝" panose="02020600040205080304" pitchFamily="18" charset="-128"/>
              </a:rPr>
              <a:t>Erasmus Hospital</a:t>
            </a:r>
            <a:r>
              <a:rPr lang="ja-JP" altLang="af-ZA" sz="1400" b="1" i="0" dirty="0">
                <a:solidFill>
                  <a:srgbClr val="333333"/>
                </a:solidFill>
                <a:effectLst/>
                <a:latin typeface="ＭＳ Ｐ明朝" panose="02020600040205080304" pitchFamily="18" charset="-128"/>
                <a:ea typeface="ＭＳ Ｐ明朝" panose="02020600040205080304" pitchFamily="18" charset="-128"/>
              </a:rPr>
              <a:t>）</a:t>
            </a:r>
            <a:r>
              <a:rPr lang="ja-JP" altLang="en-US" sz="1400" b="1" i="0" dirty="0">
                <a:solidFill>
                  <a:srgbClr val="333333"/>
                </a:solidFill>
                <a:effectLst/>
                <a:latin typeface="ＭＳ Ｐ明朝" panose="02020600040205080304" pitchFamily="18" charset="-128"/>
                <a:ea typeface="ＭＳ Ｐ明朝" panose="02020600040205080304" pitchFamily="18" charset="-128"/>
              </a:rPr>
              <a:t>の集中治療室長</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、ジャック・</a:t>
            </a:r>
            <a:endParaRPr lang="en-US" altLang="ja-JP" sz="1400" b="1" i="0" dirty="0" smtClean="0">
              <a:solidFill>
                <a:srgbClr val="333333"/>
              </a:solidFill>
              <a:effectLst/>
              <a:latin typeface="ＭＳ Ｐ明朝" panose="02020600040205080304" pitchFamily="18" charset="-128"/>
              <a:ea typeface="ＭＳ Ｐ明朝" panose="02020600040205080304" pitchFamily="18" charset="-128"/>
            </a:endParaRPr>
          </a:p>
          <a:p>
            <a:r>
              <a:rPr lang="ja-JP" altLang="en-US" sz="1400" b="1" dirty="0">
                <a:solidFill>
                  <a:srgbClr val="333333"/>
                </a:solidFill>
                <a:latin typeface="ＭＳ Ｐ明朝" panose="02020600040205080304" pitchFamily="18" charset="-128"/>
                <a:ea typeface="ＭＳ Ｐ明朝" panose="02020600040205080304" pitchFamily="18" charset="-128"/>
              </a:rPr>
              <a:t>　</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クルトゥール</a:t>
            </a:r>
            <a:r>
              <a:rPr lang="ja-JP" altLang="en-US" sz="1400" b="1" i="0" dirty="0">
                <a:solidFill>
                  <a:srgbClr val="333333"/>
                </a:solidFill>
                <a:effectLst/>
                <a:latin typeface="ＭＳ Ｐ明朝" panose="02020600040205080304" pitchFamily="18" charset="-128"/>
                <a:ea typeface="ＭＳ Ｐ明朝" panose="02020600040205080304" pitchFamily="18" charset="-128"/>
              </a:rPr>
              <a:t>（</a:t>
            </a:r>
            <a:r>
              <a:rPr lang="af-ZA" altLang="ja-JP" sz="1400" b="1" dirty="0">
                <a:solidFill>
                  <a:srgbClr val="005B8D"/>
                </a:solidFill>
                <a:latin typeface="ＭＳ Ｐ明朝" panose="02020600040205080304" pitchFamily="18" charset="-128"/>
                <a:ea typeface="ＭＳ Ｐ明朝" panose="02020600040205080304" pitchFamily="18" charset="-128"/>
              </a:rPr>
              <a:t>Jacques Creteur</a:t>
            </a:r>
            <a:r>
              <a:rPr lang="ja" altLang="en-US" sz="1400" b="1" dirty="0">
                <a:solidFill>
                  <a:srgbClr val="005B8D"/>
                </a:solidFill>
                <a:latin typeface="ＭＳ Ｐ明朝" panose="02020600040205080304" pitchFamily="18" charset="-128"/>
                <a:ea typeface="ＭＳ Ｐ明朝" panose="02020600040205080304" pitchFamily="18" charset="-128"/>
              </a:rPr>
              <a:t>）</a:t>
            </a:r>
            <a:r>
              <a:rPr lang="ja-JP" altLang="en-US" sz="1400" b="1" i="0" dirty="0">
                <a:solidFill>
                  <a:srgbClr val="333333"/>
                </a:solidFill>
                <a:effectLst/>
                <a:latin typeface="ＭＳ Ｐ明朝" panose="02020600040205080304" pitchFamily="18" charset="-128"/>
                <a:ea typeface="ＭＳ Ｐ明朝" panose="02020600040205080304" pitchFamily="18" charset="-128"/>
              </a:rPr>
              <a:t>氏は「これは戦争だ」と話す。「これは戦場でみられる種類の外傷だ」</a:t>
            </a:r>
            <a:r>
              <a:rPr lang="ja" altLang="en-US" sz="1400" b="1" i="0" dirty="0">
                <a:solidFill>
                  <a:srgbClr val="333333"/>
                </a:solidFill>
                <a:effectLst/>
                <a:latin typeface="ＭＳ Ｐ明朝" panose="02020600040205080304" pitchFamily="18" charset="-128"/>
                <a:ea typeface="ＭＳ Ｐ明朝" panose="02020600040205080304" pitchFamily="18" charset="-128"/>
              </a:rPr>
              <a:t>。</a:t>
            </a:r>
            <a:endParaRPr lang="en-US" altLang="ja" sz="1400" b="1" i="0" dirty="0">
              <a:solidFill>
                <a:srgbClr val="333333"/>
              </a:solidFill>
              <a:effectLst/>
              <a:latin typeface="ＭＳ Ｐ明朝" panose="02020600040205080304" pitchFamily="18" charset="-128"/>
              <a:ea typeface="ＭＳ Ｐ明朝" panose="02020600040205080304" pitchFamily="18" charset="-128"/>
            </a:endParaRPr>
          </a:p>
          <a:p>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　犠牲者</a:t>
            </a:r>
            <a:r>
              <a:rPr lang="en-US" altLang="ja-JP" sz="1400" b="1" i="0" dirty="0">
                <a:solidFill>
                  <a:srgbClr val="333333"/>
                </a:solidFill>
                <a:effectLst/>
                <a:latin typeface="ＭＳ Ｐ明朝" panose="02020600040205080304" pitchFamily="18" charset="-128"/>
                <a:ea typeface="ＭＳ Ｐ明朝" panose="02020600040205080304" pitchFamily="18" charset="-128"/>
              </a:rPr>
              <a:t>16</a:t>
            </a:r>
            <a:r>
              <a:rPr lang="ja-JP" altLang="en-US" sz="1400" b="1" i="0" dirty="0">
                <a:solidFill>
                  <a:srgbClr val="333333"/>
                </a:solidFill>
                <a:effectLst/>
                <a:latin typeface="ＭＳ Ｐ明朝" panose="02020600040205080304" pitchFamily="18" charset="-128"/>
                <a:ea typeface="ＭＳ Ｐ明朝" panose="02020600040205080304" pitchFamily="18" charset="-128"/>
              </a:rPr>
              <a:t>人の治療に当たったクルトゥール氏の病院を含む国内各所の病院は、ザベンテム（</a:t>
            </a:r>
            <a:r>
              <a:rPr lang="af-ZA" altLang="ja-JP" sz="1400" b="1" dirty="0">
                <a:solidFill>
                  <a:srgbClr val="005B8D"/>
                </a:solidFill>
                <a:latin typeface="ＭＳ Ｐ明朝" panose="02020600040205080304" pitchFamily="18" charset="-128"/>
                <a:ea typeface="ＭＳ Ｐ明朝" panose="02020600040205080304" pitchFamily="18" charset="-128"/>
              </a:rPr>
              <a:t>Zaventem</a:t>
            </a:r>
            <a:r>
              <a:rPr lang="ja-JP" altLang="af-ZA" sz="1400" b="1" i="0" dirty="0">
                <a:solidFill>
                  <a:srgbClr val="333333"/>
                </a:solidFill>
                <a:effectLst/>
                <a:latin typeface="ＭＳ Ｐ明朝" panose="02020600040205080304" pitchFamily="18" charset="-128"/>
                <a:ea typeface="ＭＳ Ｐ明朝" panose="02020600040205080304" pitchFamily="18" charset="-128"/>
              </a:rPr>
              <a:t>）</a:t>
            </a:r>
            <a:r>
              <a:rPr lang="ja-JP" altLang="en-US" sz="1400" b="1" i="0" dirty="0">
                <a:solidFill>
                  <a:srgbClr val="333333"/>
                </a:solidFill>
                <a:effectLst/>
                <a:latin typeface="ＭＳ Ｐ明朝" panose="02020600040205080304" pitchFamily="18" charset="-128"/>
                <a:ea typeface="ＭＳ Ｐ明朝" panose="02020600040205080304" pitchFamily="18" charset="-128"/>
              </a:rPr>
              <a:t>の空港と地下鉄</a:t>
            </a:r>
            <a:endParaRPr lang="en-US" altLang="ja-JP" sz="1400" b="1" i="0" dirty="0">
              <a:solidFill>
                <a:srgbClr val="333333"/>
              </a:solidFill>
              <a:effectLst/>
              <a:latin typeface="ＭＳ Ｐ明朝" panose="02020600040205080304" pitchFamily="18" charset="-128"/>
              <a:ea typeface="ＭＳ Ｐ明朝" panose="02020600040205080304" pitchFamily="18" charset="-128"/>
            </a:endParaRPr>
          </a:p>
          <a:p>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　で</a:t>
            </a:r>
            <a:r>
              <a:rPr lang="ja-JP" altLang="en-US" sz="1400" b="1" i="0" dirty="0">
                <a:solidFill>
                  <a:srgbClr val="333333"/>
                </a:solidFill>
                <a:effectLst/>
                <a:latin typeface="ＭＳ Ｐ明朝" panose="02020600040205080304" pitchFamily="18" charset="-128"/>
                <a:ea typeface="ＭＳ Ｐ明朝" panose="02020600040205080304" pitchFamily="18" charset="-128"/>
              </a:rPr>
              <a:t>テロ実行犯らが爆弾を爆発させた後、次々と搬送される死傷者であふれた。この爆発で、</a:t>
            </a:r>
            <a:r>
              <a:rPr lang="en-US" altLang="ja-JP" sz="1400" b="1" i="0" dirty="0">
                <a:solidFill>
                  <a:srgbClr val="333333"/>
                </a:solidFill>
                <a:effectLst/>
                <a:latin typeface="ＭＳ Ｐ明朝" panose="02020600040205080304" pitchFamily="18" charset="-128"/>
                <a:ea typeface="ＭＳ Ｐ明朝" panose="02020600040205080304" pitchFamily="18" charset="-128"/>
              </a:rPr>
              <a:t>31</a:t>
            </a:r>
            <a:r>
              <a:rPr lang="ja-JP" altLang="en-US" sz="1400" b="1" i="0" dirty="0">
                <a:solidFill>
                  <a:srgbClr val="333333"/>
                </a:solidFill>
                <a:effectLst/>
                <a:latin typeface="ＭＳ Ｐ明朝" panose="02020600040205080304" pitchFamily="18" charset="-128"/>
                <a:ea typeface="ＭＳ Ｐ明朝" panose="02020600040205080304" pitchFamily="18" charset="-128"/>
              </a:rPr>
              <a:t>人が死亡、</a:t>
            </a:r>
            <a:r>
              <a:rPr lang="en-US" altLang="ja-JP" sz="1400" b="1" i="0" dirty="0">
                <a:solidFill>
                  <a:srgbClr val="333333"/>
                </a:solidFill>
                <a:effectLst/>
                <a:latin typeface="ＭＳ Ｐ明朝" panose="02020600040205080304" pitchFamily="18" charset="-128"/>
                <a:ea typeface="ＭＳ Ｐ明朝" panose="02020600040205080304" pitchFamily="18" charset="-128"/>
              </a:rPr>
              <a:t>270</a:t>
            </a:r>
            <a:r>
              <a:rPr lang="ja-JP" altLang="en-US" sz="1400" b="1" i="0" dirty="0">
                <a:solidFill>
                  <a:srgbClr val="333333"/>
                </a:solidFill>
                <a:effectLst/>
                <a:latin typeface="ＭＳ Ｐ明朝" panose="02020600040205080304" pitchFamily="18" charset="-128"/>
                <a:ea typeface="ＭＳ Ｐ明朝" panose="02020600040205080304" pitchFamily="18" charset="-128"/>
              </a:rPr>
              <a:t>人が負傷し</a:t>
            </a:r>
            <a:endParaRPr lang="en-US" altLang="ja-JP" sz="1400" b="1" i="0" dirty="0">
              <a:solidFill>
                <a:srgbClr val="333333"/>
              </a:solidFill>
              <a:effectLst/>
              <a:latin typeface="ＭＳ Ｐ明朝" panose="02020600040205080304" pitchFamily="18" charset="-128"/>
              <a:ea typeface="ＭＳ Ｐ明朝" panose="02020600040205080304" pitchFamily="18" charset="-128"/>
            </a:endParaRPr>
          </a:p>
          <a:p>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　た</a:t>
            </a:r>
            <a:r>
              <a:rPr lang="ja-JP" altLang="en-US" sz="1400" b="1" i="0" dirty="0">
                <a:solidFill>
                  <a:srgbClr val="333333"/>
                </a:solidFill>
                <a:effectLst/>
                <a:latin typeface="ＭＳ Ｐ明朝" panose="02020600040205080304" pitchFamily="18" charset="-128"/>
                <a:ea typeface="ＭＳ Ｐ明朝" panose="02020600040205080304" pitchFamily="18" charset="-128"/>
              </a:rPr>
              <a:t>。エラスムス病院では</a:t>
            </a:r>
            <a:r>
              <a:rPr lang="en-US" altLang="ja-JP" sz="1400" b="1" i="0" dirty="0">
                <a:solidFill>
                  <a:srgbClr val="333333"/>
                </a:solidFill>
                <a:effectLst/>
                <a:latin typeface="ＭＳ Ｐ明朝" panose="02020600040205080304" pitchFamily="18" charset="-128"/>
                <a:ea typeface="ＭＳ Ｐ明朝" panose="02020600040205080304" pitchFamily="18" charset="-128"/>
              </a:rPr>
              <a:t>23</a:t>
            </a:r>
            <a:r>
              <a:rPr lang="ja-JP" altLang="en-US" sz="1400" b="1" i="0" dirty="0">
                <a:solidFill>
                  <a:srgbClr val="333333"/>
                </a:solidFill>
                <a:effectLst/>
                <a:latin typeface="ＭＳ Ｐ明朝" panose="02020600040205080304" pitchFamily="18" charset="-128"/>
                <a:ea typeface="ＭＳ Ｐ明朝" panose="02020600040205080304" pitchFamily="18" charset="-128"/>
              </a:rPr>
              <a:t>日、</a:t>
            </a:r>
            <a:r>
              <a:rPr lang="en-US" altLang="ja-JP" sz="1400" b="1" i="0" dirty="0">
                <a:solidFill>
                  <a:srgbClr val="333333"/>
                </a:solidFill>
                <a:effectLst/>
                <a:latin typeface="ＭＳ Ｐ明朝" panose="02020600040205080304" pitchFamily="18" charset="-128"/>
                <a:ea typeface="ＭＳ Ｐ明朝" panose="02020600040205080304" pitchFamily="18" charset="-128"/>
              </a:rPr>
              <a:t>3</a:t>
            </a:r>
            <a:r>
              <a:rPr lang="ja-JP" altLang="en-US" sz="1400" b="1" i="0" dirty="0">
                <a:solidFill>
                  <a:srgbClr val="333333"/>
                </a:solidFill>
                <a:effectLst/>
                <a:latin typeface="ＭＳ Ｐ明朝" panose="02020600040205080304" pitchFamily="18" charset="-128"/>
                <a:ea typeface="ＭＳ Ｐ明朝" panose="02020600040205080304" pitchFamily="18" charset="-128"/>
              </a:rPr>
              <a:t>人の患者が依然として瀕死（ひんし）の重体となっている。</a:t>
            </a:r>
          </a:p>
          <a:p>
            <a:r>
              <a:rPr lang="ja-JP" altLang="en-US" sz="1400" b="1" i="0" dirty="0">
                <a:solidFill>
                  <a:srgbClr val="333333"/>
                </a:solidFill>
                <a:effectLst/>
                <a:latin typeface="ＭＳ Ｐ明朝" panose="02020600040205080304" pitchFamily="18" charset="-128"/>
                <a:ea typeface="ＭＳ Ｐ明朝" panose="02020600040205080304" pitchFamily="18" charset="-128"/>
              </a:rPr>
              <a:t>　クルトゥール氏は、負傷者リストをチェックしながら「手足切断、爆風で飛び散ったガラスの破片や爆弾、もしくは調度品等</a:t>
            </a:r>
            <a:endParaRPr lang="en-US" altLang="ja-JP" sz="1400" b="1" i="0" dirty="0">
              <a:solidFill>
                <a:srgbClr val="333333"/>
              </a:solidFill>
              <a:effectLst/>
              <a:latin typeface="ＭＳ Ｐ明朝" panose="02020600040205080304" pitchFamily="18" charset="-128"/>
              <a:ea typeface="ＭＳ Ｐ明朝" panose="02020600040205080304" pitchFamily="18" charset="-128"/>
            </a:endParaRPr>
          </a:p>
          <a:p>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　の</a:t>
            </a:r>
            <a:r>
              <a:rPr lang="ja-JP" altLang="en-US" sz="1400" b="1" i="0" dirty="0">
                <a:solidFill>
                  <a:srgbClr val="333333"/>
                </a:solidFill>
                <a:effectLst/>
                <a:latin typeface="ＭＳ Ｐ明朝" panose="02020600040205080304" pitchFamily="18" charset="-128"/>
                <a:ea typeface="ＭＳ Ｐ明朝" panose="02020600040205080304" pitchFamily="18" charset="-128"/>
              </a:rPr>
              <a:t>金属片の衝撃による頭部外傷、血管損傷、骨折」と読み上げた。結果的に、犠牲者の命を救うためには、欧州</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連合</a:t>
            </a:r>
            <a:endParaRPr lang="en-US" altLang="ja-JP" sz="1400" b="1" i="0" dirty="0" smtClean="0">
              <a:solidFill>
                <a:srgbClr val="333333"/>
              </a:solidFill>
              <a:effectLst/>
              <a:latin typeface="ＭＳ Ｐ明朝" panose="02020600040205080304" pitchFamily="18" charset="-128"/>
              <a:ea typeface="ＭＳ Ｐ明朝" panose="02020600040205080304" pitchFamily="18" charset="-128"/>
            </a:endParaRPr>
          </a:p>
          <a:p>
            <a:r>
              <a:rPr lang="ja-JP" altLang="en-US" sz="1400" b="1" dirty="0">
                <a:solidFill>
                  <a:srgbClr val="333333"/>
                </a:solidFill>
                <a:latin typeface="ＭＳ Ｐ明朝" panose="02020600040205080304" pitchFamily="18" charset="-128"/>
                <a:ea typeface="ＭＳ Ｐ明朝" panose="02020600040205080304" pitchFamily="18" charset="-128"/>
              </a:rPr>
              <a:t>　</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a:t>
            </a:r>
            <a:r>
              <a:rPr lang="af-ZA" altLang="ja-JP" sz="1400" b="1" dirty="0">
                <a:solidFill>
                  <a:srgbClr val="005B8D"/>
                </a:solidFill>
                <a:latin typeface="ＭＳ Ｐ明朝" panose="02020600040205080304" pitchFamily="18" charset="-128"/>
                <a:ea typeface="ＭＳ Ｐ明朝" panose="02020600040205080304" pitchFamily="18" charset="-128"/>
              </a:rPr>
              <a:t>EU</a:t>
            </a:r>
            <a:r>
              <a:rPr lang="ja-JP" altLang="af-ZA" sz="1400" b="1" i="0" dirty="0" smtClean="0">
                <a:solidFill>
                  <a:srgbClr val="333333"/>
                </a:solidFill>
                <a:effectLst/>
                <a:latin typeface="ＭＳ Ｐ明朝" panose="02020600040205080304" pitchFamily="18" charset="-128"/>
                <a:ea typeface="ＭＳ Ｐ明朝" panose="02020600040205080304" pitchFamily="18" charset="-128"/>
              </a:rPr>
              <a:t>）</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の</a:t>
            </a:r>
            <a:r>
              <a:rPr lang="ja-JP" altLang="en-US" sz="1400" b="1" i="0" dirty="0">
                <a:solidFill>
                  <a:srgbClr val="333333"/>
                </a:solidFill>
                <a:effectLst/>
                <a:latin typeface="ＭＳ Ｐ明朝" panose="02020600040205080304" pitchFamily="18" charset="-128"/>
                <a:ea typeface="ＭＳ Ｐ明朝" panose="02020600040205080304" pitchFamily="18" charset="-128"/>
              </a:rPr>
              <a:t>象徴的な心臓部である近代的大都市より、戦場の野戦病院でより広く実践される種類の医療技術が必要と</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され</a:t>
            </a:r>
            <a:endParaRPr lang="en-US" altLang="ja-JP" sz="1400" b="1" i="0" dirty="0" smtClean="0">
              <a:solidFill>
                <a:srgbClr val="333333"/>
              </a:solidFill>
              <a:effectLst/>
              <a:latin typeface="ＭＳ Ｐ明朝" panose="02020600040205080304" pitchFamily="18" charset="-128"/>
              <a:ea typeface="ＭＳ Ｐ明朝" panose="02020600040205080304" pitchFamily="18" charset="-128"/>
            </a:endParaRPr>
          </a:p>
          <a:p>
            <a:r>
              <a:rPr lang="ja-JP" altLang="en-US" sz="1400" b="1" dirty="0">
                <a:solidFill>
                  <a:srgbClr val="333333"/>
                </a:solidFill>
                <a:latin typeface="ＭＳ Ｐ明朝" panose="02020600040205080304" pitchFamily="18" charset="-128"/>
                <a:ea typeface="ＭＳ Ｐ明朝" panose="02020600040205080304" pitchFamily="18" charset="-128"/>
              </a:rPr>
              <a:t>　</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た。「</a:t>
            </a:r>
            <a:r>
              <a:rPr lang="ja-JP" altLang="en-US" sz="1400" b="1" i="0" dirty="0">
                <a:solidFill>
                  <a:srgbClr val="333333"/>
                </a:solidFill>
                <a:effectLst/>
                <a:latin typeface="ＭＳ Ｐ明朝" panose="02020600040205080304" pitchFamily="18" charset="-128"/>
                <a:ea typeface="ＭＳ Ｐ明朝" panose="02020600040205080304" pitchFamily="18" charset="-128"/>
              </a:rPr>
              <a:t>今回の患者の多くに対して、大量出血を止めるために</a:t>
            </a:r>
            <a:r>
              <a:rPr lang="en-US" altLang="ja-JP" sz="1400" b="1" i="0" dirty="0">
                <a:solidFill>
                  <a:srgbClr val="333333"/>
                </a:solidFill>
                <a:effectLst/>
                <a:latin typeface="ＭＳ Ｐ明朝" panose="02020600040205080304" pitchFamily="18" charset="-128"/>
                <a:ea typeface="ＭＳ Ｐ明朝" panose="02020600040205080304" pitchFamily="18" charset="-128"/>
              </a:rPr>
              <a:t>1</a:t>
            </a:r>
            <a:r>
              <a:rPr lang="ja-JP" altLang="en-US" sz="1400" b="1" i="0" dirty="0">
                <a:solidFill>
                  <a:srgbClr val="333333"/>
                </a:solidFill>
                <a:effectLst/>
                <a:latin typeface="ＭＳ Ｐ明朝" panose="02020600040205080304" pitchFamily="18" charset="-128"/>
                <a:ea typeface="ＭＳ Ｐ明朝" panose="02020600040205080304" pitchFamily="18" charset="-128"/>
              </a:rPr>
              <a:t>回目の手術が行われる場合や、</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手の</a:t>
            </a:r>
            <a:r>
              <a:rPr lang="en-US" altLang="ja-JP" sz="1400" b="1" i="0" dirty="0">
                <a:solidFill>
                  <a:srgbClr val="333333"/>
                </a:solidFill>
                <a:effectLst/>
                <a:latin typeface="ＭＳ Ｐ明朝" panose="02020600040205080304" pitchFamily="18" charset="-128"/>
                <a:ea typeface="ＭＳ Ｐ明朝" panose="02020600040205080304" pitchFamily="18" charset="-128"/>
              </a:rPr>
              <a:t>1</a:t>
            </a:r>
            <a:r>
              <a:rPr lang="ja-JP" altLang="en-US" sz="1400" b="1" i="0" dirty="0">
                <a:solidFill>
                  <a:srgbClr val="333333"/>
                </a:solidFill>
                <a:effectLst/>
                <a:latin typeface="ＭＳ Ｐ明朝" panose="02020600040205080304" pitchFamily="18" charset="-128"/>
                <a:ea typeface="ＭＳ Ｐ明朝" panose="02020600040205080304" pitchFamily="18" charset="-128"/>
              </a:rPr>
              <a:t>本が完全に破壊</a:t>
            </a:r>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さ</a:t>
            </a:r>
            <a:endParaRPr lang="en-US" altLang="ja-JP" sz="1400" b="1" i="0" dirty="0" smtClean="0">
              <a:solidFill>
                <a:srgbClr val="333333"/>
              </a:solidFill>
              <a:effectLst/>
              <a:latin typeface="ＭＳ Ｐ明朝" panose="02020600040205080304" pitchFamily="18" charset="-128"/>
              <a:ea typeface="ＭＳ Ｐ明朝" panose="02020600040205080304" pitchFamily="18" charset="-128"/>
            </a:endParaRPr>
          </a:p>
          <a:p>
            <a:r>
              <a:rPr lang="ja-JP" altLang="en-US" sz="1400" b="1" i="0" dirty="0" smtClean="0">
                <a:solidFill>
                  <a:srgbClr val="333333"/>
                </a:solidFill>
                <a:effectLst/>
                <a:latin typeface="ＭＳ Ｐ明朝" panose="02020600040205080304" pitchFamily="18" charset="-128"/>
                <a:ea typeface="ＭＳ Ｐ明朝" panose="02020600040205080304" pitchFamily="18" charset="-128"/>
              </a:rPr>
              <a:t>　れている</a:t>
            </a:r>
            <a:r>
              <a:rPr lang="ja-JP" altLang="en-US" sz="1400" b="1" i="0" dirty="0">
                <a:solidFill>
                  <a:srgbClr val="333333"/>
                </a:solidFill>
                <a:effectLst/>
                <a:latin typeface="ＭＳ Ｐ明朝" panose="02020600040205080304" pitchFamily="18" charset="-128"/>
                <a:ea typeface="ＭＳ Ｐ明朝" panose="02020600040205080304" pitchFamily="18" charset="-128"/>
              </a:rPr>
              <a:t>場合などに用いられる、いわゆる</a:t>
            </a:r>
            <a:r>
              <a:rPr lang="en-US" altLang="ja-JP" sz="1400" b="1" i="0" u="sng" dirty="0">
                <a:solidFill>
                  <a:schemeClr val="tx2">
                    <a:lumMod val="90000"/>
                    <a:lumOff val="10000"/>
                  </a:schemeClr>
                </a:solidFill>
                <a:effectLst/>
                <a:latin typeface="ＭＳ Ｐ明朝" panose="02020600040205080304" pitchFamily="18" charset="-128"/>
                <a:ea typeface="ＭＳ Ｐ明朝" panose="02020600040205080304" pitchFamily="18" charset="-128"/>
              </a:rPr>
              <a:t>『</a:t>
            </a:r>
            <a:r>
              <a:rPr lang="ja-JP" altLang="en-US" sz="1400" b="1" i="0" u="sng" dirty="0">
                <a:solidFill>
                  <a:schemeClr val="tx2">
                    <a:lumMod val="90000"/>
                    <a:lumOff val="10000"/>
                  </a:schemeClr>
                </a:solidFill>
                <a:effectLst/>
                <a:latin typeface="ＭＳ Ｐ明朝" panose="02020600040205080304" pitchFamily="18" charset="-128"/>
                <a:ea typeface="ＭＳ Ｐ明朝" panose="02020600040205080304" pitchFamily="18" charset="-128"/>
              </a:rPr>
              <a:t>ダメージコントロール</a:t>
            </a:r>
            <a:r>
              <a:rPr lang="en-US" altLang="ja-JP" sz="1400" b="1" i="0" u="sng" dirty="0">
                <a:solidFill>
                  <a:schemeClr val="tx2">
                    <a:lumMod val="90000"/>
                    <a:lumOff val="10000"/>
                  </a:schemeClr>
                </a:solidFill>
                <a:effectLst/>
                <a:latin typeface="ＭＳ Ｐ明朝" panose="02020600040205080304" pitchFamily="18" charset="-128"/>
                <a:ea typeface="ＭＳ Ｐ明朝" panose="02020600040205080304" pitchFamily="18" charset="-128"/>
              </a:rPr>
              <a:t>』</a:t>
            </a:r>
            <a:r>
              <a:rPr lang="ja-JP" altLang="en-US" sz="1400" b="1" i="0" dirty="0">
                <a:solidFill>
                  <a:srgbClr val="333333"/>
                </a:solidFill>
                <a:effectLst/>
                <a:latin typeface="ＭＳ Ｐ明朝" panose="02020600040205080304" pitchFamily="18" charset="-128"/>
                <a:ea typeface="ＭＳ Ｐ明朝" panose="02020600040205080304" pitchFamily="18" charset="-128"/>
              </a:rPr>
              <a:t>を適用した。</a:t>
            </a:r>
            <a:r>
              <a:rPr lang="ja" altLang="en-US" sz="1400" b="1" i="0" dirty="0">
                <a:solidFill>
                  <a:srgbClr val="333333"/>
                </a:solidFill>
                <a:effectLst/>
                <a:latin typeface="ＭＳ Ｐ明朝" panose="02020600040205080304" pitchFamily="18" charset="-128"/>
                <a:ea typeface="ＭＳ Ｐ明朝" panose="02020600040205080304" pitchFamily="18" charset="-128"/>
              </a:rPr>
              <a:t>（中略）</a:t>
            </a:r>
            <a:endParaRPr lang="en-US" altLang="ja-JP" sz="1400" b="1" i="0" dirty="0">
              <a:solidFill>
                <a:srgbClr val="333333"/>
              </a:solidFill>
              <a:effectLst/>
              <a:latin typeface="ＭＳ Ｐ明朝" panose="02020600040205080304" pitchFamily="18" charset="-128"/>
              <a:ea typeface="ＭＳ Ｐ明朝" panose="02020600040205080304" pitchFamily="18" charset="-128"/>
            </a:endParaRPr>
          </a:p>
          <a:p>
            <a:endParaRPr lang="ja-JP" altLang="en-US" dirty="0"/>
          </a:p>
        </p:txBody>
      </p:sp>
      <p:pic>
        <p:nvPicPr>
          <p:cNvPr id="9" name="図 8"/>
          <p:cNvPicPr>
            <a:picLocks noChangeAspect="1"/>
          </p:cNvPicPr>
          <p:nvPr/>
        </p:nvPicPr>
        <p:blipFill>
          <a:blip r:embed="rId2"/>
          <a:stretch>
            <a:fillRect/>
          </a:stretch>
        </p:blipFill>
        <p:spPr>
          <a:xfrm>
            <a:off x="4784486" y="0"/>
            <a:ext cx="5335362" cy="3255570"/>
          </a:xfrm>
          <a:prstGeom prst="rect">
            <a:avLst/>
          </a:prstGeom>
        </p:spPr>
      </p:pic>
      <p:pic>
        <p:nvPicPr>
          <p:cNvPr id="13" name="図 12"/>
          <p:cNvPicPr>
            <a:picLocks noChangeAspect="1"/>
          </p:cNvPicPr>
          <p:nvPr/>
        </p:nvPicPr>
        <p:blipFill>
          <a:blip r:embed="rId3"/>
          <a:stretch>
            <a:fillRect/>
          </a:stretch>
        </p:blipFill>
        <p:spPr>
          <a:xfrm>
            <a:off x="1" y="0"/>
            <a:ext cx="4784485" cy="3247681"/>
          </a:xfrm>
          <a:prstGeom prst="rect">
            <a:avLst/>
          </a:prstGeom>
        </p:spPr>
      </p:pic>
      <p:sp>
        <p:nvSpPr>
          <p:cNvPr id="2" name="テキスト ボックス 1"/>
          <p:cNvSpPr txBox="1"/>
          <p:nvPr/>
        </p:nvSpPr>
        <p:spPr>
          <a:xfrm>
            <a:off x="205989" y="188639"/>
            <a:ext cx="4578497" cy="584775"/>
          </a:xfrm>
          <a:prstGeom prst="rect">
            <a:avLst/>
          </a:prstGeom>
          <a:noFill/>
        </p:spPr>
        <p:txBody>
          <a:bodyPr wrap="none" rtlCol="0">
            <a:spAutoFit/>
          </a:bodyPr>
          <a:lstStyle/>
          <a:p>
            <a:r>
              <a:rPr lang="ja-JP" altLang="en-US" sz="3200" b="1" dirty="0"/>
              <a:t>ブリュッセル連続テロ事件</a:t>
            </a:r>
            <a:endParaRPr kumimoji="1" lang="ja-JP" altLang="en-US" sz="3200" dirty="0"/>
          </a:p>
        </p:txBody>
      </p:sp>
      <p:sp>
        <p:nvSpPr>
          <p:cNvPr id="3" name="テキスト ボックス 2"/>
          <p:cNvSpPr txBox="1"/>
          <p:nvPr/>
        </p:nvSpPr>
        <p:spPr>
          <a:xfrm>
            <a:off x="205989" y="2780928"/>
            <a:ext cx="4332083" cy="369332"/>
          </a:xfrm>
          <a:prstGeom prst="rect">
            <a:avLst/>
          </a:prstGeom>
          <a:noFill/>
        </p:spPr>
        <p:txBody>
          <a:bodyPr wrap="none" rtlCol="0">
            <a:spAutoFit/>
          </a:bodyPr>
          <a:lstStyle/>
          <a:p>
            <a:r>
              <a:rPr lang="ja-JP" altLang="en-US" sz="1200" b="1" dirty="0" smtClean="0"/>
              <a:t>地下鉄マールベーク</a:t>
            </a:r>
            <a:r>
              <a:rPr lang="ja-JP" altLang="en-US" sz="1200" b="1" dirty="0"/>
              <a:t>駅</a:t>
            </a:r>
            <a:r>
              <a:rPr lang="ja-JP" altLang="en-US" sz="1200" dirty="0" smtClean="0"/>
              <a:t>（フランス語</a:t>
            </a:r>
            <a:r>
              <a:rPr lang="en-US" altLang="ja-JP" sz="1200" dirty="0"/>
              <a:t>: </a:t>
            </a:r>
            <a:r>
              <a:rPr lang="en-US" altLang="ja-JP" sz="1200" dirty="0" smtClean="0"/>
              <a:t>Maelbeek</a:t>
            </a:r>
            <a:r>
              <a:rPr lang="ja-JP" altLang="en-US" sz="1200" dirty="0" smtClean="0"/>
              <a:t>）</a:t>
            </a:r>
            <a:r>
              <a:rPr lang="ja-JP" altLang="en-US" sz="1200" dirty="0"/>
              <a:t>はブリュッセル</a:t>
            </a:r>
            <a:r>
              <a:rPr lang="ja-JP" altLang="en-US" dirty="0" smtClean="0"/>
              <a:t>市</a:t>
            </a:r>
            <a:endParaRPr kumimoji="1" lang="ja-JP" altLang="en-US" dirty="0"/>
          </a:p>
        </p:txBody>
      </p:sp>
      <p:sp>
        <p:nvSpPr>
          <p:cNvPr id="4" name="テキスト ボックス 3"/>
          <p:cNvSpPr txBox="1"/>
          <p:nvPr/>
        </p:nvSpPr>
        <p:spPr>
          <a:xfrm>
            <a:off x="5958498" y="2590001"/>
            <a:ext cx="1781257" cy="369332"/>
          </a:xfrm>
          <a:prstGeom prst="rect">
            <a:avLst/>
          </a:prstGeom>
          <a:noFill/>
        </p:spPr>
        <p:txBody>
          <a:bodyPr wrap="none" rtlCol="0">
            <a:spAutoFit/>
          </a:bodyPr>
          <a:lstStyle/>
          <a:p>
            <a:r>
              <a:rPr kumimoji="1" lang="ja-JP" altLang="en-US" dirty="0" smtClean="0">
                <a:solidFill>
                  <a:schemeClr val="bg1"/>
                </a:solidFill>
              </a:rPr>
              <a:t>ブリュッセル空港</a:t>
            </a:r>
            <a:endParaRPr kumimoji="1" lang="ja-JP" altLang="en-US" dirty="0">
              <a:solidFill>
                <a:schemeClr val="bg1"/>
              </a:solidFill>
            </a:endParaRPr>
          </a:p>
        </p:txBody>
      </p:sp>
    </p:spTree>
    <p:extLst>
      <p:ext uri="{BB962C8B-B14F-4D97-AF65-F5344CB8AC3E}">
        <p14:creationId xmlns:p14="http://schemas.microsoft.com/office/powerpoint/2010/main" val="1466964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260648"/>
            <a:ext cx="8423314" cy="6771084"/>
          </a:xfrm>
          <a:prstGeom prst="rect">
            <a:avLst/>
          </a:prstGeom>
          <a:noFill/>
        </p:spPr>
        <p:txBody>
          <a:bodyPr wrap="square" rtlCol="0">
            <a:spAutoFit/>
          </a:bodyPr>
          <a:lstStyle/>
          <a:p>
            <a:pPr algn="ctr"/>
            <a:r>
              <a:rPr lang="ja" altLang="en-US" sz="2800" b="1" i="0" dirty="0">
                <a:solidFill>
                  <a:srgbClr val="FF0000"/>
                </a:solidFill>
                <a:effectLst>
                  <a:outerShdw blurRad="38100" dist="38100" dir="2700000" algn="tl">
                    <a:srgbClr val="000000">
                      <a:alpha val="43137"/>
                    </a:srgbClr>
                  </a:outerShdw>
                </a:effectLst>
                <a:latin typeface="HG明朝E" panose="02020909000000000000" pitchFamily="17" charset="-128"/>
                <a:ea typeface="HG明朝E" panose="02020909000000000000" pitchFamily="17" charset="-128"/>
              </a:rPr>
              <a:t>ダメージコントロール</a:t>
            </a:r>
            <a:r>
              <a:rPr lang="ja" altLang="en-US" sz="2800" b="1" i="0" dirty="0" smtClean="0">
                <a:solidFill>
                  <a:srgbClr val="FF0000"/>
                </a:solidFill>
                <a:effectLst>
                  <a:outerShdw blurRad="38100" dist="38100" dir="2700000" algn="tl">
                    <a:srgbClr val="000000">
                      <a:alpha val="43137"/>
                    </a:srgbClr>
                  </a:outerShdw>
                </a:effectLst>
                <a:latin typeface="HG明朝E" panose="02020909000000000000" pitchFamily="17" charset="-128"/>
                <a:ea typeface="HG明朝E" panose="02020909000000000000" pitchFamily="17" charset="-128"/>
              </a:rPr>
              <a:t>手術</a:t>
            </a:r>
            <a:endParaRPr lang="en-US" altLang="ja" sz="2800" b="1" i="0" dirty="0" smtClean="0">
              <a:solidFill>
                <a:srgbClr val="FF0000"/>
              </a:solidFill>
              <a:effectLst>
                <a:outerShdw blurRad="38100" dist="38100" dir="2700000" algn="tl">
                  <a:srgbClr val="000000">
                    <a:alpha val="43137"/>
                  </a:srgbClr>
                </a:outerShdw>
              </a:effectLst>
              <a:latin typeface="HG明朝E" panose="02020909000000000000" pitchFamily="17" charset="-128"/>
              <a:ea typeface="HG明朝E" panose="02020909000000000000" pitchFamily="17" charset="-128"/>
            </a:endParaRPr>
          </a:p>
          <a:p>
            <a:pPr algn="ctr"/>
            <a:r>
              <a:rPr lang="ja-JP" altLang="en-US" sz="2800" b="1" dirty="0" smtClean="0">
                <a:solidFill>
                  <a:srgbClr val="333333"/>
                </a:solidFill>
                <a:latin typeface="HG明朝E" panose="02020909000000000000" pitchFamily="17" charset="-128"/>
                <a:ea typeface="HG明朝E" panose="02020909000000000000" pitchFamily="17" charset="-128"/>
              </a:rPr>
              <a:t>ケーススタディ：</a:t>
            </a:r>
            <a:r>
              <a:rPr lang="ja" altLang="en-US" sz="2800" b="1" i="0" dirty="0" smtClean="0">
                <a:solidFill>
                  <a:srgbClr val="333333"/>
                </a:solidFill>
                <a:effectLst/>
                <a:latin typeface="HG明朝E" panose="02020909000000000000" pitchFamily="17" charset="-128"/>
                <a:ea typeface="HG明朝E" panose="02020909000000000000" pitchFamily="17" charset="-128"/>
              </a:rPr>
              <a:t>ベルギーテロ</a:t>
            </a:r>
            <a:r>
              <a:rPr lang="ja-JP" altLang="en-US" sz="2800" b="1" i="0" dirty="0" smtClean="0">
                <a:solidFill>
                  <a:srgbClr val="333333"/>
                </a:solidFill>
                <a:effectLst/>
                <a:latin typeface="HG明朝E" panose="02020909000000000000" pitchFamily="17" charset="-128"/>
                <a:ea typeface="HG明朝E" panose="02020909000000000000" pitchFamily="17" charset="-128"/>
              </a:rPr>
              <a:t>重傷患者</a:t>
            </a:r>
            <a:endParaRPr lang="en-US" altLang="ja-JP" sz="2800" b="1" i="0" dirty="0">
              <a:solidFill>
                <a:srgbClr val="333333"/>
              </a:solidFill>
              <a:effectLst/>
              <a:latin typeface="HG明朝E" panose="02020909000000000000" pitchFamily="17" charset="-128"/>
              <a:ea typeface="HG明朝E" panose="02020909000000000000" pitchFamily="17" charset="-128"/>
            </a:endParaRPr>
          </a:p>
          <a:p>
            <a:endParaRPr lang="en-US" altLang="ja-JP" b="0" i="0" dirty="0">
              <a:solidFill>
                <a:srgbClr val="333333"/>
              </a:solidFill>
              <a:effectLst/>
              <a:latin typeface="Hiragino Kaku Gothic ProN"/>
            </a:endParaRPr>
          </a:p>
          <a:p>
            <a:r>
              <a:rPr lang="en-US" altLang="ja-JP" b="0" i="0" dirty="0">
                <a:solidFill>
                  <a:srgbClr val="333333"/>
                </a:solidFill>
                <a:effectLst/>
                <a:latin typeface="HG明朝E" panose="02020909000000000000" pitchFamily="17" charset="-128"/>
                <a:ea typeface="HG明朝E" panose="02020909000000000000" pitchFamily="17" charset="-128"/>
              </a:rPr>
              <a:t>1</a:t>
            </a:r>
            <a:r>
              <a:rPr lang="ja-JP" altLang="en-US" b="0" i="0" dirty="0">
                <a:solidFill>
                  <a:srgbClr val="333333"/>
                </a:solidFill>
                <a:effectLst/>
                <a:latin typeface="HG明朝E" panose="02020909000000000000" pitchFamily="17" charset="-128"/>
                <a:ea typeface="HG明朝E" panose="02020909000000000000" pitchFamily="17" charset="-128"/>
              </a:rPr>
              <a:t>回の手術で治療を試みる負傷箇所が多すぎると、失血や合併症などの問題が生じるリスクが非常に高くなり、患者を生命の危機に陥らせる可能性がある</a:t>
            </a:r>
            <a:r>
              <a:rPr lang="ja" altLang="en-US" b="0" i="0" dirty="0">
                <a:solidFill>
                  <a:srgbClr val="333333"/>
                </a:solidFill>
                <a:effectLst/>
                <a:latin typeface="HG明朝E" panose="02020909000000000000" pitchFamily="17" charset="-128"/>
                <a:ea typeface="HG明朝E" panose="02020909000000000000" pitchFamily="17" charset="-128"/>
              </a:rPr>
              <a:t>ことから、</a:t>
            </a:r>
            <a:r>
              <a:rPr lang="ja-JP" altLang="en-US" b="0" i="0" dirty="0">
                <a:solidFill>
                  <a:srgbClr val="333333"/>
                </a:solidFill>
                <a:effectLst/>
                <a:latin typeface="HG明朝E" panose="02020909000000000000" pitchFamily="17" charset="-128"/>
                <a:ea typeface="HG明朝E" panose="02020909000000000000" pitchFamily="17" charset="-128"/>
              </a:rPr>
              <a:t>医師らは</a:t>
            </a:r>
            <a:r>
              <a:rPr lang="ja" altLang="en-US" b="0" i="0" dirty="0">
                <a:solidFill>
                  <a:srgbClr val="333333"/>
                </a:solidFill>
                <a:effectLst/>
                <a:latin typeface="HG明朝E" panose="02020909000000000000" pitchFamily="17" charset="-128"/>
                <a:ea typeface="HG明朝E" panose="02020909000000000000" pitchFamily="17" charset="-128"/>
              </a:rPr>
              <a:t>時間の経過と患者の安定度を見た</a:t>
            </a:r>
            <a:r>
              <a:rPr lang="ja-JP" altLang="en-US" b="0" i="0" dirty="0">
                <a:solidFill>
                  <a:srgbClr val="333333"/>
                </a:solidFill>
                <a:effectLst/>
                <a:latin typeface="HG明朝E" panose="02020909000000000000" pitchFamily="17" charset="-128"/>
                <a:ea typeface="HG明朝E" panose="02020909000000000000" pitchFamily="17" charset="-128"/>
              </a:rPr>
              <a:t>後にさらなる問題に対処する</a:t>
            </a:r>
            <a:r>
              <a:rPr lang="ja" altLang="en-US" b="0" i="0" dirty="0" smtClean="0">
                <a:solidFill>
                  <a:srgbClr val="333333"/>
                </a:solidFill>
                <a:effectLst/>
                <a:latin typeface="HG明朝E" panose="02020909000000000000" pitchFamily="17" charset="-128"/>
                <a:ea typeface="HG明朝E" panose="02020909000000000000" pitchFamily="17" charset="-128"/>
              </a:rPr>
              <a:t>。</a:t>
            </a:r>
            <a:endParaRPr lang="en-US" altLang="ja" b="0" i="0" dirty="0" smtClean="0">
              <a:solidFill>
                <a:srgbClr val="333333"/>
              </a:solidFill>
              <a:effectLst/>
              <a:latin typeface="HG明朝E" panose="02020909000000000000" pitchFamily="17" charset="-128"/>
              <a:ea typeface="HG明朝E" panose="02020909000000000000" pitchFamily="17" charset="-128"/>
            </a:endParaRPr>
          </a:p>
          <a:p>
            <a:r>
              <a:rPr lang="ja-JP" altLang="en-US" b="1" i="0" dirty="0" smtClean="0">
                <a:solidFill>
                  <a:srgbClr val="333333"/>
                </a:solidFill>
                <a:effectLst/>
                <a:latin typeface="HG明朝E" panose="02020909000000000000" pitchFamily="17" charset="-128"/>
                <a:ea typeface="HG明朝E" panose="02020909000000000000" pitchFamily="17" charset="-128"/>
              </a:rPr>
              <a:t>「</a:t>
            </a:r>
            <a:r>
              <a:rPr lang="ja-JP" altLang="en-US" b="1" dirty="0" smtClean="0">
                <a:solidFill>
                  <a:srgbClr val="333333"/>
                </a:solidFill>
                <a:latin typeface="HG明朝E" panose="02020909000000000000" pitchFamily="17" charset="-128"/>
                <a:ea typeface="HG明朝E" panose="02020909000000000000" pitchFamily="17" charset="-128"/>
              </a:rPr>
              <a:t>ダメージコントロール手術</a:t>
            </a:r>
            <a:r>
              <a:rPr lang="ja-JP" altLang="en-US" b="1" i="0" dirty="0" smtClean="0">
                <a:solidFill>
                  <a:srgbClr val="333333"/>
                </a:solidFill>
                <a:effectLst/>
                <a:latin typeface="HG明朝E" panose="02020909000000000000" pitchFamily="17" charset="-128"/>
                <a:ea typeface="HG明朝E" panose="02020909000000000000" pitchFamily="17" charset="-128"/>
              </a:rPr>
              <a:t>は</a:t>
            </a:r>
            <a:r>
              <a:rPr lang="ja-JP" altLang="en-US" b="1" i="0" dirty="0">
                <a:solidFill>
                  <a:srgbClr val="333333"/>
                </a:solidFill>
                <a:effectLst/>
                <a:latin typeface="HG明朝E" panose="02020909000000000000" pitchFamily="17" charset="-128"/>
                <a:ea typeface="HG明朝E" panose="02020909000000000000" pitchFamily="17" charset="-128"/>
              </a:rPr>
              <a:t>戦闘での外科</a:t>
            </a:r>
            <a:r>
              <a:rPr lang="ja-JP" altLang="en-US" b="1" i="0" dirty="0" smtClean="0">
                <a:solidFill>
                  <a:srgbClr val="333333"/>
                </a:solidFill>
                <a:effectLst/>
                <a:latin typeface="HG明朝E" panose="02020909000000000000" pitchFamily="17" charset="-128"/>
                <a:ea typeface="HG明朝E" panose="02020909000000000000" pitchFamily="17" charset="-128"/>
              </a:rPr>
              <a:t>処置」</a:t>
            </a:r>
            <a:endParaRPr lang="ja-JP" altLang="en-US" b="0" i="0" dirty="0">
              <a:solidFill>
                <a:srgbClr val="333333"/>
              </a:solidFill>
              <a:effectLst/>
              <a:latin typeface="HG明朝E" panose="02020909000000000000" pitchFamily="17" charset="-128"/>
              <a:ea typeface="HG明朝E" panose="02020909000000000000" pitchFamily="17" charset="-128"/>
            </a:endParaRPr>
          </a:p>
          <a:p>
            <a:r>
              <a:rPr lang="ja-JP" altLang="en-US" b="0" i="0" dirty="0">
                <a:solidFill>
                  <a:srgbClr val="333333"/>
                </a:solidFill>
                <a:effectLst/>
                <a:latin typeface="HG明朝E" panose="02020909000000000000" pitchFamily="17" charset="-128"/>
                <a:ea typeface="HG明朝E" panose="02020909000000000000" pitchFamily="17" charset="-128"/>
              </a:rPr>
              <a:t>　事態をさらに悪化させるのは、大規模な爆発によって体のあらゆる部位に及ぼされる影響が、一見しただけではわからない</a:t>
            </a:r>
            <a:r>
              <a:rPr lang="ja-JP" altLang="en-US" b="0" i="0" dirty="0" smtClean="0">
                <a:solidFill>
                  <a:srgbClr val="333333"/>
                </a:solidFill>
                <a:effectLst/>
                <a:latin typeface="HG明朝E" panose="02020909000000000000" pitchFamily="17" charset="-128"/>
                <a:ea typeface="HG明朝E" panose="02020909000000000000" pitchFamily="17" charset="-128"/>
              </a:rPr>
              <a:t>こと。</a:t>
            </a:r>
            <a:r>
              <a:rPr lang="ja-JP" altLang="en-US" b="0" i="0" dirty="0">
                <a:solidFill>
                  <a:srgbClr val="333333"/>
                </a:solidFill>
                <a:effectLst/>
                <a:latin typeface="HG明朝E" panose="02020909000000000000" pitchFamily="17" charset="-128"/>
                <a:ea typeface="HG明朝E" panose="02020909000000000000" pitchFamily="17" charset="-128"/>
              </a:rPr>
              <a:t>大きな爆発で放出される爆風</a:t>
            </a:r>
            <a:r>
              <a:rPr lang="ja-JP" altLang="en-US" b="0" i="0" dirty="0" smtClean="0">
                <a:solidFill>
                  <a:srgbClr val="333333"/>
                </a:solidFill>
                <a:effectLst/>
                <a:latin typeface="HG明朝E" panose="02020909000000000000" pitchFamily="17" charset="-128"/>
                <a:ea typeface="HG明朝E" panose="02020909000000000000" pitchFamily="17" charset="-128"/>
              </a:rPr>
              <a:t>は外傷</a:t>
            </a:r>
            <a:r>
              <a:rPr lang="ja-JP" altLang="en-US" b="0" i="0" dirty="0">
                <a:solidFill>
                  <a:srgbClr val="333333"/>
                </a:solidFill>
                <a:effectLst/>
                <a:latin typeface="HG明朝E" panose="02020909000000000000" pitchFamily="17" charset="-128"/>
                <a:ea typeface="HG明朝E" panose="02020909000000000000" pitchFamily="17" charset="-128"/>
              </a:rPr>
              <a:t>を残さずに、脳、肺、腸などに損傷を与える可能性がある</a:t>
            </a:r>
            <a:r>
              <a:rPr lang="ja-JP" altLang="en-US" b="0" i="0" dirty="0" smtClean="0">
                <a:solidFill>
                  <a:srgbClr val="333333"/>
                </a:solidFill>
                <a:effectLst/>
                <a:latin typeface="HG明朝E" panose="02020909000000000000" pitchFamily="17" charset="-128"/>
                <a:ea typeface="HG明朝E" panose="02020909000000000000" pitchFamily="17" charset="-128"/>
              </a:rPr>
              <a:t>。</a:t>
            </a:r>
            <a:endParaRPr lang="en-US" altLang="ja-JP" b="0" i="0" dirty="0" smtClean="0">
              <a:solidFill>
                <a:srgbClr val="333333"/>
              </a:solidFill>
              <a:effectLst/>
              <a:latin typeface="HG明朝E" panose="02020909000000000000" pitchFamily="17" charset="-128"/>
              <a:ea typeface="HG明朝E" panose="02020909000000000000" pitchFamily="17" charset="-128"/>
            </a:endParaRPr>
          </a:p>
          <a:p>
            <a:endParaRPr lang="en-US" altLang="ja-JP" dirty="0">
              <a:solidFill>
                <a:srgbClr val="333333"/>
              </a:solidFill>
              <a:latin typeface="HG明朝E" panose="02020909000000000000" pitchFamily="17" charset="-128"/>
              <a:ea typeface="HG明朝E" panose="02020909000000000000" pitchFamily="17" charset="-128"/>
            </a:endParaRPr>
          </a:p>
          <a:p>
            <a:r>
              <a:rPr lang="ja-JP" altLang="en-US" b="0" i="0" dirty="0" smtClean="0">
                <a:solidFill>
                  <a:srgbClr val="333333"/>
                </a:solidFill>
                <a:effectLst/>
                <a:latin typeface="HG明朝E" panose="02020909000000000000" pitchFamily="17" charset="-128"/>
                <a:ea typeface="HG明朝E" panose="02020909000000000000" pitchFamily="17" charset="-128"/>
              </a:rPr>
              <a:t>この</a:t>
            </a:r>
            <a:r>
              <a:rPr lang="ja-JP" altLang="en-US" b="0" i="0" dirty="0">
                <a:solidFill>
                  <a:srgbClr val="333333"/>
                </a:solidFill>
                <a:effectLst/>
                <a:latin typeface="HG明朝E" panose="02020909000000000000" pitchFamily="17" charset="-128"/>
                <a:ea typeface="HG明朝E" panose="02020909000000000000" pitchFamily="17" charset="-128"/>
              </a:rPr>
              <a:t>ような損傷を見つけることは時間との戦いになる。手遅れにならないうちに損傷箇所を特定するために、手術や全身スキャンなどのさまざまな技術が用いられる</a:t>
            </a:r>
            <a:r>
              <a:rPr lang="ja-JP" altLang="en-US" b="0" i="0" dirty="0" smtClean="0">
                <a:solidFill>
                  <a:srgbClr val="333333"/>
                </a:solidFill>
                <a:effectLst/>
                <a:latin typeface="HG明朝E" panose="02020909000000000000" pitchFamily="17" charset="-128"/>
                <a:ea typeface="HG明朝E" panose="02020909000000000000" pitchFamily="17" charset="-128"/>
              </a:rPr>
              <a:t>。</a:t>
            </a:r>
            <a:endParaRPr lang="en-US" altLang="ja-JP" b="0" i="0" dirty="0" smtClean="0">
              <a:solidFill>
                <a:srgbClr val="333333"/>
              </a:solidFill>
              <a:effectLst/>
              <a:latin typeface="HG明朝E" panose="02020909000000000000" pitchFamily="17" charset="-128"/>
              <a:ea typeface="HG明朝E" panose="02020909000000000000" pitchFamily="17" charset="-128"/>
            </a:endParaRPr>
          </a:p>
          <a:p>
            <a:r>
              <a:rPr lang="ja-JP" altLang="en-US" dirty="0">
                <a:solidFill>
                  <a:srgbClr val="333333"/>
                </a:solidFill>
                <a:latin typeface="HG明朝E" panose="02020909000000000000" pitchFamily="17" charset="-128"/>
                <a:ea typeface="HG明朝E" panose="02020909000000000000" pitchFamily="17" charset="-128"/>
              </a:rPr>
              <a:t>　</a:t>
            </a:r>
            <a:r>
              <a:rPr lang="ja-JP" altLang="en-US" b="0" i="0" dirty="0" smtClean="0">
                <a:solidFill>
                  <a:srgbClr val="333333"/>
                </a:solidFill>
                <a:effectLst/>
                <a:latin typeface="HG明朝E" panose="02020909000000000000" pitchFamily="17" charset="-128"/>
                <a:ea typeface="HG明朝E" panose="02020909000000000000" pitchFamily="17" charset="-128"/>
              </a:rPr>
              <a:t>最も</a:t>
            </a:r>
            <a:r>
              <a:rPr lang="ja-JP" altLang="en-US" b="0" i="0" dirty="0">
                <a:solidFill>
                  <a:srgbClr val="333333"/>
                </a:solidFill>
                <a:effectLst/>
                <a:latin typeface="HG明朝E" panose="02020909000000000000" pitchFamily="17" charset="-128"/>
                <a:ea typeface="HG明朝E" panose="02020909000000000000" pitchFamily="17" charset="-128"/>
              </a:rPr>
              <a:t>重い傷を負った人々の場合、テロ攻撃を生き延びることだけで、自身の生活に及ぶ影響が終わりになるわけではないと、医師らは指摘する。重傷患者は、数年に及ぶ可能性のある体のリハビリに立ち向かうことになるが、これは通常のけがから回復中の患者にも耐え難く感じられる場合がある</a:t>
            </a:r>
            <a:r>
              <a:rPr lang="ja-JP" altLang="en-US" b="0" i="0" dirty="0" smtClean="0">
                <a:solidFill>
                  <a:srgbClr val="333333"/>
                </a:solidFill>
                <a:effectLst/>
                <a:latin typeface="HG明朝E" panose="02020909000000000000" pitchFamily="17" charset="-128"/>
                <a:ea typeface="HG明朝E" panose="02020909000000000000" pitchFamily="17" charset="-128"/>
              </a:rPr>
              <a:t>。</a:t>
            </a:r>
            <a:endParaRPr lang="en-US" altLang="ja-JP" b="0" i="0" dirty="0" smtClean="0">
              <a:solidFill>
                <a:srgbClr val="333333"/>
              </a:solidFill>
              <a:effectLst/>
              <a:latin typeface="HG明朝E" panose="02020909000000000000" pitchFamily="17" charset="-128"/>
              <a:ea typeface="HG明朝E" panose="02020909000000000000" pitchFamily="17" charset="-128"/>
            </a:endParaRPr>
          </a:p>
          <a:p>
            <a:endParaRPr lang="ja-JP" altLang="en-US" b="0" i="0" dirty="0">
              <a:solidFill>
                <a:srgbClr val="333333"/>
              </a:solidFill>
              <a:effectLst/>
              <a:latin typeface="HG明朝E" panose="02020909000000000000" pitchFamily="17" charset="-128"/>
              <a:ea typeface="HG明朝E" panose="02020909000000000000" pitchFamily="17" charset="-128"/>
            </a:endParaRPr>
          </a:p>
          <a:p>
            <a:r>
              <a:rPr lang="ja-JP" altLang="en-US" b="0" i="0" dirty="0">
                <a:solidFill>
                  <a:srgbClr val="333333"/>
                </a:solidFill>
                <a:effectLst/>
                <a:latin typeface="HG明朝E" panose="02020909000000000000" pitchFamily="17" charset="-128"/>
                <a:ea typeface="HG明朝E" panose="02020909000000000000" pitchFamily="17" charset="-128"/>
              </a:rPr>
              <a:t>　さらにテロ攻撃の犠牲者の場合、こうした回復のための苦闘に、うつや心的外傷後ストレスとの闘い、混雑した場所に行ったり、地下鉄に乗ったりして再度テロに遭うのではないかという恐怖との闘いが加わることになる。</a:t>
            </a:r>
          </a:p>
          <a:p>
            <a:pPr algn="l"/>
            <a:endParaRPr lang="ja-JP" altLang="en-US" dirty="0"/>
          </a:p>
        </p:txBody>
      </p:sp>
    </p:spTree>
    <p:extLst>
      <p:ext uri="{BB962C8B-B14F-4D97-AF65-F5344CB8AC3E}">
        <p14:creationId xmlns:p14="http://schemas.microsoft.com/office/powerpoint/2010/main" val="3162450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89" y="968534"/>
            <a:ext cx="4327396" cy="324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Users\sunadaphd\Desktop\Damage control surgery\Death at accident 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301" y="962979"/>
            <a:ext cx="5524699" cy="324137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76541" y="260648"/>
            <a:ext cx="7669087" cy="707886"/>
          </a:xfrm>
          <a:prstGeom prst="rect">
            <a:avLst/>
          </a:prstGeom>
          <a:noFill/>
        </p:spPr>
        <p:txBody>
          <a:bodyPr wrap="none" rtlCol="0">
            <a:spAutoFit/>
          </a:bodyPr>
          <a:lstStyle/>
          <a:p>
            <a:r>
              <a:rPr lang="ja" altLang="en-US" sz="2000" b="1" dirty="0">
                <a:solidFill>
                  <a:schemeClr val="bg1"/>
                </a:solidFill>
                <a:latin typeface="HG明朝E" panose="02020909000000000000" pitchFamily="17" charset="-128"/>
                <a:ea typeface="HG明朝E" panose="02020909000000000000" pitchFamily="17" charset="-128"/>
              </a:rPr>
              <a:t>ダメージコントロール手術が必要になったベルギーテロ</a:t>
            </a:r>
            <a:r>
              <a:rPr lang="ja-JP" altLang="en-US" sz="2000" b="1" dirty="0">
                <a:solidFill>
                  <a:schemeClr val="bg1"/>
                </a:solidFill>
                <a:latin typeface="HG明朝E" panose="02020909000000000000" pitchFamily="17" charset="-128"/>
                <a:ea typeface="HG明朝E" panose="02020909000000000000" pitchFamily="17" charset="-128"/>
              </a:rPr>
              <a:t>重傷</a:t>
            </a:r>
            <a:r>
              <a:rPr lang="ja-JP" altLang="en-US" sz="2000" b="1" dirty="0" smtClean="0">
                <a:solidFill>
                  <a:schemeClr val="bg1"/>
                </a:solidFill>
                <a:latin typeface="HG明朝E" panose="02020909000000000000" pitchFamily="17" charset="-128"/>
                <a:ea typeface="HG明朝E" panose="02020909000000000000" pitchFamily="17" charset="-128"/>
              </a:rPr>
              <a:t>患者</a:t>
            </a:r>
            <a:endParaRPr lang="en-US" altLang="ja-JP" sz="2000" b="1" dirty="0">
              <a:solidFill>
                <a:schemeClr val="bg1"/>
              </a:solidFill>
              <a:latin typeface="HG明朝E" panose="02020909000000000000" pitchFamily="17" charset="-128"/>
              <a:ea typeface="HG明朝E" panose="02020909000000000000" pitchFamily="17" charset="-128"/>
            </a:endParaRPr>
          </a:p>
          <a:p>
            <a:endParaRPr kumimoji="1" lang="ja-JP" altLang="en-US" sz="2000" dirty="0">
              <a:solidFill>
                <a:schemeClr val="bg1"/>
              </a:solidFill>
            </a:endParaRPr>
          </a:p>
        </p:txBody>
      </p:sp>
      <p:sp>
        <p:nvSpPr>
          <p:cNvPr id="5" name="テキスト ボックス 4"/>
          <p:cNvSpPr txBox="1"/>
          <p:nvPr/>
        </p:nvSpPr>
        <p:spPr>
          <a:xfrm>
            <a:off x="182593" y="4293096"/>
            <a:ext cx="8856984" cy="2862322"/>
          </a:xfrm>
          <a:prstGeom prst="rect">
            <a:avLst/>
          </a:prstGeom>
          <a:noFill/>
        </p:spPr>
        <p:txBody>
          <a:bodyPr wrap="square" rtlCol="0">
            <a:spAutoFit/>
          </a:bodyPr>
          <a:lstStyle/>
          <a:p>
            <a:r>
              <a:rPr lang="en-US" altLang="ja-JP" sz="1600" dirty="0">
                <a:solidFill>
                  <a:srgbClr val="333333"/>
                </a:solidFill>
                <a:latin typeface="HG明朝E" panose="02020909000000000000" pitchFamily="17" charset="-128"/>
                <a:ea typeface="HG明朝E" panose="02020909000000000000" pitchFamily="17" charset="-128"/>
              </a:rPr>
              <a:t>1</a:t>
            </a:r>
            <a:r>
              <a:rPr lang="ja-JP" altLang="en-US" sz="1600" dirty="0">
                <a:solidFill>
                  <a:srgbClr val="333333"/>
                </a:solidFill>
                <a:latin typeface="HG明朝E" panose="02020909000000000000" pitchFamily="17" charset="-128"/>
                <a:ea typeface="HG明朝E" panose="02020909000000000000" pitchFamily="17" charset="-128"/>
              </a:rPr>
              <a:t>回の手術で治療を試みる負傷箇所が多すぎると、失血や合併症などの</a:t>
            </a:r>
            <a:r>
              <a:rPr lang="ja-JP" altLang="en-US" sz="1600" dirty="0" smtClean="0">
                <a:solidFill>
                  <a:srgbClr val="333333"/>
                </a:solidFill>
                <a:latin typeface="HG明朝E" panose="02020909000000000000" pitchFamily="17" charset="-128"/>
                <a:ea typeface="HG明朝E" panose="02020909000000000000" pitchFamily="17" charset="-128"/>
              </a:rPr>
              <a:t>問題が</a:t>
            </a:r>
            <a:r>
              <a:rPr lang="ja-JP" altLang="en-US" sz="1600" dirty="0">
                <a:solidFill>
                  <a:srgbClr val="333333"/>
                </a:solidFill>
                <a:latin typeface="HG明朝E" panose="02020909000000000000" pitchFamily="17" charset="-128"/>
                <a:ea typeface="HG明朝E" panose="02020909000000000000" pitchFamily="17" charset="-128"/>
              </a:rPr>
              <a:t>生じるリスクが非常に高くなり</a:t>
            </a:r>
            <a:r>
              <a:rPr lang="ja-JP" altLang="en-US" sz="1600" dirty="0" smtClean="0">
                <a:solidFill>
                  <a:srgbClr val="333333"/>
                </a:solidFill>
                <a:latin typeface="HG明朝E" panose="02020909000000000000" pitchFamily="17" charset="-128"/>
                <a:ea typeface="HG明朝E" panose="02020909000000000000" pitchFamily="17" charset="-128"/>
              </a:rPr>
              <a:t>、患者</a:t>
            </a:r>
            <a:r>
              <a:rPr lang="ja-JP" altLang="en-US" sz="1600" dirty="0">
                <a:solidFill>
                  <a:srgbClr val="333333"/>
                </a:solidFill>
                <a:latin typeface="HG明朝E" panose="02020909000000000000" pitchFamily="17" charset="-128"/>
                <a:ea typeface="HG明朝E" panose="02020909000000000000" pitchFamily="17" charset="-128"/>
              </a:rPr>
              <a:t>を生命の危機に陥らせる可能性が</a:t>
            </a:r>
            <a:r>
              <a:rPr lang="ja-JP" altLang="en-US" sz="1600" dirty="0" smtClean="0">
                <a:solidFill>
                  <a:srgbClr val="333333"/>
                </a:solidFill>
                <a:latin typeface="HG明朝E" panose="02020909000000000000" pitchFamily="17" charset="-128"/>
                <a:ea typeface="HG明朝E" panose="02020909000000000000" pitchFamily="17" charset="-128"/>
              </a:rPr>
              <a:t>ある</a:t>
            </a:r>
            <a:r>
              <a:rPr lang="ja" altLang="en-US" sz="1600" dirty="0">
                <a:solidFill>
                  <a:srgbClr val="333333"/>
                </a:solidFill>
                <a:latin typeface="HG明朝E" panose="02020909000000000000" pitchFamily="17" charset="-128"/>
                <a:ea typeface="HG明朝E" panose="02020909000000000000" pitchFamily="17" charset="-128"/>
              </a:rPr>
              <a:t>ことから、</a:t>
            </a:r>
            <a:r>
              <a:rPr lang="ja-JP" altLang="en-US" sz="1600" dirty="0">
                <a:solidFill>
                  <a:srgbClr val="333333"/>
                </a:solidFill>
                <a:latin typeface="HG明朝E" panose="02020909000000000000" pitchFamily="17" charset="-128"/>
                <a:ea typeface="HG明朝E" panose="02020909000000000000" pitchFamily="17" charset="-128"/>
              </a:rPr>
              <a:t>医師らは</a:t>
            </a:r>
            <a:r>
              <a:rPr lang="ja" altLang="en-US" sz="1600" dirty="0">
                <a:solidFill>
                  <a:srgbClr val="333333"/>
                </a:solidFill>
                <a:latin typeface="HG明朝E" panose="02020909000000000000" pitchFamily="17" charset="-128"/>
                <a:ea typeface="HG明朝E" panose="02020909000000000000" pitchFamily="17" charset="-128"/>
              </a:rPr>
              <a:t>時間の経過と患者の安定度を見た</a:t>
            </a:r>
            <a:r>
              <a:rPr lang="ja-JP" altLang="en-US" sz="1600" dirty="0">
                <a:solidFill>
                  <a:srgbClr val="333333"/>
                </a:solidFill>
                <a:latin typeface="HG明朝E" panose="02020909000000000000" pitchFamily="17" charset="-128"/>
                <a:ea typeface="HG明朝E" panose="02020909000000000000" pitchFamily="17" charset="-128"/>
              </a:rPr>
              <a:t>後にさらなる問題</a:t>
            </a:r>
            <a:r>
              <a:rPr lang="ja-JP" altLang="en-US" sz="1600" dirty="0" smtClean="0">
                <a:solidFill>
                  <a:srgbClr val="333333"/>
                </a:solidFill>
                <a:latin typeface="HG明朝E" panose="02020909000000000000" pitchFamily="17" charset="-128"/>
                <a:ea typeface="HG明朝E" panose="02020909000000000000" pitchFamily="17" charset="-128"/>
              </a:rPr>
              <a:t>に対処</a:t>
            </a:r>
            <a:r>
              <a:rPr lang="ja-JP" altLang="en-US" sz="1600" dirty="0">
                <a:solidFill>
                  <a:srgbClr val="333333"/>
                </a:solidFill>
                <a:latin typeface="HG明朝E" panose="02020909000000000000" pitchFamily="17" charset="-128"/>
                <a:ea typeface="HG明朝E" panose="02020909000000000000" pitchFamily="17" charset="-128"/>
              </a:rPr>
              <a:t>する</a:t>
            </a:r>
            <a:r>
              <a:rPr lang="ja" altLang="en-US" sz="1600" dirty="0" smtClean="0">
                <a:solidFill>
                  <a:srgbClr val="333333"/>
                </a:solidFill>
                <a:latin typeface="HG明朝E" panose="02020909000000000000" pitchFamily="17" charset="-128"/>
                <a:ea typeface="HG明朝E" panose="02020909000000000000" pitchFamily="17" charset="-128"/>
              </a:rPr>
              <a:t>。</a:t>
            </a:r>
            <a:r>
              <a:rPr lang="ja-JP" altLang="en-US" sz="1600" dirty="0">
                <a:solidFill>
                  <a:srgbClr val="333333"/>
                </a:solidFill>
                <a:latin typeface="HG明朝E" panose="02020909000000000000" pitchFamily="17" charset="-128"/>
                <a:ea typeface="HG明朝E" panose="02020909000000000000" pitchFamily="17" charset="-128"/>
              </a:rPr>
              <a:t>最も重い傷を負った人々の場合、テロ攻撃を生き延びることだけで、自身の生活に及ぶ影響が終わりになるわけではないと、医師らは指摘する。重傷患者は、数年に及ぶ可能性のある体のリハビリに立ち向かうことになるが、これは通常のけがから回復中の患者にも耐え難く感じられる場合がある</a:t>
            </a:r>
            <a:r>
              <a:rPr lang="ja-JP" altLang="en-US" sz="1600" dirty="0" smtClean="0">
                <a:solidFill>
                  <a:srgbClr val="333333"/>
                </a:solidFill>
                <a:latin typeface="HG明朝E" panose="02020909000000000000" pitchFamily="17" charset="-128"/>
                <a:ea typeface="HG明朝E" panose="02020909000000000000" pitchFamily="17" charset="-128"/>
              </a:rPr>
              <a:t>。さらに</a:t>
            </a:r>
            <a:r>
              <a:rPr lang="ja-JP" altLang="en-US" sz="1600" dirty="0">
                <a:solidFill>
                  <a:srgbClr val="333333"/>
                </a:solidFill>
                <a:latin typeface="HG明朝E" panose="02020909000000000000" pitchFamily="17" charset="-128"/>
                <a:ea typeface="HG明朝E" panose="02020909000000000000" pitchFamily="17" charset="-128"/>
              </a:rPr>
              <a:t>テロ攻撃の犠牲者の場合、こうした回復のための苦闘に、うつや心的外傷後ストレスとの闘い、混雑した場所に行ったり、地下鉄に乗ったりして再度テロに遭うのではないかという恐怖との闘いが加わることになる。</a:t>
            </a:r>
          </a:p>
          <a:p>
            <a:endParaRPr lang="en-US" altLang="ja" dirty="0">
              <a:solidFill>
                <a:srgbClr val="333333"/>
              </a:solidFill>
              <a:latin typeface="HG明朝E" panose="02020909000000000000" pitchFamily="17" charset="-128"/>
              <a:ea typeface="HG明朝E" panose="02020909000000000000" pitchFamily="17" charset="-128"/>
            </a:endParaRPr>
          </a:p>
          <a:p>
            <a:endParaRPr kumimoji="1" lang="ja-JP" altLang="en-US" dirty="0"/>
          </a:p>
        </p:txBody>
      </p:sp>
    </p:spTree>
    <p:extLst>
      <p:ext uri="{BB962C8B-B14F-4D97-AF65-F5344CB8AC3E}">
        <p14:creationId xmlns:p14="http://schemas.microsoft.com/office/powerpoint/2010/main" val="35304906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6632" y="175520"/>
            <a:ext cx="3727856" cy="28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5469310" y="2916244"/>
            <a:ext cx="3257302" cy="307777"/>
          </a:xfrm>
          <a:prstGeom prst="rect">
            <a:avLst/>
          </a:prstGeom>
          <a:noFill/>
        </p:spPr>
        <p:txBody>
          <a:bodyPr wrap="none" rtlCol="0">
            <a:spAutoFit/>
          </a:bodyPr>
          <a:lstStyle/>
          <a:p>
            <a:r>
              <a:rPr lang="en-US" altLang="ja-JP" sz="1400" b="1" dirty="0"/>
              <a:t>Fig. 1. </a:t>
            </a:r>
            <a:r>
              <a:rPr lang="en-US" altLang="ja-JP" sz="1400" i="1" dirty="0"/>
              <a:t>Location of prehospital tourniquets.</a:t>
            </a:r>
            <a:endParaRPr kumimoji="1" lang="ja-JP" altLang="en-US" sz="14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857" y="3337882"/>
            <a:ext cx="4435142" cy="332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 y="8241"/>
            <a:ext cx="4708655" cy="685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5094848" y="6137091"/>
            <a:ext cx="4006225" cy="600164"/>
          </a:xfrm>
          <a:prstGeom prst="rect">
            <a:avLst/>
          </a:prstGeom>
          <a:noFill/>
        </p:spPr>
        <p:txBody>
          <a:bodyPr wrap="none" rtlCol="0">
            <a:spAutoFit/>
          </a:bodyPr>
          <a:lstStyle/>
          <a:p>
            <a:r>
              <a:rPr lang="en-US" altLang="ja-JP" sz="1100" b="1" dirty="0"/>
              <a:t>Fig. 3. </a:t>
            </a:r>
            <a:r>
              <a:rPr lang="en-US" altLang="ja-JP" sz="1100" i="1" dirty="0"/>
              <a:t>Patient with bilateral mangled lower extremities/traumatic</a:t>
            </a:r>
          </a:p>
          <a:p>
            <a:r>
              <a:rPr lang="en-US" altLang="ja-JP" sz="1100" i="1" dirty="0"/>
              <a:t>amputations, hemorrhage controlled with Special Operation Forces</a:t>
            </a:r>
          </a:p>
          <a:p>
            <a:r>
              <a:rPr lang="en-US" altLang="ja-JP" sz="1100" i="1" dirty="0"/>
              <a:t>Tactical Tourniquet (SOFTT).</a:t>
            </a:r>
            <a:endParaRPr kumimoji="1" lang="ja-JP" altLang="en-US" sz="1100" dirty="0"/>
          </a:p>
        </p:txBody>
      </p:sp>
      <p:sp>
        <p:nvSpPr>
          <p:cNvPr id="5" name="テキスト ボックス 4"/>
          <p:cNvSpPr txBox="1"/>
          <p:nvPr/>
        </p:nvSpPr>
        <p:spPr>
          <a:xfrm>
            <a:off x="323759" y="6131428"/>
            <a:ext cx="4363887" cy="461665"/>
          </a:xfrm>
          <a:prstGeom prst="rect">
            <a:avLst/>
          </a:prstGeom>
          <a:noFill/>
        </p:spPr>
        <p:txBody>
          <a:bodyPr wrap="none" rtlCol="0">
            <a:spAutoFit/>
          </a:bodyPr>
          <a:lstStyle/>
          <a:p>
            <a:r>
              <a:rPr lang="en-US" altLang="ja-JP" sz="1200" b="1" dirty="0"/>
              <a:t>Fig. 2. </a:t>
            </a:r>
            <a:r>
              <a:rPr lang="en-US" altLang="ja-JP" sz="1200" i="1" dirty="0"/>
              <a:t>Patient with traumatic amputation on right and mangled leg</a:t>
            </a:r>
          </a:p>
          <a:p>
            <a:r>
              <a:rPr lang="en-US" altLang="ja-JP" sz="1200" i="1" dirty="0"/>
              <a:t>on left, controlled with pneumatic tourniquets.</a:t>
            </a:r>
            <a:endParaRPr kumimoji="1" lang="ja-JP" altLang="en-US" sz="1200" dirty="0"/>
          </a:p>
        </p:txBody>
      </p:sp>
    </p:spTree>
    <p:extLst>
      <p:ext uri="{BB962C8B-B14F-4D97-AF65-F5344CB8AC3E}">
        <p14:creationId xmlns:p14="http://schemas.microsoft.com/office/powerpoint/2010/main" val="956016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210026"/>
            <a:ext cx="8712968" cy="7017306"/>
          </a:xfrm>
          <a:prstGeom prst="rect">
            <a:avLst/>
          </a:prstGeom>
          <a:noFill/>
        </p:spPr>
        <p:txBody>
          <a:bodyPr wrap="square" rtlCol="0">
            <a:spAutoFit/>
          </a:bodyPr>
          <a:lstStyle/>
          <a:p>
            <a:pPr algn="ctr"/>
            <a:r>
              <a:rPr lang="ja-JP" altLang="en-US" sz="2400" b="1" dirty="0">
                <a:solidFill>
                  <a:srgbClr val="FF0000"/>
                </a:solidFill>
                <a:effectLst>
                  <a:outerShdw blurRad="38100" dist="38100" dir="2700000" algn="tl">
                    <a:srgbClr val="000000">
                      <a:alpha val="43137"/>
                    </a:srgbClr>
                  </a:outerShdw>
                </a:effectLst>
              </a:rPr>
              <a:t>変化する国際社会～</a:t>
            </a:r>
            <a:r>
              <a:rPr lang="en-US" altLang="ja-JP" sz="2400" b="1" dirty="0">
                <a:solidFill>
                  <a:srgbClr val="FF0000"/>
                </a:solidFill>
                <a:effectLst>
                  <a:outerShdw blurRad="38100" dist="38100" dir="2700000" algn="tl">
                    <a:srgbClr val="000000">
                      <a:alpha val="43137"/>
                    </a:srgbClr>
                  </a:outerShdw>
                </a:effectLst>
              </a:rPr>
              <a:t>HADR</a:t>
            </a:r>
            <a:r>
              <a:rPr lang="ja-JP" altLang="en-US" sz="2400" b="1" dirty="0" err="1">
                <a:solidFill>
                  <a:srgbClr val="FF0000"/>
                </a:solidFill>
                <a:effectLst>
                  <a:outerShdw blurRad="38100" dist="38100" dir="2700000" algn="tl">
                    <a:srgbClr val="000000">
                      <a:alpha val="43137"/>
                    </a:srgbClr>
                  </a:outerShdw>
                </a:effectLst>
              </a:rPr>
              <a:t>への</a:t>
            </a:r>
            <a:r>
              <a:rPr lang="ja-JP" altLang="en-US" sz="2400" b="1" dirty="0">
                <a:solidFill>
                  <a:srgbClr val="FF0000"/>
                </a:solidFill>
                <a:effectLst>
                  <a:outerShdw blurRad="38100" dist="38100" dir="2700000" algn="tl">
                    <a:srgbClr val="000000">
                      <a:alpha val="43137"/>
                    </a:srgbClr>
                  </a:outerShdw>
                </a:effectLst>
              </a:rPr>
              <a:t>対応</a:t>
            </a:r>
            <a:endParaRPr lang="en-US" altLang="ja-JP" sz="2400" b="1" dirty="0">
              <a:solidFill>
                <a:srgbClr val="FF0000"/>
              </a:solidFill>
              <a:effectLst>
                <a:outerShdw blurRad="38100" dist="38100" dir="2700000" algn="tl">
                  <a:srgbClr val="000000">
                    <a:alpha val="43137"/>
                  </a:srgbClr>
                </a:outerShdw>
              </a:effectLst>
            </a:endParaRPr>
          </a:p>
          <a:p>
            <a:pPr algn="ctr"/>
            <a:r>
              <a:rPr lang="ja-JP" altLang="en-US" b="1" dirty="0" smtClean="0">
                <a:effectLst>
                  <a:outerShdw blurRad="38100" dist="38100" dir="2700000" algn="tl">
                    <a:srgbClr val="000000">
                      <a:alpha val="43137"/>
                    </a:srgbClr>
                  </a:outerShdw>
                </a:effectLst>
                <a:latin typeface="+mj-ea"/>
                <a:ea typeface="+mj-ea"/>
              </a:rPr>
              <a:t>人道</a:t>
            </a:r>
            <a:r>
              <a:rPr lang="ja-JP" altLang="en-US" b="1" dirty="0">
                <a:effectLst>
                  <a:outerShdw blurRad="38100" dist="38100" dir="2700000" algn="tl">
                    <a:srgbClr val="000000">
                      <a:alpha val="43137"/>
                    </a:srgbClr>
                  </a:outerShdw>
                </a:effectLst>
                <a:latin typeface="+mj-ea"/>
                <a:ea typeface="+mj-ea"/>
              </a:rPr>
              <a:t>支援と災害救援</a:t>
            </a:r>
            <a:r>
              <a:rPr lang="en-US" altLang="ja-JP" b="1" dirty="0">
                <a:effectLst>
                  <a:outerShdw blurRad="38100" dist="38100" dir="2700000" algn="tl">
                    <a:srgbClr val="000000">
                      <a:alpha val="43137"/>
                    </a:srgbClr>
                  </a:outerShdw>
                </a:effectLst>
                <a:latin typeface="+mj-ea"/>
                <a:ea typeface="+mj-ea"/>
              </a:rPr>
              <a:t>Humanitarian Assistance </a:t>
            </a:r>
            <a:r>
              <a:rPr lang="en-US" altLang="ja-JP" b="1" dirty="0" smtClean="0">
                <a:effectLst>
                  <a:outerShdw blurRad="38100" dist="38100" dir="2700000" algn="tl">
                    <a:srgbClr val="000000">
                      <a:alpha val="43137"/>
                    </a:srgbClr>
                  </a:outerShdw>
                </a:effectLst>
                <a:latin typeface="+mj-ea"/>
                <a:ea typeface="+mj-ea"/>
              </a:rPr>
              <a:t> </a:t>
            </a:r>
            <a:r>
              <a:rPr lang="en-US" altLang="ja-JP" b="1" dirty="0">
                <a:effectLst>
                  <a:outerShdw blurRad="38100" dist="38100" dir="2700000" algn="tl">
                    <a:srgbClr val="000000">
                      <a:alpha val="43137"/>
                    </a:srgbClr>
                  </a:outerShdw>
                </a:effectLst>
                <a:latin typeface="+mj-ea"/>
                <a:ea typeface="+mj-ea"/>
              </a:rPr>
              <a:t>Disaster Relief (HADR) </a:t>
            </a:r>
            <a:r>
              <a:rPr lang="ja-JP" altLang="en-US" b="1" dirty="0">
                <a:effectLst>
                  <a:outerShdw blurRad="38100" dist="38100" dir="2700000" algn="tl">
                    <a:srgbClr val="000000">
                      <a:alpha val="43137"/>
                    </a:srgbClr>
                  </a:outerShdw>
                </a:effectLst>
                <a:latin typeface="+mj-ea"/>
                <a:ea typeface="+mj-ea"/>
              </a:rPr>
              <a:t>の傾向</a:t>
            </a:r>
          </a:p>
          <a:p>
            <a:r>
              <a:rPr lang="ja-JP" altLang="en-US" dirty="0" smtClean="0">
                <a:solidFill>
                  <a:prstClr val="black"/>
                </a:solidFill>
              </a:rPr>
              <a:t>　　</a:t>
            </a:r>
            <a:endParaRPr lang="en-US" altLang="ja-JP" dirty="0" smtClean="0">
              <a:solidFill>
                <a:prstClr val="black"/>
              </a:solidFill>
            </a:endParaRPr>
          </a:p>
          <a:p>
            <a:r>
              <a:rPr lang="ja-JP" altLang="en-US" dirty="0">
                <a:solidFill>
                  <a:prstClr val="black"/>
                </a:solidFill>
              </a:rPr>
              <a:t>　</a:t>
            </a:r>
            <a:r>
              <a:rPr lang="ja-JP" altLang="en-US" dirty="0" smtClean="0"/>
              <a:t>冷戦</a:t>
            </a:r>
            <a:r>
              <a:rPr lang="ja-JP" altLang="en-US" dirty="0"/>
              <a:t>の終結以来、米国は人道支援</a:t>
            </a:r>
            <a:r>
              <a:rPr lang="en-US" altLang="ja-JP" dirty="0"/>
              <a:t>/</a:t>
            </a:r>
            <a:r>
              <a:rPr lang="ja-JP" altLang="en-US" dirty="0"/>
              <a:t>災害救援</a:t>
            </a:r>
            <a:r>
              <a:rPr lang="ja-JP" altLang="en-US" dirty="0">
                <a:latin typeface="+mj-ea"/>
                <a:ea typeface="+mj-ea"/>
              </a:rPr>
              <a:t>（</a:t>
            </a:r>
            <a:r>
              <a:rPr lang="en-US" altLang="ja-JP" dirty="0">
                <a:latin typeface="+mj-ea"/>
                <a:ea typeface="+mj-ea"/>
              </a:rPr>
              <a:t>HADR</a:t>
            </a:r>
            <a:r>
              <a:rPr lang="ja-JP" altLang="en-US" dirty="0">
                <a:latin typeface="+mj-ea"/>
                <a:ea typeface="+mj-ea"/>
              </a:rPr>
              <a:t>）</a:t>
            </a:r>
            <a:r>
              <a:rPr lang="ja-JP" altLang="en-US" dirty="0"/>
              <a:t>にアジア及び太平洋地域で多大な貢献をしてきた。特に、台風、火山、地震、津波によって毎年悩まされる地域に対して、米国は何十年もの間、アジア太平洋地域の国々への人道支援として様々な形を提供してきた。すなわち、アメリカ太平洋軍</a:t>
            </a:r>
            <a:r>
              <a:rPr lang="ja-JP" altLang="en-US" dirty="0">
                <a:latin typeface="+mj-ea"/>
                <a:ea typeface="+mj-ea"/>
              </a:rPr>
              <a:t>（</a:t>
            </a:r>
            <a:r>
              <a:rPr lang="en-US" altLang="ja-JP" dirty="0">
                <a:latin typeface="+mj-ea"/>
                <a:ea typeface="+mj-ea"/>
              </a:rPr>
              <a:t>USPACOM</a:t>
            </a:r>
            <a:r>
              <a:rPr lang="ja-JP" altLang="en-US" dirty="0">
                <a:latin typeface="+mj-ea"/>
                <a:ea typeface="+mj-ea"/>
              </a:rPr>
              <a:t>）</a:t>
            </a:r>
            <a:r>
              <a:rPr lang="ja-JP" altLang="en-US" dirty="0"/>
              <a:t>が大規模な</a:t>
            </a:r>
            <a:r>
              <a:rPr lang="en-US" altLang="ja-JP" dirty="0">
                <a:latin typeface="+mj-ea"/>
                <a:ea typeface="+mj-ea"/>
              </a:rPr>
              <a:t>HADR</a:t>
            </a:r>
            <a:r>
              <a:rPr lang="ja-JP" altLang="en-US" dirty="0"/>
              <a:t>任務を行うことは、冷戦終結後に開始されたことである。近年の中国は地理的にアジア太平洋地域で世界第２位の経済大国となり、世界で３番目に強力な軍事力を持ち、地域的・世界的影響力を持つ。それらが拡大するにつれて、グローバルにより大きな存在となり、従ってより包括的な責任が中国には要求される</a:t>
            </a:r>
            <a:r>
              <a:rPr lang="ja-JP" altLang="en-US" dirty="0" smtClean="0"/>
              <a:t>。</a:t>
            </a:r>
            <a:endParaRPr lang="en-US" altLang="ja-JP" dirty="0" smtClean="0"/>
          </a:p>
          <a:p>
            <a:pPr algn="ctr"/>
            <a:r>
              <a:rPr lang="ja-JP" altLang="en-US" b="1" dirty="0" smtClean="0">
                <a:effectLst>
                  <a:outerShdw blurRad="38100" dist="38100" dir="2700000" algn="tl">
                    <a:srgbClr val="000000">
                      <a:alpha val="43137"/>
                    </a:srgbClr>
                  </a:outerShdw>
                </a:effectLst>
              </a:rPr>
              <a:t>米</a:t>
            </a:r>
            <a:r>
              <a:rPr lang="ja-JP" altLang="en-US" b="1" dirty="0">
                <a:effectLst>
                  <a:outerShdw blurRad="38100" dist="38100" dir="2700000" algn="tl">
                    <a:srgbClr val="000000">
                      <a:alpha val="43137"/>
                    </a:srgbClr>
                  </a:outerShdw>
                </a:effectLst>
              </a:rPr>
              <a:t>・中が「</a:t>
            </a:r>
            <a:r>
              <a:rPr lang="en-US" altLang="ja-JP" b="1" dirty="0">
                <a:effectLst>
                  <a:outerShdw blurRad="38100" dist="38100" dir="2700000" algn="tl">
                    <a:srgbClr val="000000">
                      <a:alpha val="43137"/>
                    </a:srgbClr>
                  </a:outerShdw>
                </a:effectLst>
              </a:rPr>
              <a:t>HADR</a:t>
            </a:r>
            <a:r>
              <a:rPr lang="ja-JP" altLang="en-US" b="1" dirty="0">
                <a:effectLst>
                  <a:outerShdw blurRad="38100" dist="38100" dir="2700000" algn="tl">
                    <a:srgbClr val="000000">
                      <a:alpha val="43137"/>
                    </a:srgbClr>
                  </a:outerShdw>
                </a:effectLst>
              </a:rPr>
              <a:t>」</a:t>
            </a:r>
            <a:r>
              <a:rPr lang="en-US" altLang="ja-JP" b="1" dirty="0">
                <a:effectLst>
                  <a:outerShdw blurRad="38100" dist="38100" dir="2700000" algn="tl">
                    <a:srgbClr val="000000">
                      <a:alpha val="43137"/>
                    </a:srgbClr>
                  </a:outerShdw>
                </a:effectLst>
              </a:rPr>
              <a:t> </a:t>
            </a:r>
            <a:r>
              <a:rPr lang="ja-JP" altLang="en-US" b="1" dirty="0">
                <a:effectLst>
                  <a:outerShdw blurRad="38100" dist="38100" dir="2700000" algn="tl">
                    <a:srgbClr val="000000">
                      <a:alpha val="43137"/>
                    </a:srgbClr>
                  </a:outerShdw>
                </a:effectLst>
              </a:rPr>
              <a:t>の分野で急接近</a:t>
            </a:r>
          </a:p>
          <a:p>
            <a:r>
              <a:rPr lang="ja-JP" altLang="en-US" dirty="0" smtClean="0"/>
              <a:t>　災害</a:t>
            </a:r>
            <a:r>
              <a:rPr lang="ja-JP" altLang="en-US" dirty="0"/>
              <a:t>救援活動には水陸両面作戦に必須の装備を備え、</a:t>
            </a:r>
            <a:r>
              <a:rPr lang="en-US" altLang="ja-JP" dirty="0">
                <a:latin typeface="HGP明朝E"/>
              </a:rPr>
              <a:t>CBRNE</a:t>
            </a:r>
            <a:r>
              <a:rPr lang="ja-JP" altLang="en-US" dirty="0"/>
              <a:t>災害を含む医療支援に病院船を投入できる両国である一方、地域安定性のノウハウなどで先制する米国は、中国が地域大国になる以前</a:t>
            </a:r>
            <a:r>
              <a:rPr lang="ja-JP" altLang="en-US" dirty="0" smtClean="0"/>
              <a:t>から、南中</a:t>
            </a:r>
            <a:r>
              <a:rPr lang="ja-JP" altLang="en-US" dirty="0"/>
              <a:t>国周辺の海と空を中国海軍</a:t>
            </a:r>
            <a:r>
              <a:rPr lang="ja-JP" altLang="en-US" dirty="0" smtClean="0"/>
              <a:t>の識別圏</a:t>
            </a:r>
            <a:r>
              <a:rPr lang="ja-JP" altLang="en-US" dirty="0"/>
              <a:t>と</a:t>
            </a:r>
            <a:r>
              <a:rPr lang="ja-JP" altLang="en-US" dirty="0" smtClean="0"/>
              <a:t>位置付け</a:t>
            </a:r>
            <a:r>
              <a:rPr lang="ja-JP" altLang="en-US" dirty="0"/>
              <a:t>、 </a:t>
            </a:r>
            <a:r>
              <a:rPr lang="en-US" altLang="ja-JP" dirty="0">
                <a:latin typeface="HGP明朝E"/>
              </a:rPr>
              <a:t>HADR</a:t>
            </a:r>
            <a:r>
              <a:rPr lang="ja-JP" altLang="en-US" dirty="0"/>
              <a:t>人道支援と災害救援</a:t>
            </a:r>
            <a:r>
              <a:rPr lang="ja-JP" altLang="en-US" dirty="0" smtClean="0"/>
              <a:t>が、地域</a:t>
            </a:r>
            <a:r>
              <a:rPr lang="ja-JP" altLang="en-US" dirty="0"/>
              <a:t>紛争にかなり効果的な抑止力を発揮することを学習</a:t>
            </a:r>
            <a:r>
              <a:rPr lang="ja-JP" altLang="en-US" dirty="0" smtClean="0"/>
              <a:t>して</a:t>
            </a:r>
            <a:r>
              <a:rPr lang="ja-JP" altLang="en-US" dirty="0"/>
              <a:t>きた</a:t>
            </a:r>
            <a:r>
              <a:rPr lang="ja-JP" altLang="en-US" dirty="0" smtClean="0"/>
              <a:t>。</a:t>
            </a:r>
            <a:r>
              <a:rPr lang="ja-JP" altLang="en-US" dirty="0"/>
              <a:t>一方、国際法を無視</a:t>
            </a:r>
            <a:r>
              <a:rPr lang="ja-JP" altLang="en-US" dirty="0" smtClean="0"/>
              <a:t>した</a:t>
            </a:r>
            <a:r>
              <a:rPr lang="ja-JP" altLang="en-US" dirty="0"/>
              <a:t>力の発揮がこれ以上</a:t>
            </a:r>
            <a:r>
              <a:rPr lang="ja-JP" altLang="en-US" dirty="0" smtClean="0"/>
              <a:t>続けば、</a:t>
            </a:r>
            <a:r>
              <a:rPr lang="ja-JP" altLang="en-US" dirty="0"/>
              <a:t>周辺国との緊張や紛争の種は除去困難が予想される。そのため、</a:t>
            </a:r>
            <a:r>
              <a:rPr lang="en-US" altLang="ja-JP" dirty="0"/>
              <a:t> </a:t>
            </a:r>
            <a:r>
              <a:rPr lang="en-US" altLang="ja-JP" dirty="0">
                <a:latin typeface="HGP明朝E"/>
              </a:rPr>
              <a:t>HADR</a:t>
            </a:r>
            <a:r>
              <a:rPr lang="ja-JP" altLang="en-US" dirty="0">
                <a:latin typeface="HGP明朝E"/>
              </a:rPr>
              <a:t>の</a:t>
            </a:r>
            <a:r>
              <a:rPr lang="ja-JP" altLang="en-US" dirty="0"/>
              <a:t>協力と共同責任において、地域における人道</a:t>
            </a:r>
            <a:r>
              <a:rPr lang="ja-JP" altLang="en-US" dirty="0" smtClean="0"/>
              <a:t>支援・災害</a:t>
            </a:r>
            <a:r>
              <a:rPr lang="ja-JP" altLang="en-US" dirty="0"/>
              <a:t>救援のためには、中国を近隣の利益のために役立てなければならない。米国は２０１０年ころから、アジア太平洋パートナシップ訓練で、医療と奉仕を軸にした人道支援・災害救援ＨＡＤＲ（オスロガイドライン）に基づく、災害救援プログラムの実践を続け、そこに中国の参加を</a:t>
            </a:r>
            <a:r>
              <a:rPr lang="ja-JP" altLang="en-US" dirty="0" smtClean="0"/>
              <a:t>促し始めている。</a:t>
            </a:r>
            <a:endParaRPr lang="ja-JP" altLang="en-US" dirty="0"/>
          </a:p>
          <a:p>
            <a:endParaRPr lang="ja-JP" altLang="en-US" dirty="0">
              <a:solidFill>
                <a:prstClr val="black"/>
              </a:solidFill>
            </a:endParaRPr>
          </a:p>
          <a:p>
            <a:endParaRPr lang="ja-JP" altLang="en-US" dirty="0">
              <a:solidFill>
                <a:prstClr val="black"/>
              </a:solidFill>
            </a:endParaRPr>
          </a:p>
        </p:txBody>
      </p:sp>
      <p:sp>
        <p:nvSpPr>
          <p:cNvPr id="3" name="日付プレースホルダー 2"/>
          <p:cNvSpPr>
            <a:spLocks noGrp="1"/>
          </p:cNvSpPr>
          <p:nvPr>
            <p:ph type="dt" sz="half" idx="10"/>
          </p:nvPr>
        </p:nvSpPr>
        <p:spPr/>
        <p:txBody>
          <a:bodyPr/>
          <a:lstStyle/>
          <a:p>
            <a:fld id="{962D9B34-2419-43E4-8F75-95888FD3F57E}" type="datetime1">
              <a:rPr kumimoji="1" lang="ja-JP" altLang="en-US" smtClean="0"/>
              <a:t>2016/5/27</a:t>
            </a:fld>
            <a:endParaRPr kumimoji="1" lang="ja-JP" altLang="en-US"/>
          </a:p>
        </p:txBody>
      </p:sp>
      <p:sp>
        <p:nvSpPr>
          <p:cNvPr id="4" name="スライド番号プレースホルダー 3"/>
          <p:cNvSpPr>
            <a:spLocks noGrp="1"/>
          </p:cNvSpPr>
          <p:nvPr>
            <p:ph type="sldNum" sz="quarter" idx="12"/>
          </p:nvPr>
        </p:nvSpPr>
        <p:spPr/>
        <p:txBody>
          <a:bodyPr/>
          <a:lstStyle/>
          <a:p>
            <a:fld id="{4B00F725-F383-4222-B11E-8E12E30CC051}" type="slidenum">
              <a:rPr kumimoji="1" lang="ja-JP" altLang="en-US" smtClean="0"/>
              <a:t>3</a:t>
            </a:fld>
            <a:endParaRPr kumimoji="1" lang="ja-JP" altLang="en-US" dirty="0"/>
          </a:p>
        </p:txBody>
      </p:sp>
    </p:spTree>
    <p:extLst>
      <p:ext uri="{BB962C8B-B14F-4D97-AF65-F5344CB8AC3E}">
        <p14:creationId xmlns:p14="http://schemas.microsoft.com/office/powerpoint/2010/main" val="3006007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CDC.go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82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3" y="604479"/>
            <a:ext cx="8649829" cy="1149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descr="C:\Users\sunadaphd\Desktop\cdcreport-925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2095500"/>
            <a:ext cx="8810625" cy="266700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366555" y="4780594"/>
            <a:ext cx="6396303" cy="1077218"/>
          </a:xfrm>
          <a:prstGeom prst="rect">
            <a:avLst/>
          </a:prstGeom>
          <a:noFill/>
        </p:spPr>
        <p:txBody>
          <a:bodyPr wrap="none" rtlCol="0">
            <a:spAutoFit/>
          </a:bodyPr>
          <a:lstStyle/>
          <a:p>
            <a:pPr algn="ctr"/>
            <a:r>
              <a:rPr lang="ja-JP" altLang="en-US" sz="1600" dirty="0">
                <a:latin typeface="+mj-ea"/>
                <a:ea typeface="+mj-ea"/>
              </a:rPr>
              <a:t>極端に致死率の高い</a:t>
            </a:r>
            <a:r>
              <a:rPr lang="ja-JP" altLang="en-US" sz="1600" b="1" dirty="0">
                <a:latin typeface="+mj-ea"/>
                <a:ea typeface="+mj-ea"/>
              </a:rPr>
              <a:t>バイオハザードレベル４</a:t>
            </a:r>
            <a:r>
              <a:rPr lang="ja-JP" altLang="en-US" sz="1600" dirty="0">
                <a:latin typeface="+mj-ea"/>
                <a:ea typeface="+mj-ea"/>
              </a:rPr>
              <a:t>（</a:t>
            </a:r>
            <a:r>
              <a:rPr lang="en-US" altLang="ja-JP" sz="1600" dirty="0">
                <a:latin typeface="+mj-ea"/>
                <a:ea typeface="+mj-ea"/>
              </a:rPr>
              <a:t>BL-4</a:t>
            </a:r>
            <a:r>
              <a:rPr lang="ja-JP" altLang="en-US" sz="1600" dirty="0" smtClean="0">
                <a:latin typeface="+mj-ea"/>
                <a:ea typeface="+mj-ea"/>
              </a:rPr>
              <a:t>）に</a:t>
            </a:r>
            <a:r>
              <a:rPr lang="ja-JP" altLang="en-US" sz="1600" dirty="0">
                <a:latin typeface="+mj-ea"/>
                <a:ea typeface="+mj-ea"/>
              </a:rPr>
              <a:t>対応できるのは</a:t>
            </a:r>
            <a:r>
              <a:rPr lang="ja-JP" altLang="en-US" sz="1600" dirty="0" smtClean="0">
                <a:latin typeface="+mj-ea"/>
                <a:ea typeface="+mj-ea"/>
              </a:rPr>
              <a:t>、</a:t>
            </a:r>
            <a:endParaRPr lang="en-US" altLang="ja-JP" sz="1600" dirty="0" smtClean="0">
              <a:latin typeface="+mj-ea"/>
              <a:ea typeface="+mj-ea"/>
            </a:endParaRPr>
          </a:p>
          <a:p>
            <a:pPr algn="ctr"/>
            <a:r>
              <a:rPr lang="ja-JP" altLang="en-US" sz="1600" dirty="0" smtClean="0">
                <a:latin typeface="+mj-ea"/>
                <a:ea typeface="+mj-ea"/>
              </a:rPr>
              <a:t>レベル</a:t>
            </a:r>
            <a:r>
              <a:rPr lang="en-US" altLang="ja-JP" sz="1600" dirty="0">
                <a:latin typeface="+mj-ea"/>
                <a:ea typeface="+mj-ea"/>
              </a:rPr>
              <a:t>4</a:t>
            </a:r>
            <a:r>
              <a:rPr lang="ja-JP" altLang="en-US" sz="1600" dirty="0">
                <a:latin typeface="+mj-ea"/>
                <a:ea typeface="+mj-ea"/>
              </a:rPr>
              <a:t>実験室（</a:t>
            </a:r>
            <a:r>
              <a:rPr lang="en-US" altLang="ja-JP" sz="1600" dirty="0">
                <a:latin typeface="+mj-ea"/>
                <a:ea typeface="+mj-ea"/>
              </a:rPr>
              <a:t>P4</a:t>
            </a:r>
            <a:r>
              <a:rPr lang="ja-JP" altLang="en-US" sz="1600" dirty="0">
                <a:latin typeface="+mj-ea"/>
                <a:ea typeface="+mj-ea"/>
              </a:rPr>
              <a:t>、</a:t>
            </a:r>
            <a:r>
              <a:rPr lang="en-US" altLang="ja-JP" sz="1600" dirty="0">
                <a:latin typeface="+mj-ea"/>
                <a:ea typeface="+mj-ea"/>
              </a:rPr>
              <a:t>BSL-4</a:t>
            </a:r>
            <a:r>
              <a:rPr lang="ja-JP" altLang="en-US" sz="1600" dirty="0">
                <a:latin typeface="+mj-ea"/>
                <a:ea typeface="+mj-ea"/>
              </a:rPr>
              <a:t>、</a:t>
            </a:r>
            <a:r>
              <a:rPr lang="en-US" altLang="ja-JP" sz="1600" dirty="0" smtClean="0">
                <a:latin typeface="+mj-ea"/>
                <a:ea typeface="+mj-ea"/>
              </a:rPr>
              <a:t>PC4</a:t>
            </a:r>
            <a:r>
              <a:rPr lang="ja-JP" altLang="en-US" sz="1600" dirty="0">
                <a:latin typeface="+mj-ea"/>
                <a:ea typeface="+mj-ea"/>
              </a:rPr>
              <a:t>、</a:t>
            </a:r>
            <a:r>
              <a:rPr lang="en-US" altLang="ja-JP" sz="1600" dirty="0" smtClean="0">
                <a:latin typeface="+mj-ea"/>
                <a:ea typeface="+mj-ea"/>
              </a:rPr>
              <a:t>MCL</a:t>
            </a:r>
            <a:r>
              <a:rPr lang="ja-JP" altLang="en-US" sz="1600" dirty="0">
                <a:latin typeface="+mj-ea"/>
                <a:ea typeface="+mj-ea"/>
              </a:rPr>
              <a:t>などとも</a:t>
            </a:r>
            <a:r>
              <a:rPr lang="ja-JP" altLang="en-US" sz="1600" dirty="0" smtClean="0">
                <a:latin typeface="+mj-ea"/>
                <a:ea typeface="+mj-ea"/>
              </a:rPr>
              <a:t>呼ばれる）</a:t>
            </a:r>
            <a:r>
              <a:rPr lang="ja-JP" altLang="en-US" sz="1600" dirty="0">
                <a:latin typeface="+mj-ea"/>
                <a:ea typeface="+mj-ea"/>
              </a:rPr>
              <a:t>だけで</a:t>
            </a:r>
            <a:r>
              <a:rPr lang="ja-JP" altLang="en-US" sz="1600" dirty="0" smtClean="0">
                <a:latin typeface="+mj-ea"/>
                <a:ea typeface="+mj-ea"/>
              </a:rPr>
              <a:t>、</a:t>
            </a:r>
            <a:endParaRPr lang="en-US" altLang="ja-JP" sz="1600" dirty="0" smtClean="0">
              <a:latin typeface="+mj-ea"/>
              <a:ea typeface="+mj-ea"/>
            </a:endParaRPr>
          </a:p>
          <a:p>
            <a:pPr algn="ctr"/>
            <a:r>
              <a:rPr lang="en-US" altLang="ja-JP" sz="1600" dirty="0" smtClean="0">
                <a:latin typeface="+mj-ea"/>
                <a:ea typeface="+mj-ea"/>
              </a:rPr>
              <a:t>CDC</a:t>
            </a:r>
            <a:r>
              <a:rPr lang="ja-JP" altLang="en-US" sz="1600" dirty="0">
                <a:latin typeface="+mj-ea"/>
                <a:ea typeface="+mj-ea"/>
              </a:rPr>
              <a:t>にあるものがそのひとつである。エボラウイルスなど</a:t>
            </a:r>
            <a:r>
              <a:rPr lang="ja-JP" altLang="en-US" sz="1600" dirty="0" smtClean="0">
                <a:latin typeface="+mj-ea"/>
                <a:ea typeface="+mj-ea"/>
              </a:rPr>
              <a:t>、</a:t>
            </a:r>
            <a:endParaRPr lang="en-US" altLang="ja-JP" sz="1600" dirty="0" smtClean="0">
              <a:latin typeface="+mj-ea"/>
              <a:ea typeface="+mj-ea"/>
            </a:endParaRPr>
          </a:p>
          <a:p>
            <a:pPr algn="ctr"/>
            <a:r>
              <a:rPr lang="ja-JP" altLang="en-US" sz="1600" dirty="0" smtClean="0">
                <a:latin typeface="+mj-ea"/>
                <a:ea typeface="+mj-ea"/>
              </a:rPr>
              <a:t>危険</a:t>
            </a:r>
            <a:r>
              <a:rPr lang="ja-JP" altLang="en-US" sz="1600" dirty="0">
                <a:latin typeface="+mj-ea"/>
                <a:ea typeface="+mj-ea"/>
              </a:rPr>
              <a:t>なウイルスへの対策については、世界中が</a:t>
            </a:r>
            <a:r>
              <a:rPr lang="en-US" altLang="ja-JP" sz="1600" dirty="0">
                <a:latin typeface="+mj-ea"/>
                <a:ea typeface="+mj-ea"/>
              </a:rPr>
              <a:t>CDC</a:t>
            </a:r>
            <a:r>
              <a:rPr lang="ja-JP" altLang="en-US" sz="1600" dirty="0">
                <a:latin typeface="+mj-ea"/>
                <a:ea typeface="+mj-ea"/>
              </a:rPr>
              <a:t>に依存している。</a:t>
            </a:r>
            <a:endParaRPr kumimoji="1" lang="ja-JP" altLang="en-US" sz="1600" dirty="0">
              <a:latin typeface="+mj-ea"/>
              <a:ea typeface="+mj-ea"/>
            </a:endParaRPr>
          </a:p>
        </p:txBody>
      </p:sp>
      <p:sp>
        <p:nvSpPr>
          <p:cNvPr id="11" name="テキスト ボックス 10"/>
          <p:cNvSpPr txBox="1"/>
          <p:nvPr/>
        </p:nvSpPr>
        <p:spPr>
          <a:xfrm>
            <a:off x="2259688" y="532651"/>
            <a:ext cx="5724644" cy="646331"/>
          </a:xfrm>
          <a:prstGeom prst="rect">
            <a:avLst/>
          </a:prstGeom>
          <a:noFill/>
        </p:spPr>
        <p:txBody>
          <a:bodyPr wrap="none" rtlCol="0">
            <a:spAutoFit/>
          </a:bodyPr>
          <a:lstStyle/>
          <a:p>
            <a:r>
              <a:rPr lang="ja-JP" altLang="en-US" b="1" dirty="0">
                <a:latin typeface="+mj-ea"/>
                <a:ea typeface="+mj-ea"/>
              </a:rPr>
              <a:t>アメリカ疾病管理予防</a:t>
            </a:r>
            <a:r>
              <a:rPr lang="ja-JP" altLang="en-US" b="1" dirty="0" smtClean="0">
                <a:latin typeface="+mj-ea"/>
                <a:ea typeface="+mj-ea"/>
              </a:rPr>
              <a:t>センター　（</a:t>
            </a:r>
            <a:r>
              <a:rPr lang="ja-JP" altLang="en-US" dirty="0" smtClean="0">
                <a:latin typeface="+mj-ea"/>
                <a:ea typeface="+mj-ea"/>
              </a:rPr>
              <a:t>本部：アトランタ）</a:t>
            </a:r>
            <a:endParaRPr lang="en-US" altLang="ja-JP" dirty="0" smtClean="0">
              <a:latin typeface="+mj-ea"/>
              <a:ea typeface="+mj-ea"/>
            </a:endParaRPr>
          </a:p>
          <a:p>
            <a:r>
              <a:rPr lang="ja-JP" altLang="en-US" dirty="0" smtClean="0">
                <a:latin typeface="+mj-ea"/>
                <a:ea typeface="+mj-ea"/>
              </a:rPr>
              <a:t>保健</a:t>
            </a:r>
            <a:r>
              <a:rPr lang="ja-JP" altLang="en-US" dirty="0">
                <a:latin typeface="+mj-ea"/>
                <a:ea typeface="+mj-ea"/>
              </a:rPr>
              <a:t>福祉省所管の感染症対策</a:t>
            </a:r>
            <a:r>
              <a:rPr lang="ja-JP" altLang="en-US" dirty="0" smtClean="0">
                <a:latin typeface="+mj-ea"/>
                <a:ea typeface="+mj-ea"/>
              </a:rPr>
              <a:t>の世界最大の総合</a:t>
            </a:r>
            <a:r>
              <a:rPr lang="ja-JP" altLang="en-US" dirty="0">
                <a:latin typeface="+mj-ea"/>
                <a:ea typeface="+mj-ea"/>
              </a:rPr>
              <a:t>研究所</a:t>
            </a:r>
            <a:endParaRPr kumimoji="1" lang="ja-JP" altLang="en-US" dirty="0">
              <a:latin typeface="+mj-ea"/>
              <a:ea typeface="+mj-ea"/>
            </a:endParaRPr>
          </a:p>
        </p:txBody>
      </p:sp>
      <p:sp>
        <p:nvSpPr>
          <p:cNvPr id="12" name="テキスト ボックス 11"/>
          <p:cNvSpPr txBox="1"/>
          <p:nvPr/>
        </p:nvSpPr>
        <p:spPr>
          <a:xfrm>
            <a:off x="239793" y="5946263"/>
            <a:ext cx="8778557" cy="646331"/>
          </a:xfrm>
          <a:prstGeom prst="rect">
            <a:avLst/>
          </a:prstGeom>
          <a:noFill/>
        </p:spPr>
        <p:txBody>
          <a:bodyPr wrap="none" rtlCol="0">
            <a:spAutoFit/>
          </a:bodyPr>
          <a:lstStyle/>
          <a:p>
            <a:r>
              <a:rPr lang="en-US" altLang="ja-JP" b="1" dirty="0">
                <a:latin typeface="+mj-ea"/>
                <a:ea typeface="+mj-ea"/>
              </a:rPr>
              <a:t>CBRNE(</a:t>
            </a:r>
            <a:r>
              <a:rPr lang="ja-JP" altLang="en-US" b="1" dirty="0">
                <a:latin typeface="+mj-ea"/>
                <a:ea typeface="+mj-ea"/>
              </a:rPr>
              <a:t>シーバーン</a:t>
            </a:r>
            <a:r>
              <a:rPr lang="en-US" altLang="ja-JP" b="1" dirty="0" smtClean="0">
                <a:latin typeface="+mj-ea"/>
                <a:ea typeface="+mj-ea"/>
              </a:rPr>
              <a:t>)</a:t>
            </a:r>
            <a:r>
              <a:rPr lang="ja-JP" altLang="en-US" b="1" dirty="0" smtClean="0">
                <a:latin typeface="+mj-ea"/>
                <a:ea typeface="+mj-ea"/>
              </a:rPr>
              <a:t>災害：</a:t>
            </a:r>
            <a:r>
              <a:rPr lang="ja-JP" altLang="en-US" b="1" dirty="0" smtClean="0">
                <a:solidFill>
                  <a:srgbClr val="FF0000"/>
                </a:solidFill>
                <a:latin typeface="+mj-ea"/>
                <a:ea typeface="+mj-ea"/>
              </a:rPr>
              <a:t>化学</a:t>
            </a:r>
            <a:r>
              <a:rPr lang="ja-JP" altLang="en-US" b="1" dirty="0">
                <a:latin typeface="+mj-ea"/>
                <a:ea typeface="+mj-ea"/>
              </a:rPr>
              <a:t> </a:t>
            </a:r>
            <a:r>
              <a:rPr lang="en-US" altLang="ja-JP" b="1" dirty="0">
                <a:latin typeface="+mj-ea"/>
                <a:ea typeface="+mj-ea"/>
              </a:rPr>
              <a:t>(chemical)</a:t>
            </a:r>
            <a:r>
              <a:rPr lang="ja-JP" altLang="en-US" b="1" dirty="0">
                <a:latin typeface="+mj-ea"/>
                <a:ea typeface="+mj-ea"/>
              </a:rPr>
              <a:t>・</a:t>
            </a:r>
            <a:r>
              <a:rPr lang="ja-JP" altLang="en-US" b="1" dirty="0" smtClean="0">
                <a:solidFill>
                  <a:srgbClr val="FF0000"/>
                </a:solidFill>
                <a:latin typeface="+mj-ea"/>
                <a:ea typeface="+mj-ea"/>
              </a:rPr>
              <a:t>生物</a:t>
            </a:r>
            <a:r>
              <a:rPr lang="en-US" altLang="ja-JP" b="1" dirty="0" smtClean="0">
                <a:latin typeface="+mj-ea"/>
                <a:ea typeface="+mj-ea"/>
              </a:rPr>
              <a:t>(</a:t>
            </a:r>
            <a:r>
              <a:rPr lang="en-US" altLang="ja-JP" b="1" dirty="0">
                <a:latin typeface="+mj-ea"/>
                <a:ea typeface="+mj-ea"/>
              </a:rPr>
              <a:t>biological)</a:t>
            </a:r>
            <a:r>
              <a:rPr lang="ja-JP" altLang="en-US" b="1" dirty="0">
                <a:latin typeface="+mj-ea"/>
                <a:ea typeface="+mj-ea"/>
              </a:rPr>
              <a:t>・</a:t>
            </a:r>
            <a:r>
              <a:rPr lang="ja-JP" altLang="en-US" b="1" dirty="0">
                <a:solidFill>
                  <a:srgbClr val="FF0000"/>
                </a:solidFill>
                <a:latin typeface="+mj-ea"/>
                <a:ea typeface="+mj-ea"/>
              </a:rPr>
              <a:t>放射性</a:t>
            </a:r>
            <a:r>
              <a:rPr lang="ja-JP" altLang="en-US" b="1" dirty="0" smtClean="0">
                <a:solidFill>
                  <a:srgbClr val="FF0000"/>
                </a:solidFill>
                <a:latin typeface="+mj-ea"/>
                <a:ea typeface="+mj-ea"/>
              </a:rPr>
              <a:t>物質</a:t>
            </a:r>
            <a:r>
              <a:rPr lang="en-US" altLang="ja-JP" b="1" dirty="0" smtClean="0">
                <a:latin typeface="+mj-ea"/>
                <a:ea typeface="+mj-ea"/>
              </a:rPr>
              <a:t>(</a:t>
            </a:r>
            <a:r>
              <a:rPr lang="en-US" altLang="ja-JP" b="1" dirty="0">
                <a:latin typeface="+mj-ea"/>
                <a:ea typeface="+mj-ea"/>
              </a:rPr>
              <a:t>radiological</a:t>
            </a:r>
            <a:r>
              <a:rPr lang="en-US" altLang="ja-JP" b="1" dirty="0" smtClean="0">
                <a:latin typeface="+mj-ea"/>
                <a:ea typeface="+mj-ea"/>
              </a:rPr>
              <a:t>)</a:t>
            </a:r>
          </a:p>
          <a:p>
            <a:r>
              <a:rPr lang="ja-JP" altLang="en-US" b="1" dirty="0" smtClean="0">
                <a:latin typeface="+mj-ea"/>
                <a:ea typeface="+mj-ea"/>
              </a:rPr>
              <a:t>・</a:t>
            </a:r>
            <a:r>
              <a:rPr lang="ja-JP" altLang="en-US" b="1" dirty="0">
                <a:solidFill>
                  <a:srgbClr val="FF0000"/>
                </a:solidFill>
                <a:latin typeface="+mj-ea"/>
                <a:ea typeface="+mj-ea"/>
              </a:rPr>
              <a:t>核</a:t>
            </a:r>
            <a:r>
              <a:rPr lang="ja-JP" altLang="en-US" b="1" dirty="0">
                <a:latin typeface="+mj-ea"/>
                <a:ea typeface="+mj-ea"/>
              </a:rPr>
              <a:t> </a:t>
            </a:r>
            <a:r>
              <a:rPr lang="en-US" altLang="ja-JP" b="1" dirty="0">
                <a:latin typeface="+mj-ea"/>
                <a:ea typeface="+mj-ea"/>
              </a:rPr>
              <a:t>(nuclear)</a:t>
            </a:r>
            <a:r>
              <a:rPr lang="ja-JP" altLang="en-US" b="1" dirty="0">
                <a:latin typeface="+mj-ea"/>
                <a:ea typeface="+mj-ea"/>
              </a:rPr>
              <a:t>・</a:t>
            </a:r>
            <a:r>
              <a:rPr lang="ja-JP" altLang="en-US" b="1" dirty="0">
                <a:solidFill>
                  <a:srgbClr val="FF0000"/>
                </a:solidFill>
                <a:latin typeface="+mj-ea"/>
                <a:ea typeface="+mj-ea"/>
              </a:rPr>
              <a:t>爆発物</a:t>
            </a:r>
            <a:r>
              <a:rPr lang="ja-JP" altLang="en-US" b="1" dirty="0">
                <a:latin typeface="+mj-ea"/>
                <a:ea typeface="+mj-ea"/>
              </a:rPr>
              <a:t> </a:t>
            </a:r>
            <a:r>
              <a:rPr lang="en-US" altLang="ja-JP" b="1" dirty="0">
                <a:latin typeface="+mj-ea"/>
                <a:ea typeface="+mj-ea"/>
              </a:rPr>
              <a:t>(explosive) </a:t>
            </a:r>
            <a:r>
              <a:rPr lang="ja-JP" altLang="en-US" b="1" dirty="0">
                <a:latin typeface="+mj-ea"/>
                <a:ea typeface="+mj-ea"/>
              </a:rPr>
              <a:t>の</a:t>
            </a:r>
            <a:r>
              <a:rPr lang="ja-JP" altLang="en-US" b="1" dirty="0">
                <a:solidFill>
                  <a:srgbClr val="FF0000"/>
                </a:solidFill>
                <a:latin typeface="+mj-ea"/>
                <a:ea typeface="+mj-ea"/>
              </a:rPr>
              <a:t>アクロニム</a:t>
            </a:r>
            <a:r>
              <a:rPr lang="ja-JP" altLang="en-US" b="1" dirty="0">
                <a:latin typeface="+mj-ea"/>
                <a:ea typeface="+mj-ea"/>
              </a:rPr>
              <a:t>である</a:t>
            </a:r>
            <a:r>
              <a:rPr lang="ja-JP" altLang="en-US" b="1" dirty="0" smtClean="0">
                <a:latin typeface="+mj-ea"/>
                <a:ea typeface="+mj-ea"/>
              </a:rPr>
              <a:t>。</a:t>
            </a:r>
            <a:endParaRPr lang="en-US" altLang="ja-JP" b="1" dirty="0" smtClean="0">
              <a:latin typeface="+mj-ea"/>
              <a:ea typeface="+mj-ea"/>
            </a:endParaRPr>
          </a:p>
        </p:txBody>
      </p:sp>
    </p:spTree>
    <p:extLst>
      <p:ext uri="{BB962C8B-B14F-4D97-AF65-F5344CB8AC3E}">
        <p14:creationId xmlns:p14="http://schemas.microsoft.com/office/powerpoint/2010/main" val="1177366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3467"/>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321" y="1039958"/>
            <a:ext cx="5537937" cy="3919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039958"/>
            <a:ext cx="3388218" cy="4805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95536" y="5589240"/>
            <a:ext cx="8308686" cy="923330"/>
          </a:xfrm>
          <a:prstGeom prst="rect">
            <a:avLst/>
          </a:prstGeom>
          <a:noFill/>
        </p:spPr>
        <p:txBody>
          <a:bodyPr wrap="none" rtlCol="0">
            <a:spAutoFit/>
          </a:bodyPr>
          <a:lstStyle/>
          <a:p>
            <a:pPr algn="ctr"/>
            <a:r>
              <a:rPr lang="ja-JP" altLang="en-US" b="1" dirty="0"/>
              <a:t>ボストンマラソン爆弾テロ事件</a:t>
            </a:r>
            <a:r>
              <a:rPr lang="ja-JP" altLang="en-US" dirty="0"/>
              <a:t>（アメリカ合衆国マサチューセッツ州ボストン）</a:t>
            </a:r>
            <a:endParaRPr lang="en-US" altLang="ja-JP" dirty="0"/>
          </a:p>
          <a:p>
            <a:pPr algn="ctr"/>
            <a:r>
              <a:rPr lang="ja-JP" altLang="en-US" dirty="0"/>
              <a:t>第１１７回ボストンマラソンの競技中であった２０１３年４月１５日１４時４５分頃（現地時間）</a:t>
            </a:r>
            <a:endParaRPr lang="en-US" altLang="ja-JP" dirty="0"/>
          </a:p>
          <a:p>
            <a:endParaRPr kumimoji="1" lang="ja-JP" altLang="en-US" dirty="0"/>
          </a:p>
        </p:txBody>
      </p:sp>
      <p:sp>
        <p:nvSpPr>
          <p:cNvPr id="7" name="テキスト ボックス 6"/>
          <p:cNvSpPr txBox="1"/>
          <p:nvPr/>
        </p:nvSpPr>
        <p:spPr>
          <a:xfrm>
            <a:off x="804075" y="260648"/>
            <a:ext cx="8164670" cy="584775"/>
          </a:xfrm>
          <a:prstGeom prst="rect">
            <a:avLst/>
          </a:prstGeom>
          <a:noFill/>
        </p:spPr>
        <p:txBody>
          <a:bodyPr wrap="square" rtlCol="0">
            <a:spAutoFit/>
          </a:bodyPr>
          <a:lstStyle/>
          <a:p>
            <a:r>
              <a:rPr lang="ja-JP" altLang="en-US" sz="3200" b="1" dirty="0">
                <a:solidFill>
                  <a:srgbClr val="FF0000"/>
                </a:solidFill>
                <a:effectLst>
                  <a:outerShdw blurRad="38100" dist="38100" dir="2700000" algn="tl">
                    <a:srgbClr val="000000">
                      <a:alpha val="43137"/>
                    </a:srgbClr>
                  </a:outerShdw>
                </a:effectLst>
                <a:latin typeface="+mn-ea"/>
              </a:rPr>
              <a:t>事態</a:t>
            </a:r>
            <a:r>
              <a:rPr lang="ja-JP" altLang="en-US" sz="3200" b="1" dirty="0" smtClean="0">
                <a:solidFill>
                  <a:srgbClr val="FF0000"/>
                </a:solidFill>
                <a:effectLst>
                  <a:outerShdw blurRad="38100" dist="38100" dir="2700000" algn="tl">
                    <a:srgbClr val="000000">
                      <a:alpha val="43137"/>
                    </a:srgbClr>
                  </a:outerShdw>
                </a:effectLst>
                <a:latin typeface="+mn-ea"/>
              </a:rPr>
              <a:t>対処（戦術的医療） </a:t>
            </a:r>
            <a:r>
              <a:rPr lang="en-US" altLang="ja-JP" sz="3200" b="1" dirty="0">
                <a:solidFill>
                  <a:srgbClr val="FF0000"/>
                </a:solidFill>
                <a:effectLst>
                  <a:outerShdw blurRad="38100" dist="38100" dir="2700000" algn="tl">
                    <a:srgbClr val="000000">
                      <a:alpha val="43137"/>
                    </a:srgbClr>
                  </a:outerShdw>
                </a:effectLst>
                <a:latin typeface="+mn-ea"/>
              </a:rPr>
              <a:t>Tactical Medicine </a:t>
            </a:r>
            <a:endParaRPr kumimoji="1" lang="ja-JP" altLang="en-US" sz="3200" b="1" dirty="0">
              <a:solidFill>
                <a:srgbClr val="FF0000"/>
              </a:solidFill>
              <a:effectLst>
                <a:outerShdw blurRad="38100" dist="38100" dir="2700000" algn="tl">
                  <a:srgbClr val="000000">
                    <a:alpha val="43137"/>
                  </a:srgbClr>
                </a:outerShdw>
              </a:effectLst>
            </a:endParaRPr>
          </a:p>
        </p:txBody>
      </p:sp>
      <p:cxnSp>
        <p:nvCxnSpPr>
          <p:cNvPr id="3" name="直線矢印コネクタ 2"/>
          <p:cNvCxnSpPr/>
          <p:nvPr/>
        </p:nvCxnSpPr>
        <p:spPr>
          <a:xfrm flipH="1">
            <a:off x="2123728" y="1340768"/>
            <a:ext cx="257522"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4762500" y="3284984"/>
            <a:ext cx="247821" cy="1579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980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97" y="188640"/>
            <a:ext cx="8062382" cy="582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310299" y="5749700"/>
            <a:ext cx="8926478" cy="1077218"/>
          </a:xfrm>
          <a:prstGeom prst="rect">
            <a:avLst/>
          </a:prstGeom>
          <a:noFill/>
        </p:spPr>
        <p:txBody>
          <a:bodyPr wrap="square" rtlCol="0">
            <a:spAutoFit/>
          </a:bodyPr>
          <a:lstStyle/>
          <a:p>
            <a:pPr algn="ctr"/>
            <a:r>
              <a:rPr lang="ja-JP" altLang="en-US" dirty="0"/>
              <a:t/>
            </a:r>
            <a:br>
              <a:rPr lang="ja-JP" altLang="en-US" dirty="0"/>
            </a:br>
            <a:r>
              <a:rPr lang="ja-JP" altLang="en-US" dirty="0"/>
              <a:t>　</a:t>
            </a:r>
            <a:r>
              <a:rPr lang="ja-JP" altLang="en-US" dirty="0" smtClean="0"/>
              <a:t>　　　　　　</a:t>
            </a:r>
            <a:r>
              <a:rPr lang="en-US" altLang="ja-JP" sz="1400" dirty="0" smtClean="0">
                <a:latin typeface="+mj-ea"/>
                <a:ea typeface="+mj-ea"/>
              </a:rPr>
              <a:t>RG</a:t>
            </a:r>
            <a:r>
              <a:rPr lang="ja-JP" altLang="en-US" sz="1400" dirty="0" smtClean="0">
                <a:latin typeface="+mj-ea"/>
                <a:ea typeface="+mj-ea"/>
              </a:rPr>
              <a:t>マーカー</a:t>
            </a:r>
            <a:r>
              <a:rPr lang="ja-JP" altLang="en-US" sz="1400" dirty="0">
                <a:latin typeface="+mj-ea"/>
                <a:ea typeface="+mj-ea"/>
              </a:rPr>
              <a:t>の近く</a:t>
            </a:r>
            <a:r>
              <a:rPr lang="en-US" altLang="ja-JP" sz="1400" dirty="0">
                <a:latin typeface="+mj-ea"/>
                <a:ea typeface="+mj-ea"/>
              </a:rPr>
              <a:t>BG</a:t>
            </a:r>
            <a:r>
              <a:rPr lang="ja-JP" altLang="en-US" sz="1400" dirty="0">
                <a:latin typeface="+mj-ea"/>
                <a:ea typeface="+mj-ea"/>
              </a:rPr>
              <a:t>の担架</a:t>
            </a:r>
            <a:r>
              <a:rPr lang="ja-JP" altLang="en-US" sz="1400" dirty="0" smtClean="0">
                <a:latin typeface="+mj-ea"/>
                <a:ea typeface="+mj-ea"/>
              </a:rPr>
              <a:t>位置は、別</a:t>
            </a:r>
            <a:r>
              <a:rPr lang="ja-JP" altLang="en-US" sz="1400" dirty="0">
                <a:latin typeface="+mj-ea"/>
                <a:ea typeface="+mj-ea"/>
              </a:rPr>
              <a:t>の</a:t>
            </a:r>
            <a:r>
              <a:rPr lang="ja-JP" altLang="en-US" sz="1400" dirty="0" smtClean="0">
                <a:latin typeface="+mj-ea"/>
                <a:ea typeface="+mj-ea"/>
              </a:rPr>
              <a:t>けがで破れたズボンで血液パッチをして</a:t>
            </a:r>
            <a:r>
              <a:rPr lang="ja-JP" altLang="en-US" sz="1400" dirty="0">
                <a:latin typeface="+mj-ea"/>
                <a:ea typeface="+mj-ea"/>
              </a:rPr>
              <a:t>３０分</a:t>
            </a:r>
            <a:r>
              <a:rPr lang="ja-JP" altLang="en-US" sz="1400" dirty="0" smtClean="0">
                <a:latin typeface="+mj-ea"/>
                <a:ea typeface="+mj-ea"/>
              </a:rPr>
              <a:t>以</a:t>
            </a:r>
            <a:endParaRPr lang="en-US" altLang="ja-JP" sz="1400" dirty="0" smtClean="0">
              <a:latin typeface="+mj-ea"/>
              <a:ea typeface="+mj-ea"/>
            </a:endParaRPr>
          </a:p>
          <a:p>
            <a:pPr algn="ctr"/>
            <a:r>
              <a:rPr lang="ja-JP" altLang="en-US" sz="1400" dirty="0">
                <a:latin typeface="+mj-ea"/>
                <a:ea typeface="+mj-ea"/>
              </a:rPr>
              <a:t>　</a:t>
            </a:r>
            <a:r>
              <a:rPr lang="ja-JP" altLang="en-US" sz="1400" dirty="0" smtClean="0">
                <a:latin typeface="+mj-ea"/>
                <a:ea typeface="+mj-ea"/>
              </a:rPr>
              <a:t>　　　　　　　内に搬送した。カウボーイハット</a:t>
            </a:r>
            <a:r>
              <a:rPr lang="ja-JP" altLang="en-US" sz="1400" dirty="0">
                <a:latin typeface="+mj-ea"/>
                <a:ea typeface="+mj-ea"/>
              </a:rPr>
              <a:t>（</a:t>
            </a:r>
            <a:r>
              <a:rPr lang="en-US" altLang="ja-JP" sz="1400" dirty="0">
                <a:latin typeface="+mj-ea"/>
                <a:ea typeface="+mj-ea"/>
              </a:rPr>
              <a:t>CH</a:t>
            </a:r>
            <a:r>
              <a:rPr lang="ja-JP" altLang="en-US" sz="1400" dirty="0" smtClean="0">
                <a:latin typeface="+mj-ea"/>
                <a:ea typeface="+mj-ea"/>
              </a:rPr>
              <a:t>）は、</a:t>
            </a:r>
            <a:r>
              <a:rPr lang="ja-JP" altLang="en-US" sz="1400" dirty="0">
                <a:latin typeface="+mj-ea"/>
                <a:ea typeface="+mj-ea"/>
              </a:rPr>
              <a:t>赤毛（</a:t>
            </a:r>
            <a:r>
              <a:rPr lang="en-US" altLang="ja-JP" sz="1400" dirty="0">
                <a:latin typeface="+mj-ea"/>
                <a:ea typeface="+mj-ea"/>
              </a:rPr>
              <a:t>RH</a:t>
            </a:r>
            <a:r>
              <a:rPr lang="ja-JP" altLang="en-US" sz="1400" dirty="0">
                <a:latin typeface="+mj-ea"/>
                <a:ea typeface="+mj-ea"/>
              </a:rPr>
              <a:t>）を傷つけている</a:t>
            </a:r>
            <a:r>
              <a:rPr lang="ja-JP" altLang="en-US" sz="1400" dirty="0" smtClean="0">
                <a:latin typeface="+mj-ea"/>
                <a:ea typeface="+mj-ea"/>
              </a:rPr>
              <a:t>木製</a:t>
            </a:r>
            <a:r>
              <a:rPr lang="ja-JP" altLang="en-US" sz="1400" dirty="0">
                <a:latin typeface="+mj-ea"/>
                <a:ea typeface="+mj-ea"/>
              </a:rPr>
              <a:t>のフェンス</a:t>
            </a:r>
            <a:r>
              <a:rPr lang="ja-JP" altLang="en-US" sz="1400" dirty="0" smtClean="0">
                <a:latin typeface="+mj-ea"/>
                <a:ea typeface="+mj-ea"/>
              </a:rPr>
              <a:t>を引き</a:t>
            </a:r>
            <a:endParaRPr lang="en-US" altLang="ja-JP" sz="1400" dirty="0" smtClean="0">
              <a:latin typeface="+mj-ea"/>
              <a:ea typeface="+mj-ea"/>
            </a:endParaRPr>
          </a:p>
          <a:p>
            <a:pPr algn="ctr"/>
            <a:r>
              <a:rPr lang="ja-JP" altLang="en-US" sz="1400" dirty="0">
                <a:latin typeface="+mj-ea"/>
                <a:ea typeface="+mj-ea"/>
              </a:rPr>
              <a:t>　</a:t>
            </a:r>
            <a:r>
              <a:rPr lang="ja-JP" altLang="en-US" sz="1400" dirty="0" smtClean="0">
                <a:latin typeface="+mj-ea"/>
                <a:ea typeface="+mj-ea"/>
              </a:rPr>
              <a:t>　　　　　　　裂くとパンチングに応急処置をしている。</a:t>
            </a:r>
            <a:endParaRPr lang="en-US" altLang="ja-JP" sz="1400" dirty="0" smtClean="0">
              <a:latin typeface="+mj-ea"/>
              <a:ea typeface="+mj-ea"/>
            </a:endParaRPr>
          </a:p>
        </p:txBody>
      </p:sp>
      <p:sp>
        <p:nvSpPr>
          <p:cNvPr id="4" name="テキスト ボックス 3"/>
          <p:cNvSpPr txBox="1"/>
          <p:nvPr/>
        </p:nvSpPr>
        <p:spPr>
          <a:xfrm>
            <a:off x="755576" y="-603448"/>
            <a:ext cx="7932610" cy="1446550"/>
          </a:xfrm>
          <a:prstGeom prst="rect">
            <a:avLst/>
          </a:prstGeom>
          <a:noFill/>
        </p:spPr>
        <p:txBody>
          <a:bodyPr wrap="square" rtlCol="0">
            <a:spAutoFit/>
          </a:bodyPr>
          <a:lstStyle/>
          <a:p>
            <a:endParaRPr lang="en-US" altLang="ja-JP" sz="2800" b="1" dirty="0" smtClean="0">
              <a:solidFill>
                <a:schemeClr val="bg1"/>
              </a:solidFill>
            </a:endParaRPr>
          </a:p>
          <a:p>
            <a:endParaRPr lang="en-US" altLang="ja-JP" sz="2800" b="1" dirty="0">
              <a:solidFill>
                <a:schemeClr val="bg1"/>
              </a:solidFill>
            </a:endParaRPr>
          </a:p>
          <a:p>
            <a:r>
              <a:rPr lang="ja-JP" altLang="en-US" sz="3200" b="1" dirty="0">
                <a:solidFill>
                  <a:schemeClr val="bg1"/>
                </a:solidFill>
                <a:effectLst>
                  <a:outerShdw blurRad="38100" dist="38100" dir="2700000" algn="tl">
                    <a:srgbClr val="000000">
                      <a:alpha val="43137"/>
                    </a:srgbClr>
                  </a:outerShdw>
                </a:effectLst>
                <a:latin typeface="+mn-ea"/>
              </a:rPr>
              <a:t>事態</a:t>
            </a:r>
            <a:r>
              <a:rPr lang="ja-JP" altLang="en-US" sz="3200" b="1" dirty="0" smtClean="0">
                <a:solidFill>
                  <a:schemeClr val="bg1"/>
                </a:solidFill>
                <a:effectLst>
                  <a:outerShdw blurRad="38100" dist="38100" dir="2700000" algn="tl">
                    <a:srgbClr val="000000">
                      <a:alpha val="43137"/>
                    </a:srgbClr>
                  </a:outerShdw>
                </a:effectLst>
                <a:latin typeface="+mn-ea"/>
              </a:rPr>
              <a:t>対処（戦術的医療 ）</a:t>
            </a:r>
            <a:r>
              <a:rPr lang="en-US" altLang="ja-JP" sz="3200" b="1" dirty="0" smtClean="0">
                <a:solidFill>
                  <a:schemeClr val="bg1"/>
                </a:solidFill>
                <a:effectLst>
                  <a:outerShdw blurRad="38100" dist="38100" dir="2700000" algn="tl">
                    <a:srgbClr val="000000">
                      <a:alpha val="43137"/>
                    </a:srgbClr>
                  </a:outerShdw>
                </a:effectLst>
                <a:latin typeface="+mn-ea"/>
              </a:rPr>
              <a:t>Tactical Medicine</a:t>
            </a:r>
            <a:endParaRPr kumimoji="1" lang="ja-JP" altLang="en-US" sz="3200" dirty="0"/>
          </a:p>
        </p:txBody>
      </p:sp>
    </p:spTree>
    <p:extLst>
      <p:ext uri="{BB962C8B-B14F-4D97-AF65-F5344CB8AC3E}">
        <p14:creationId xmlns:p14="http://schemas.microsoft.com/office/powerpoint/2010/main" val="2062591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45015" cy="6205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95536" y="102138"/>
            <a:ext cx="8730275" cy="646331"/>
          </a:xfrm>
          <a:prstGeom prst="rect">
            <a:avLst/>
          </a:prstGeom>
          <a:noFill/>
        </p:spPr>
        <p:txBody>
          <a:bodyPr wrap="none" rtlCol="0">
            <a:spAutoFit/>
          </a:bodyPr>
          <a:lstStyle/>
          <a:p>
            <a:r>
              <a:rPr lang="ja-JP" altLang="ja-JP" b="1" dirty="0"/>
              <a:t>「最近</a:t>
            </a:r>
            <a:r>
              <a:rPr lang="en-US" altLang="ja-JP" b="1" dirty="0"/>
              <a:t>100</a:t>
            </a:r>
            <a:r>
              <a:rPr lang="ja-JP" altLang="ja-JP" b="1" dirty="0"/>
              <a:t>年</a:t>
            </a:r>
            <a:r>
              <a:rPr lang="en-US" altLang="ja-JP" b="1" dirty="0"/>
              <a:t>(1911-2011</a:t>
            </a:r>
            <a:r>
              <a:rPr lang="ja-JP" altLang="ja-JP" b="1" dirty="0"/>
              <a:t>年</a:t>
            </a:r>
            <a:r>
              <a:rPr lang="en-US" altLang="ja-JP" b="1" dirty="0"/>
              <a:t>)</a:t>
            </a:r>
            <a:r>
              <a:rPr lang="ja-JP" altLang="ja-JP" b="1" dirty="0"/>
              <a:t>の日本の災害（戦争、紛争は除く、</a:t>
            </a:r>
            <a:r>
              <a:rPr lang="ja-JP" altLang="ja-JP" b="1" dirty="0" smtClean="0"/>
              <a:t>第</a:t>
            </a:r>
            <a:r>
              <a:rPr lang="en-US" altLang="ja-JP" b="1" dirty="0"/>
              <a:t>Ⅱ</a:t>
            </a:r>
            <a:r>
              <a:rPr lang="ja-JP" altLang="ja-JP" b="1" dirty="0" smtClean="0"/>
              <a:t>次</a:t>
            </a:r>
            <a:r>
              <a:rPr lang="ja-JP" altLang="ja-JP" b="1" dirty="0"/>
              <a:t>世界大戦は参考値）」</a:t>
            </a:r>
          </a:p>
          <a:p>
            <a:endParaRPr kumimoji="1" lang="ja-JP" altLang="en-US" b="1" dirty="0"/>
          </a:p>
        </p:txBody>
      </p:sp>
      <p:sp>
        <p:nvSpPr>
          <p:cNvPr id="4" name="テキスト ボックス 3"/>
          <p:cNvSpPr txBox="1"/>
          <p:nvPr/>
        </p:nvSpPr>
        <p:spPr>
          <a:xfrm>
            <a:off x="683568" y="6535906"/>
            <a:ext cx="5153975" cy="553998"/>
          </a:xfrm>
          <a:prstGeom prst="rect">
            <a:avLst/>
          </a:prstGeom>
          <a:noFill/>
        </p:spPr>
        <p:txBody>
          <a:bodyPr wrap="none" rtlCol="0">
            <a:spAutoFit/>
          </a:bodyPr>
          <a:lstStyle/>
          <a:p>
            <a:r>
              <a:rPr lang="ja-JP" altLang="ja-JP" sz="1200" dirty="0">
                <a:solidFill>
                  <a:schemeClr val="tx1">
                    <a:lumMod val="65000"/>
                    <a:lumOff val="35000"/>
                  </a:schemeClr>
                </a:solidFill>
              </a:rPr>
              <a:t>出典：東京大学生産技術研究所目黒公郎教授作成の資料に蛭間芳樹が加筆</a:t>
            </a:r>
          </a:p>
          <a:p>
            <a:endParaRPr kumimoji="1" lang="ja-JP" altLang="en-US" dirty="0"/>
          </a:p>
        </p:txBody>
      </p:sp>
    </p:spTree>
    <p:extLst>
      <p:ext uri="{BB962C8B-B14F-4D97-AF65-F5344CB8AC3E}">
        <p14:creationId xmlns:p14="http://schemas.microsoft.com/office/powerpoint/2010/main" val="1991281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D1143315-8339-4033-BF7D-A9D0898C939D}" type="datetime1">
              <a:rPr kumimoji="1" lang="ja-JP" altLang="en-US" smtClean="0"/>
              <a:t>2016/5/27</a:t>
            </a:fld>
            <a:endParaRPr kumimoji="1" lang="ja-JP" altLang="en-US"/>
          </a:p>
        </p:txBody>
      </p:sp>
      <p:sp>
        <p:nvSpPr>
          <p:cNvPr id="4" name="スライド番号プレースホルダー 3"/>
          <p:cNvSpPr>
            <a:spLocks noGrp="1"/>
          </p:cNvSpPr>
          <p:nvPr>
            <p:ph type="sldNum" sz="quarter" idx="12"/>
          </p:nvPr>
        </p:nvSpPr>
        <p:spPr/>
        <p:txBody>
          <a:bodyPr/>
          <a:lstStyle/>
          <a:p>
            <a:fld id="{4B00F725-F383-4222-B11E-8E12E30CC051}" type="slidenum">
              <a:rPr kumimoji="1" lang="ja-JP" altLang="en-US" smtClean="0"/>
              <a:t>34</a:t>
            </a:fld>
            <a:endParaRPr kumimoji="1" lang="ja-JP" altLang="en-US"/>
          </a:p>
        </p:txBody>
      </p:sp>
      <p:pic>
        <p:nvPicPr>
          <p:cNvPr id="2050" name="Picture 2" descr="C:\Users\sunadaphd\Desktop\災害出動.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4" y="490132"/>
            <a:ext cx="9144000" cy="640675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837555" y="170428"/>
            <a:ext cx="4907113" cy="338554"/>
          </a:xfrm>
          <a:prstGeom prst="rect">
            <a:avLst/>
          </a:prstGeom>
          <a:noFill/>
        </p:spPr>
        <p:txBody>
          <a:bodyPr wrap="none" rtlCol="0">
            <a:spAutoFit/>
          </a:bodyPr>
          <a:lstStyle/>
          <a:p>
            <a:r>
              <a:rPr kumimoji="1" lang="ja-JP" altLang="en-US" sz="1600" dirty="0" smtClean="0">
                <a:solidFill>
                  <a:schemeClr val="bg1"/>
                </a:solidFill>
              </a:rPr>
              <a:t>平成</a:t>
            </a:r>
            <a:r>
              <a:rPr kumimoji="1" lang="en-US" altLang="ja-JP" sz="1600" dirty="0" smtClean="0">
                <a:solidFill>
                  <a:schemeClr val="bg1"/>
                </a:solidFill>
              </a:rPr>
              <a:t>26</a:t>
            </a:r>
            <a:r>
              <a:rPr kumimoji="1" lang="ja-JP" altLang="en-US" sz="1600" dirty="0" smtClean="0">
                <a:solidFill>
                  <a:schemeClr val="bg1"/>
                </a:solidFill>
              </a:rPr>
              <a:t>年度自衛隊災害派遣実績（統合幕僚部編）抜粋</a:t>
            </a:r>
            <a:endParaRPr kumimoji="1" lang="ja-JP" altLang="en-US" sz="1600" dirty="0">
              <a:solidFill>
                <a:schemeClr val="bg1"/>
              </a:solidFill>
            </a:endParaRPr>
          </a:p>
        </p:txBody>
      </p:sp>
    </p:spTree>
    <p:extLst>
      <p:ext uri="{BB962C8B-B14F-4D97-AF65-F5344CB8AC3E}">
        <p14:creationId xmlns:p14="http://schemas.microsoft.com/office/powerpoint/2010/main" val="4190145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35</a:t>
            </a:fld>
            <a:endParaRPr kumimoji="1" lang="ja-JP" altLang="en-US"/>
          </a:p>
        </p:txBody>
      </p:sp>
      <p:sp>
        <p:nvSpPr>
          <p:cNvPr id="5" name="テキスト ボックス 4"/>
          <p:cNvSpPr txBox="1"/>
          <p:nvPr/>
        </p:nvSpPr>
        <p:spPr>
          <a:xfrm>
            <a:off x="3347864" y="1988840"/>
            <a:ext cx="184731" cy="369332"/>
          </a:xfrm>
          <a:prstGeom prst="rect">
            <a:avLst/>
          </a:prstGeom>
          <a:noFill/>
        </p:spPr>
        <p:txBody>
          <a:bodyPr wrap="none" rtlCol="0">
            <a:spAutoFit/>
          </a:bodyPr>
          <a:lstStyle/>
          <a:p>
            <a:endParaRPr kumimoji="1" lang="ja-JP" alt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0037"/>
            <a:ext cx="9144000" cy="641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051720" y="456942"/>
            <a:ext cx="5497018" cy="646331"/>
          </a:xfrm>
          <a:prstGeom prst="rect">
            <a:avLst/>
          </a:prstGeom>
          <a:noFill/>
        </p:spPr>
        <p:txBody>
          <a:bodyPr wrap="none" rtlCol="0">
            <a:spAutoFit/>
          </a:bodyPr>
          <a:lstStyle/>
          <a:p>
            <a:r>
              <a:rPr lang="ja-JP" altLang="en-US" dirty="0"/>
              <a:t>平成</a:t>
            </a:r>
            <a:r>
              <a:rPr lang="en-US" altLang="ja-JP" dirty="0"/>
              <a:t>26</a:t>
            </a:r>
            <a:r>
              <a:rPr lang="ja-JP" altLang="en-US" dirty="0"/>
              <a:t>年度自衛隊災害派遣実績（統合幕僚部編）抜粋</a:t>
            </a:r>
          </a:p>
          <a:p>
            <a:endParaRPr kumimoji="1" lang="ja-JP" altLang="en-US" dirty="0"/>
          </a:p>
        </p:txBody>
      </p:sp>
    </p:spTree>
    <p:extLst>
      <p:ext uri="{BB962C8B-B14F-4D97-AF65-F5344CB8AC3E}">
        <p14:creationId xmlns:p14="http://schemas.microsoft.com/office/powerpoint/2010/main" val="2389653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p:nvPr/>
        </p:nvGrpSpPr>
        <p:grpSpPr>
          <a:xfrm>
            <a:off x="758061" y="4378317"/>
            <a:ext cx="4534019" cy="2003011"/>
            <a:chOff x="830069" y="3730245"/>
            <a:chExt cx="4534019" cy="2003011"/>
          </a:xfrm>
        </p:grpSpPr>
        <p:grpSp>
          <p:nvGrpSpPr>
            <p:cNvPr id="19" name="グループ化 18"/>
            <p:cNvGrpSpPr/>
            <p:nvPr/>
          </p:nvGrpSpPr>
          <p:grpSpPr>
            <a:xfrm>
              <a:off x="830069" y="3730245"/>
              <a:ext cx="4534019" cy="2003011"/>
              <a:chOff x="2054205" y="692696"/>
              <a:chExt cx="4534019" cy="2003011"/>
            </a:xfrm>
          </p:grpSpPr>
          <p:pic>
            <p:nvPicPr>
              <p:cNvPr id="9" name="Picture 3"/>
              <p:cNvPicPr>
                <a:picLocks noChangeAspect="1" noChangeArrowheads="1"/>
              </p:cNvPicPr>
              <p:nvPr/>
            </p:nvPicPr>
            <p:blipFill>
              <a:blip r:embed="rId3" cstate="print"/>
              <a:srcRect/>
              <a:stretch>
                <a:fillRect/>
              </a:stretch>
            </p:blipFill>
            <p:spPr bwMode="auto">
              <a:xfrm>
                <a:off x="2054205" y="692696"/>
                <a:ext cx="4534019" cy="2003011"/>
              </a:xfrm>
              <a:prstGeom prst="rect">
                <a:avLst/>
              </a:prstGeom>
              <a:noFill/>
              <a:ln w="9525">
                <a:noFill/>
                <a:miter lim="800000"/>
                <a:headEnd/>
                <a:tailEnd/>
              </a:ln>
              <a:effectLst/>
            </p:spPr>
          </p:pic>
          <p:sp>
            <p:nvSpPr>
              <p:cNvPr id="10" name="Text Box 4"/>
              <p:cNvSpPr txBox="1">
                <a:spLocks noChangeArrowheads="1"/>
              </p:cNvSpPr>
              <p:nvPr/>
            </p:nvSpPr>
            <p:spPr bwMode="auto">
              <a:xfrm>
                <a:off x="2455686" y="1755659"/>
                <a:ext cx="499733" cy="105386"/>
              </a:xfrm>
              <a:prstGeom prst="rect">
                <a:avLst/>
              </a:prstGeom>
              <a:solidFill>
                <a:srgbClr val="333333"/>
              </a:solidFill>
              <a:ln w="9525">
                <a:noFill/>
                <a:miter lim="800000"/>
                <a:headEnd/>
                <a:tailEnd/>
              </a:ln>
              <a:effectLst/>
            </p:spPr>
            <p:txBody>
              <a:bodyPr>
                <a:spAutoFit/>
              </a:bodyPr>
              <a:lstStyle/>
              <a:p>
                <a:pPr>
                  <a:spcBef>
                    <a:spcPct val="50000"/>
                  </a:spcBef>
                </a:pPr>
                <a:endParaRPr lang="ja-JP" altLang="ja-JP" sz="1000">
                  <a:latin typeface="Tahoma" pitchFamily="34" charset="0"/>
                </a:endParaRPr>
              </a:p>
            </p:txBody>
          </p:sp>
          <p:sp>
            <p:nvSpPr>
              <p:cNvPr id="11" name="Text Box 6"/>
              <p:cNvSpPr txBox="1">
                <a:spLocks noChangeArrowheads="1"/>
              </p:cNvSpPr>
              <p:nvPr/>
            </p:nvSpPr>
            <p:spPr bwMode="auto">
              <a:xfrm>
                <a:off x="3322172" y="1271845"/>
                <a:ext cx="575964" cy="200055"/>
              </a:xfrm>
              <a:prstGeom prst="rect">
                <a:avLst/>
              </a:prstGeom>
              <a:solidFill>
                <a:schemeClr val="bg1"/>
              </a:solidFill>
              <a:ln w="38100">
                <a:solidFill>
                  <a:schemeClr val="tx1"/>
                </a:solidFill>
                <a:miter lim="800000"/>
                <a:headEnd/>
                <a:tailEnd/>
              </a:ln>
              <a:effectLst/>
            </p:spPr>
            <p:txBody>
              <a:bodyPr wrap="square">
                <a:spAutoFit/>
              </a:bodyPr>
              <a:lstStyle/>
              <a:p>
                <a:pPr algn="ctr">
                  <a:spcBef>
                    <a:spcPct val="50000"/>
                  </a:spcBef>
                </a:pPr>
                <a:r>
                  <a:rPr lang="ja-JP" altLang="en-US" sz="700" b="1" dirty="0"/>
                  <a:t>都</a:t>
                </a:r>
                <a:r>
                  <a:rPr lang="ja-JP" altLang="en-US" sz="700" b="1" dirty="0" smtClean="0"/>
                  <a:t>保健所</a:t>
                </a:r>
                <a:endParaRPr lang="ja-JP" altLang="en-US" sz="700" b="1" dirty="0"/>
              </a:p>
            </p:txBody>
          </p:sp>
          <p:sp>
            <p:nvSpPr>
              <p:cNvPr id="12" name="Line 7"/>
              <p:cNvSpPr>
                <a:spLocks noChangeShapeType="1"/>
              </p:cNvSpPr>
              <p:nvPr/>
            </p:nvSpPr>
            <p:spPr bwMode="auto">
              <a:xfrm>
                <a:off x="3898135" y="1520252"/>
                <a:ext cx="269348" cy="62274"/>
              </a:xfrm>
              <a:prstGeom prst="line">
                <a:avLst/>
              </a:prstGeom>
              <a:noFill/>
              <a:ln w="57150">
                <a:solidFill>
                  <a:schemeClr val="tx1"/>
                </a:solidFill>
                <a:round/>
                <a:headEnd/>
                <a:tailEnd type="triangle" w="med" len="med"/>
              </a:ln>
              <a:effectLst/>
            </p:spPr>
            <p:txBody>
              <a:bodyPr/>
              <a:lstStyle/>
              <a:p>
                <a:endParaRPr lang="ja-JP" altLang="en-US"/>
              </a:p>
            </p:txBody>
          </p:sp>
          <p:sp>
            <p:nvSpPr>
              <p:cNvPr id="13" name="Line 8"/>
              <p:cNvSpPr>
                <a:spLocks noChangeShapeType="1"/>
              </p:cNvSpPr>
              <p:nvPr/>
            </p:nvSpPr>
            <p:spPr bwMode="auto">
              <a:xfrm flipH="1" flipV="1">
                <a:off x="3129902" y="1644799"/>
                <a:ext cx="192270" cy="5475"/>
              </a:xfrm>
              <a:prstGeom prst="line">
                <a:avLst/>
              </a:prstGeom>
              <a:noFill/>
              <a:ln w="57150" cap="rnd">
                <a:solidFill>
                  <a:schemeClr val="tx1"/>
                </a:solidFill>
                <a:prstDash val="sysDot"/>
                <a:round/>
                <a:headEnd/>
                <a:tailEnd/>
              </a:ln>
              <a:effectLst/>
            </p:spPr>
            <p:txBody>
              <a:bodyPr/>
              <a:lstStyle/>
              <a:p>
                <a:endParaRPr lang="ja-JP" altLang="en-US"/>
              </a:p>
            </p:txBody>
          </p:sp>
          <p:sp>
            <p:nvSpPr>
              <p:cNvPr id="14" name="Rectangle 9"/>
              <p:cNvSpPr>
                <a:spLocks noChangeArrowheads="1"/>
              </p:cNvSpPr>
              <p:nvPr/>
            </p:nvSpPr>
            <p:spPr bwMode="auto">
              <a:xfrm>
                <a:off x="2412488" y="1383388"/>
                <a:ext cx="650500" cy="98542"/>
              </a:xfrm>
              <a:prstGeom prst="rect">
                <a:avLst/>
              </a:prstGeom>
              <a:solidFill>
                <a:srgbClr val="333333"/>
              </a:solidFill>
              <a:ln w="9525">
                <a:noFill/>
                <a:miter lim="800000"/>
                <a:headEnd/>
                <a:tailEnd/>
              </a:ln>
              <a:effectLst/>
            </p:spPr>
            <p:txBody>
              <a:bodyPr wrap="none" anchor="ctr"/>
              <a:lstStyle/>
              <a:p>
                <a:endParaRPr lang="ja-JP" altLang="en-US"/>
              </a:p>
            </p:txBody>
          </p:sp>
          <p:sp>
            <p:nvSpPr>
              <p:cNvPr id="16" name="円/楕円 15"/>
              <p:cNvSpPr/>
              <p:nvPr/>
            </p:nvSpPr>
            <p:spPr>
              <a:xfrm>
                <a:off x="5687130" y="1507804"/>
                <a:ext cx="768773" cy="316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149532" y="1549609"/>
                <a:ext cx="768773" cy="316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2331029" y="1519747"/>
                <a:ext cx="768773" cy="316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正方形/長方形 26"/>
            <p:cNvSpPr/>
            <p:nvPr/>
          </p:nvSpPr>
          <p:spPr>
            <a:xfrm>
              <a:off x="2915816" y="3749040"/>
              <a:ext cx="1036424" cy="19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135276"/>
            <a:ext cx="29908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784700" y="5735578"/>
            <a:ext cx="2675732" cy="861774"/>
          </a:xfrm>
          <a:prstGeom prst="rect">
            <a:avLst/>
          </a:prstGeom>
          <a:noFill/>
        </p:spPr>
        <p:txBody>
          <a:bodyPr wrap="none" rtlCol="0">
            <a:spAutoFit/>
          </a:bodyPr>
          <a:lstStyle/>
          <a:p>
            <a:r>
              <a:rPr kumimoji="1" lang="ja-JP" altLang="en-US" sz="1000" b="1" dirty="0" smtClean="0">
                <a:solidFill>
                  <a:schemeClr val="tx2">
                    <a:lumMod val="75000"/>
                  </a:schemeClr>
                </a:solidFill>
                <a:latin typeface="HGPｺﾞｼｯｸM" panose="020B0600000000000000" pitchFamily="50" charset="-128"/>
                <a:ea typeface="HGPｺﾞｼｯｸM" panose="020B0600000000000000" pitchFamily="50" charset="-128"/>
              </a:rPr>
              <a:t>１．けが人の搬送先がない・・・</a:t>
            </a:r>
            <a:endParaRPr kumimoji="1" lang="en-US" altLang="ja-JP" sz="1000" b="1" dirty="0" smtClean="0">
              <a:solidFill>
                <a:schemeClr val="tx2">
                  <a:lumMod val="75000"/>
                </a:schemeClr>
              </a:solidFill>
              <a:latin typeface="HGPｺﾞｼｯｸM" panose="020B0600000000000000" pitchFamily="50" charset="-128"/>
              <a:ea typeface="HGPｺﾞｼｯｸM" panose="020B0600000000000000" pitchFamily="50" charset="-128"/>
            </a:endParaRPr>
          </a:p>
          <a:p>
            <a:r>
              <a:rPr lang="ja-JP" altLang="en-US" sz="1000" b="1" dirty="0">
                <a:solidFill>
                  <a:schemeClr val="tx2">
                    <a:lumMod val="75000"/>
                  </a:schemeClr>
                </a:solidFill>
                <a:latin typeface="HGPｺﾞｼｯｸM" panose="020B0600000000000000" pitchFamily="50" charset="-128"/>
                <a:ea typeface="HGPｺﾞｼｯｸM" panose="020B0600000000000000" pitchFamily="50" charset="-128"/>
              </a:rPr>
              <a:t>２</a:t>
            </a:r>
            <a:r>
              <a:rPr lang="ja-JP" altLang="en-US" sz="1000" b="1" dirty="0" smtClean="0">
                <a:solidFill>
                  <a:schemeClr val="tx2">
                    <a:lumMod val="75000"/>
                  </a:schemeClr>
                </a:solidFill>
                <a:latin typeface="HGPｺﾞｼｯｸM" panose="020B0600000000000000" pitchFamily="50" charset="-128"/>
                <a:ea typeface="HGPｺﾞｼｯｸM" panose="020B0600000000000000" pitchFamily="50" charset="-128"/>
              </a:rPr>
              <a:t>．誰に指示をもらえばいいのか・・・</a:t>
            </a:r>
            <a:endParaRPr lang="en-US" altLang="ja-JP" sz="1000" b="1" dirty="0" smtClean="0">
              <a:solidFill>
                <a:schemeClr val="tx2">
                  <a:lumMod val="75000"/>
                </a:schemeClr>
              </a:solidFill>
              <a:latin typeface="HGPｺﾞｼｯｸM" panose="020B0600000000000000" pitchFamily="50" charset="-128"/>
              <a:ea typeface="HGPｺﾞｼｯｸM" panose="020B0600000000000000" pitchFamily="50" charset="-128"/>
            </a:endParaRPr>
          </a:p>
          <a:p>
            <a:r>
              <a:rPr kumimoji="1" lang="ja-JP" altLang="en-US" sz="1000" b="1" dirty="0">
                <a:solidFill>
                  <a:schemeClr val="tx2">
                    <a:lumMod val="75000"/>
                  </a:schemeClr>
                </a:solidFill>
                <a:latin typeface="HGPｺﾞｼｯｸM" panose="020B0600000000000000" pitchFamily="50" charset="-128"/>
                <a:ea typeface="HGPｺﾞｼｯｸM" panose="020B0600000000000000" pitchFamily="50" charset="-128"/>
              </a:rPr>
              <a:t>３</a:t>
            </a:r>
            <a:r>
              <a:rPr kumimoji="1" lang="ja-JP" altLang="en-US" sz="1000" b="1" dirty="0" smtClean="0">
                <a:solidFill>
                  <a:schemeClr val="tx2">
                    <a:lumMod val="75000"/>
                  </a:schemeClr>
                </a:solidFill>
                <a:latin typeface="HGPｺﾞｼｯｸM" panose="020B0600000000000000" pitchFamily="50" charset="-128"/>
                <a:ea typeface="HGPｺﾞｼｯｸM" panose="020B0600000000000000" pitchFamily="50" charset="-128"/>
              </a:rPr>
              <a:t>．ヘリは誰と調整をすればいいのか・・・</a:t>
            </a:r>
            <a:endParaRPr kumimoji="1" lang="en-US" altLang="ja-JP" sz="1000" b="1" dirty="0" smtClean="0">
              <a:solidFill>
                <a:schemeClr val="tx2">
                  <a:lumMod val="75000"/>
                </a:schemeClr>
              </a:solidFill>
              <a:latin typeface="HGPｺﾞｼｯｸM" panose="020B0600000000000000" pitchFamily="50" charset="-128"/>
              <a:ea typeface="HGPｺﾞｼｯｸM" panose="020B0600000000000000" pitchFamily="50" charset="-128"/>
            </a:endParaRPr>
          </a:p>
          <a:p>
            <a:r>
              <a:rPr lang="ja-JP" altLang="en-US" sz="1000" b="1" dirty="0">
                <a:solidFill>
                  <a:schemeClr val="tx2">
                    <a:lumMod val="75000"/>
                  </a:schemeClr>
                </a:solidFill>
                <a:latin typeface="HGPｺﾞｼｯｸM" panose="020B0600000000000000" pitchFamily="50" charset="-128"/>
                <a:ea typeface="HGPｺﾞｼｯｸM" panose="020B0600000000000000" pitchFamily="50" charset="-128"/>
              </a:rPr>
              <a:t>４</a:t>
            </a:r>
            <a:r>
              <a:rPr lang="ja-JP" altLang="en-US" sz="1000" b="1" dirty="0" smtClean="0">
                <a:solidFill>
                  <a:schemeClr val="tx2">
                    <a:lumMod val="75000"/>
                  </a:schemeClr>
                </a:solidFill>
                <a:latin typeface="HGPｺﾞｼｯｸM" panose="020B0600000000000000" pitchFamily="50" charset="-128"/>
                <a:ea typeface="HGPｺﾞｼｯｸM" panose="020B0600000000000000" pitchFamily="50" charset="-128"/>
              </a:rPr>
              <a:t>．医者はいるけど薬がない</a:t>
            </a:r>
            <a:endParaRPr lang="en-US" altLang="ja-JP" sz="1000" b="1" dirty="0" smtClean="0">
              <a:solidFill>
                <a:schemeClr val="tx2">
                  <a:lumMod val="75000"/>
                </a:schemeClr>
              </a:solidFill>
              <a:latin typeface="HGPｺﾞｼｯｸM" panose="020B0600000000000000" pitchFamily="50" charset="-128"/>
              <a:ea typeface="HGPｺﾞｼｯｸM" panose="020B0600000000000000" pitchFamily="50" charset="-128"/>
            </a:endParaRPr>
          </a:p>
          <a:p>
            <a:r>
              <a:rPr kumimoji="1" lang="ja-JP" altLang="en-US" sz="1000" b="1" dirty="0">
                <a:solidFill>
                  <a:schemeClr val="tx2">
                    <a:lumMod val="75000"/>
                  </a:schemeClr>
                </a:solidFill>
                <a:latin typeface="HGPｺﾞｼｯｸM" panose="020B0600000000000000" pitchFamily="50" charset="-128"/>
                <a:ea typeface="HGPｺﾞｼｯｸM" panose="020B0600000000000000" pitchFamily="50" charset="-128"/>
              </a:rPr>
              <a:t>５</a:t>
            </a:r>
            <a:r>
              <a:rPr kumimoji="1" lang="ja-JP" altLang="en-US" sz="1000" b="1" dirty="0" smtClean="0">
                <a:solidFill>
                  <a:schemeClr val="tx2">
                    <a:lumMod val="75000"/>
                  </a:schemeClr>
                </a:solidFill>
                <a:latin typeface="HGPｺﾞｼｯｸM" panose="020B0600000000000000" pitchFamily="50" charset="-128"/>
                <a:ea typeface="HGPｺﾞｼｯｸM" panose="020B0600000000000000" pitchFamily="50" charset="-128"/>
              </a:rPr>
              <a:t>．入間基地に降り立ったけどあとどうすれば・・・</a:t>
            </a:r>
            <a:endParaRPr kumimoji="1" lang="ja-JP" altLang="en-US" sz="1000" b="1" dirty="0">
              <a:solidFill>
                <a:schemeClr val="tx2">
                  <a:lumMod val="75000"/>
                </a:schemeClr>
              </a:solidFill>
              <a:latin typeface="HGPｺﾞｼｯｸM" panose="020B0600000000000000" pitchFamily="50" charset="-128"/>
              <a:ea typeface="HGPｺﾞｼｯｸM" panose="020B0600000000000000" pitchFamily="50" charset="-128"/>
            </a:endParaRPr>
          </a:p>
        </p:txBody>
      </p:sp>
      <p:cxnSp>
        <p:nvCxnSpPr>
          <p:cNvPr id="6" name="直線コネクタ 5"/>
          <p:cNvCxnSpPr/>
          <p:nvPr/>
        </p:nvCxnSpPr>
        <p:spPr>
          <a:xfrm>
            <a:off x="3716035" y="5441280"/>
            <a:ext cx="1936085" cy="43599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833758" y="5393495"/>
            <a:ext cx="3818362" cy="483777"/>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0" name="角丸四角形吹き出し 19"/>
          <p:cNvSpPr/>
          <p:nvPr/>
        </p:nvSpPr>
        <p:spPr>
          <a:xfrm>
            <a:off x="5796136" y="5735578"/>
            <a:ext cx="2736304" cy="933782"/>
          </a:xfrm>
          <a:prstGeom prst="wedgeRoundRectCallout">
            <a:avLst>
              <a:gd name="adj1" fmla="val -54250"/>
              <a:gd name="adj2" fmla="val -34404"/>
              <a:gd name="adj3" fmla="val 16667"/>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http://www.imart.co.jp/4.19-toukyouchokka-shositu-hig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883" y="232568"/>
            <a:ext cx="3815953" cy="397495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92" y="232568"/>
            <a:ext cx="5141945" cy="385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419271" y="3687415"/>
            <a:ext cx="3701654" cy="923330"/>
          </a:xfrm>
          <a:prstGeom prst="rect">
            <a:avLst/>
          </a:prstGeom>
          <a:noFill/>
        </p:spPr>
        <p:txBody>
          <a:bodyPr wrap="none" rtlCol="0">
            <a:spAutoFit/>
          </a:bodyPr>
          <a:lstStyle/>
          <a:p>
            <a:r>
              <a:rPr lang="ja-JP" altLang="en-US" dirty="0" smtClean="0"/>
              <a:t>　　　　</a:t>
            </a:r>
            <a:r>
              <a:rPr lang="ja-JP" altLang="ja-JP" dirty="0" smtClean="0"/>
              <a:t>東京</a:t>
            </a:r>
            <a:r>
              <a:rPr lang="ja-JP" altLang="ja-JP" dirty="0"/>
              <a:t>湾 </a:t>
            </a:r>
            <a:r>
              <a:rPr lang="ja-JP" altLang="en-US" dirty="0" smtClean="0"/>
              <a:t>　　</a:t>
            </a:r>
            <a:r>
              <a:rPr lang="ja-JP" altLang="ja-JP" dirty="0" smtClean="0"/>
              <a:t>伊勢</a:t>
            </a:r>
            <a:r>
              <a:rPr lang="ja-JP" altLang="ja-JP" dirty="0"/>
              <a:t>湾 </a:t>
            </a:r>
            <a:r>
              <a:rPr lang="ja-JP" altLang="en-US" dirty="0" smtClean="0"/>
              <a:t>　</a:t>
            </a:r>
            <a:r>
              <a:rPr lang="ja-JP" altLang="ja-JP" dirty="0" smtClean="0"/>
              <a:t>大阪</a:t>
            </a:r>
            <a:r>
              <a:rPr lang="ja-JP" altLang="ja-JP" dirty="0"/>
              <a:t>湾</a:t>
            </a:r>
          </a:p>
          <a:p>
            <a:r>
              <a:rPr lang="ja-JP" altLang="ja-JP" sz="1100" dirty="0"/>
              <a:t>水面面積</a:t>
            </a:r>
            <a:r>
              <a:rPr lang="en-US" altLang="ja-JP" sz="1100" dirty="0"/>
              <a:t> </a:t>
            </a:r>
            <a:r>
              <a:rPr lang="ja-JP" altLang="en-US" dirty="0"/>
              <a:t>１３８０</a:t>
            </a:r>
            <a:r>
              <a:rPr lang="en-US" altLang="ja-JP" dirty="0" smtClean="0"/>
              <a:t>km2 </a:t>
            </a:r>
            <a:r>
              <a:rPr lang="ja-JP" altLang="en-US" dirty="0" smtClean="0"/>
              <a:t>２１３０</a:t>
            </a:r>
            <a:r>
              <a:rPr lang="en-US" altLang="ja-JP" dirty="0" smtClean="0"/>
              <a:t>km2 </a:t>
            </a:r>
            <a:r>
              <a:rPr lang="ja-JP" altLang="en-US" dirty="0" smtClean="0"/>
              <a:t>１４００</a:t>
            </a:r>
            <a:r>
              <a:rPr lang="en-US" altLang="ja-JP" dirty="0" smtClean="0"/>
              <a:t>km2</a:t>
            </a:r>
            <a:endParaRPr lang="ja-JP" altLang="ja-JP" dirty="0"/>
          </a:p>
          <a:p>
            <a:endParaRPr kumimoji="1" lang="ja-JP" altLang="en-US" dirty="0"/>
          </a:p>
        </p:txBody>
      </p:sp>
      <p:sp>
        <p:nvSpPr>
          <p:cNvPr id="3" name="テキスト ボックス 2"/>
          <p:cNvSpPr txBox="1"/>
          <p:nvPr/>
        </p:nvSpPr>
        <p:spPr>
          <a:xfrm>
            <a:off x="5652120" y="4256802"/>
            <a:ext cx="3199915" cy="553998"/>
          </a:xfrm>
          <a:prstGeom prst="rect">
            <a:avLst/>
          </a:prstGeom>
          <a:noFill/>
        </p:spPr>
        <p:txBody>
          <a:bodyPr wrap="none" rtlCol="0">
            <a:spAutoFit/>
          </a:bodyPr>
          <a:lstStyle/>
          <a:p>
            <a:pPr algn="ctr"/>
            <a:r>
              <a:rPr lang="ja-JP" altLang="ja-JP" sz="1000" dirty="0">
                <a:solidFill>
                  <a:schemeClr val="bg1"/>
                </a:solidFill>
              </a:rPr>
              <a:t>港湾区域の</a:t>
            </a:r>
            <a:r>
              <a:rPr lang="ja-JP" altLang="ja-JP" sz="1000" dirty="0" smtClean="0">
                <a:solidFill>
                  <a:schemeClr val="bg1"/>
                </a:solidFill>
              </a:rPr>
              <a:t>面積</a:t>
            </a:r>
            <a:endParaRPr lang="en-US" altLang="ja-JP" sz="1000" dirty="0">
              <a:solidFill>
                <a:schemeClr val="bg1"/>
              </a:solidFill>
            </a:endParaRPr>
          </a:p>
          <a:p>
            <a:r>
              <a:rPr lang="ja-JP" altLang="ja-JP" sz="1000" dirty="0" smtClean="0">
                <a:solidFill>
                  <a:schemeClr val="bg1"/>
                </a:solidFill>
              </a:rPr>
              <a:t>重要</a:t>
            </a:r>
            <a:r>
              <a:rPr lang="ja-JP" altLang="ja-JP" sz="1000" dirty="0">
                <a:solidFill>
                  <a:schemeClr val="bg1"/>
                </a:solidFill>
              </a:rPr>
              <a:t>港湾以上の</a:t>
            </a:r>
            <a:r>
              <a:rPr lang="en-US" altLang="ja-JP" sz="1000" dirty="0">
                <a:solidFill>
                  <a:schemeClr val="bg1"/>
                </a:solidFill>
              </a:rPr>
              <a:t>6 </a:t>
            </a:r>
            <a:r>
              <a:rPr lang="ja-JP" altLang="ja-JP" sz="1000" dirty="0">
                <a:solidFill>
                  <a:schemeClr val="bg1"/>
                </a:solidFill>
              </a:rPr>
              <a:t>港（木更津、千葉、東京、川崎、横浜</a:t>
            </a:r>
            <a:r>
              <a:rPr lang="ja-JP" altLang="ja-JP" sz="1000" dirty="0" smtClean="0">
                <a:solidFill>
                  <a:schemeClr val="bg1"/>
                </a:solidFill>
              </a:rPr>
              <a:t>、</a:t>
            </a:r>
            <a:endParaRPr lang="en-US" altLang="ja-JP" sz="1000" dirty="0" smtClean="0">
              <a:solidFill>
                <a:schemeClr val="bg1"/>
              </a:solidFill>
            </a:endParaRPr>
          </a:p>
          <a:p>
            <a:r>
              <a:rPr lang="ja-JP" altLang="ja-JP" sz="1000" dirty="0" smtClean="0">
                <a:solidFill>
                  <a:schemeClr val="bg1"/>
                </a:solidFill>
              </a:rPr>
              <a:t>横須賀</a:t>
            </a:r>
            <a:r>
              <a:rPr lang="ja-JP" altLang="ja-JP" sz="1000" dirty="0">
                <a:solidFill>
                  <a:schemeClr val="bg1"/>
                </a:solidFill>
              </a:rPr>
              <a:t>）の</a:t>
            </a:r>
            <a:r>
              <a:rPr lang="ja-JP" altLang="ja-JP" sz="1000" dirty="0" smtClean="0">
                <a:solidFill>
                  <a:schemeClr val="bg1"/>
                </a:solidFill>
              </a:rPr>
              <a:t>面積</a:t>
            </a:r>
            <a:r>
              <a:rPr lang="ja-JP" altLang="en-US" sz="1000" dirty="0" smtClean="0">
                <a:solidFill>
                  <a:schemeClr val="bg1"/>
                </a:solidFill>
              </a:rPr>
              <a:t>の総和</a:t>
            </a:r>
            <a:r>
              <a:rPr lang="ja-JP" altLang="ja-JP" sz="1000" dirty="0" smtClean="0">
                <a:solidFill>
                  <a:schemeClr val="bg1"/>
                </a:solidFill>
              </a:rPr>
              <a:t>（約</a:t>
            </a:r>
            <a:r>
              <a:rPr lang="en-US" altLang="ja-JP" sz="1000" dirty="0" smtClean="0">
                <a:solidFill>
                  <a:schemeClr val="bg1"/>
                </a:solidFill>
              </a:rPr>
              <a:t>550km2</a:t>
            </a:r>
            <a:r>
              <a:rPr lang="ja-JP" altLang="ja-JP" sz="1000" dirty="0">
                <a:solidFill>
                  <a:schemeClr val="bg1"/>
                </a:solidFill>
              </a:rPr>
              <a:t>）</a:t>
            </a:r>
            <a:endParaRPr kumimoji="1" lang="ja-JP" altLang="en-US" sz="1000" dirty="0">
              <a:solidFill>
                <a:schemeClr val="bg1"/>
              </a:solidFill>
            </a:endParaRPr>
          </a:p>
        </p:txBody>
      </p:sp>
      <p:sp>
        <p:nvSpPr>
          <p:cNvPr id="5" name="テキスト ボックス 4"/>
          <p:cNvSpPr txBox="1"/>
          <p:nvPr/>
        </p:nvSpPr>
        <p:spPr>
          <a:xfrm>
            <a:off x="2460071" y="2160797"/>
            <a:ext cx="6000361" cy="707886"/>
          </a:xfrm>
          <a:prstGeom prst="rect">
            <a:avLst/>
          </a:prstGeom>
          <a:noFill/>
        </p:spPr>
        <p:txBody>
          <a:bodyPr wrap="none" rtlCol="0">
            <a:spAutoFit/>
          </a:bodyPr>
          <a:lstStyle/>
          <a:p>
            <a:pPr algn="ctr"/>
            <a:r>
              <a:rPr kumimoji="1" lang="ja-JP" altLang="en-US" sz="2000" b="1" dirty="0" smtClean="0">
                <a:solidFill>
                  <a:schemeClr val="accent2">
                    <a:lumMod val="75000"/>
                  </a:schemeClr>
                </a:solidFill>
              </a:rPr>
              <a:t>医療は数名から数百名が対象</a:t>
            </a:r>
            <a:endParaRPr kumimoji="1" lang="en-US" altLang="ja-JP" sz="2000" b="1" dirty="0" smtClean="0">
              <a:solidFill>
                <a:schemeClr val="accent2">
                  <a:lumMod val="75000"/>
                </a:schemeClr>
              </a:solidFill>
            </a:endParaRPr>
          </a:p>
          <a:p>
            <a:pPr algn="ctr"/>
            <a:r>
              <a:rPr lang="ja-JP" altLang="en-US" sz="2000" b="1" dirty="0">
                <a:solidFill>
                  <a:schemeClr val="accent2">
                    <a:lumMod val="75000"/>
                  </a:schemeClr>
                </a:solidFill>
              </a:rPr>
              <a:t>数千人</a:t>
            </a:r>
            <a:r>
              <a:rPr lang="ja-JP" altLang="en-US" sz="2000" b="1" dirty="0" smtClean="0">
                <a:solidFill>
                  <a:schemeClr val="accent2">
                    <a:lumMod val="75000"/>
                  </a:schemeClr>
                </a:solidFill>
              </a:rPr>
              <a:t>から数万人を対象とした組織運営にできてない</a:t>
            </a:r>
            <a:endParaRPr kumimoji="1" lang="ja-JP" altLang="en-US" sz="2000" b="1" dirty="0">
              <a:solidFill>
                <a:schemeClr val="accent2">
                  <a:lumMod val="75000"/>
                </a:schemeClr>
              </a:solidFill>
            </a:endParaRPr>
          </a:p>
        </p:txBody>
      </p:sp>
    </p:spTree>
    <p:extLst>
      <p:ext uri="{BB962C8B-B14F-4D97-AF65-F5344CB8AC3E}">
        <p14:creationId xmlns:p14="http://schemas.microsoft.com/office/powerpoint/2010/main" val="653095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テキスト ボックス 3"/>
          <p:cNvSpPr txBox="1">
            <a:spLocks noChangeArrowheads="1"/>
          </p:cNvSpPr>
          <p:nvPr/>
        </p:nvSpPr>
        <p:spPr bwMode="auto">
          <a:xfrm>
            <a:off x="0" y="2559153"/>
            <a:ext cx="438078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1000" dirty="0">
                <a:solidFill>
                  <a:prstClr val="black"/>
                </a:solidFill>
                <a:latin typeface="Corbel" pitchFamily="34" charset="0"/>
                <a:ea typeface="HGｺﾞｼｯｸM" pitchFamily="49" charset="-128"/>
              </a:rPr>
              <a:t> 1995 </a:t>
            </a:r>
            <a:r>
              <a:rPr kumimoji="0" lang="en-US" altLang="ja-JP" sz="1000" dirty="0" smtClean="0">
                <a:solidFill>
                  <a:prstClr val="black"/>
                </a:solidFill>
                <a:latin typeface="Corbel" pitchFamily="34" charset="0"/>
                <a:ea typeface="HGｺﾞｼｯｸM" pitchFamily="49" charset="-128"/>
              </a:rPr>
              <a:t> </a:t>
            </a:r>
            <a:r>
              <a:rPr kumimoji="0" lang="en-US" altLang="ja-JP" sz="1000" dirty="0">
                <a:solidFill>
                  <a:prstClr val="black"/>
                </a:solidFill>
                <a:latin typeface="Corbel" pitchFamily="34" charset="0"/>
                <a:ea typeface="HGｺﾞｼｯｸM" pitchFamily="49" charset="-128"/>
              </a:rPr>
              <a:t>January 17</a:t>
            </a:r>
            <a:r>
              <a:rPr kumimoji="0" lang="en-US" altLang="ja-JP" sz="1000" dirty="0" smtClean="0">
                <a:solidFill>
                  <a:prstClr val="black"/>
                </a:solidFill>
                <a:latin typeface="Corbel" pitchFamily="34" charset="0"/>
                <a:ea typeface="HGｺﾞｼｯｸM" pitchFamily="49" charset="-128"/>
              </a:rPr>
              <a:t>,~ </a:t>
            </a:r>
            <a:r>
              <a:rPr kumimoji="0" lang="en-US" altLang="ja-JP" sz="1000" dirty="0">
                <a:solidFill>
                  <a:prstClr val="black"/>
                </a:solidFill>
                <a:latin typeface="Corbel" pitchFamily="34" charset="0"/>
                <a:ea typeface="HGｺﾞｼｯｸM" pitchFamily="49" charset="-128"/>
              </a:rPr>
              <a:t>31 </a:t>
            </a:r>
            <a:r>
              <a:rPr kumimoji="0" lang="en-US" altLang="ja-JP" sz="1000" dirty="0" smtClean="0">
                <a:solidFill>
                  <a:prstClr val="black"/>
                </a:solidFill>
                <a:latin typeface="Corbel" pitchFamily="34" charset="0"/>
                <a:ea typeface="HGｺﾞｼｯｸM" pitchFamily="49" charset="-128"/>
              </a:rPr>
              <a:t> </a:t>
            </a:r>
            <a:r>
              <a:rPr kumimoji="0" lang="en-US" altLang="ja-JP" sz="1000" dirty="0">
                <a:solidFill>
                  <a:prstClr val="black"/>
                </a:solidFill>
                <a:latin typeface="Corbel" pitchFamily="34" charset="0"/>
                <a:ea typeface="HGｺﾞｼｯｸM" pitchFamily="49" charset="-128"/>
              </a:rPr>
              <a:t>was gathered in Kobe Japan Coast Guard patrol boats and maritime self-defense ship. And the transport operations carried Japan Coast Guard patrol boat, a helicopter - </a:t>
            </a:r>
            <a:r>
              <a:rPr kumimoji="0" lang="en-US" altLang="ja-JP" sz="1000" dirty="0" smtClean="0">
                <a:solidFill>
                  <a:prstClr val="black"/>
                </a:solidFill>
                <a:latin typeface="Corbel" pitchFamily="34" charset="0"/>
                <a:ea typeface="HGｺﾞｼｯｸM" pitchFamily="49" charset="-128"/>
              </a:rPr>
              <a:t>total </a:t>
            </a:r>
            <a:r>
              <a:rPr kumimoji="0" lang="en-US" altLang="ja-JP" sz="1000" dirty="0">
                <a:solidFill>
                  <a:prstClr val="black"/>
                </a:solidFill>
                <a:latin typeface="Corbel" pitchFamily="34" charset="0"/>
                <a:ea typeface="HGｺﾞｼｯｸM" pitchFamily="49" charset="-128"/>
              </a:rPr>
              <a:t>of 98, aircraft total 110 aircraft transporting personnel 348 people (emergency patients seven, 11 doctors) ,</a:t>
            </a:r>
            <a:r>
              <a:rPr kumimoji="0" lang="en-US" altLang="ja-JP" sz="1000" dirty="0" smtClean="0">
                <a:solidFill>
                  <a:prstClr val="black"/>
                </a:solidFill>
                <a:latin typeface="Corbel" pitchFamily="34" charset="0"/>
                <a:ea typeface="HGｺﾞｼｯｸM" pitchFamily="49" charset="-128"/>
              </a:rPr>
              <a:t> </a:t>
            </a:r>
            <a:r>
              <a:rPr kumimoji="0" lang="en-US" altLang="ja-JP" sz="1000" dirty="0">
                <a:solidFill>
                  <a:prstClr val="black"/>
                </a:solidFill>
                <a:latin typeface="Corbel" pitchFamily="34" charset="0"/>
                <a:ea typeface="HGｺﾞｼｯｸM" pitchFamily="49" charset="-128"/>
              </a:rPr>
              <a:t>transport relief </a:t>
            </a:r>
            <a:r>
              <a:rPr kumimoji="0" lang="en-US" altLang="ja-JP" sz="1000" dirty="0" smtClean="0">
                <a:solidFill>
                  <a:prstClr val="black"/>
                </a:solidFill>
                <a:latin typeface="Corbel" pitchFamily="34" charset="0"/>
                <a:ea typeface="HGｺﾞｼｯｸM" pitchFamily="49" charset="-128"/>
              </a:rPr>
              <a:t>: </a:t>
            </a:r>
            <a:r>
              <a:rPr kumimoji="0" lang="en-US" altLang="ja-JP" sz="1000" dirty="0">
                <a:solidFill>
                  <a:prstClr val="black"/>
                </a:solidFill>
                <a:latin typeface="Corbel" pitchFamily="34" charset="0"/>
                <a:ea typeface="HGｺﾞｼｯｸM" pitchFamily="49" charset="-128"/>
              </a:rPr>
              <a:t>water 1,725 tons, 11,700 blankets sheets, drinking water 78.9 km liter, grocery / grocery / clothing / pharmaceuticals, such as about 240 tons, empty plastic tank </a:t>
            </a:r>
            <a:r>
              <a:rPr kumimoji="0" lang="en-US" altLang="ja-JP" sz="1000" dirty="0" smtClean="0">
                <a:solidFill>
                  <a:prstClr val="black"/>
                </a:solidFill>
                <a:latin typeface="Corbel" pitchFamily="34" charset="0"/>
                <a:ea typeface="HGｺﾞｼｯｸM" pitchFamily="49" charset="-128"/>
              </a:rPr>
              <a:t>3,000,Radio </a:t>
            </a:r>
            <a:r>
              <a:rPr kumimoji="0" lang="en-US" altLang="ja-JP" sz="1000" dirty="0">
                <a:solidFill>
                  <a:prstClr val="black"/>
                </a:solidFill>
                <a:latin typeface="Corbel" pitchFamily="34" charset="0"/>
                <a:ea typeface="HGｺﾞｼｯｸM" pitchFamily="49" charset="-128"/>
              </a:rPr>
              <a:t>50 cars, 150 sheets futon, milk 10 kg liter, 42,000 rice balls, 35,000 </a:t>
            </a:r>
            <a:r>
              <a:rPr kumimoji="0" lang="en-US" altLang="ja-JP" sz="1000" dirty="0" smtClean="0">
                <a:solidFill>
                  <a:prstClr val="black"/>
                </a:solidFill>
                <a:latin typeface="Corbel" pitchFamily="34" charset="0"/>
                <a:ea typeface="HGｺﾞｼｯｸM" pitchFamily="49" charset="-128"/>
              </a:rPr>
              <a:t>boiled </a:t>
            </a:r>
            <a:r>
              <a:rPr kumimoji="0" lang="en-US" altLang="ja-JP" sz="1000" dirty="0">
                <a:solidFill>
                  <a:prstClr val="black"/>
                </a:solidFill>
                <a:latin typeface="Corbel" pitchFamily="34" charset="0"/>
                <a:ea typeface="HGｺﾞｼｯｸM" pitchFamily="49" charset="-128"/>
              </a:rPr>
              <a:t>eggs.</a:t>
            </a:r>
            <a:r>
              <a:rPr kumimoji="0" lang="ja-JP" altLang="en-US" sz="1000" dirty="0">
                <a:solidFill>
                  <a:prstClr val="black"/>
                </a:solidFill>
                <a:latin typeface="Corbel" pitchFamily="34" charset="0"/>
                <a:ea typeface="HGｺﾞｼｯｸM" pitchFamily="49" charset="-128"/>
              </a:rPr>
              <a:t/>
            </a:r>
            <a:br>
              <a:rPr kumimoji="0" lang="ja-JP" altLang="en-US" sz="1000" dirty="0">
                <a:solidFill>
                  <a:prstClr val="black"/>
                </a:solidFill>
                <a:latin typeface="Corbel" pitchFamily="34" charset="0"/>
                <a:ea typeface="HGｺﾞｼｯｸM" pitchFamily="49" charset="-128"/>
              </a:rPr>
            </a:br>
            <a:endParaRPr kumimoji="0" lang="ja-JP" altLang="en-US" sz="1000" dirty="0">
              <a:solidFill>
                <a:prstClr val="black"/>
              </a:solidFill>
              <a:latin typeface="Corbel" pitchFamily="34" charset="0"/>
              <a:ea typeface="HGｺﾞｼｯｸM" pitchFamily="49" charset="-128"/>
            </a:endParaRPr>
          </a:p>
        </p:txBody>
      </p:sp>
      <p:pic>
        <p:nvPicPr>
          <p:cNvPr id="27650" name="Picture 2" descr="C:\Users\sunadaphd\Desktop\response05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782" y="0"/>
            <a:ext cx="4763218" cy="3810575"/>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descr="http://blog.zaq.ne.jp/blueocean/img/img_box/img201101190241427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380782" cy="254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009970" y="166263"/>
            <a:ext cx="7161961" cy="646331"/>
          </a:xfrm>
          <a:prstGeom prst="rect">
            <a:avLst/>
          </a:prstGeom>
          <a:noFill/>
        </p:spPr>
        <p:txBody>
          <a:bodyPr wrap="none" rtlCol="0">
            <a:spAutoFit/>
          </a:bodyPr>
          <a:lstStyle/>
          <a:p>
            <a:pPr fontAlgn="base">
              <a:spcBef>
                <a:spcPct val="0"/>
              </a:spcBef>
              <a:spcAft>
                <a:spcPct val="0"/>
              </a:spcAft>
            </a:pPr>
            <a:r>
              <a:rPr lang="en-US" altLang="ja-JP" sz="3600" b="1" dirty="0">
                <a:solidFill>
                  <a:prstClr val="white"/>
                </a:solidFill>
                <a:latin typeface="Garamond" pitchFamily="18" charset="0"/>
                <a:ea typeface="HG行書体" pitchFamily="65" charset="-128"/>
              </a:rPr>
              <a:t>I learned from a number of disaster</a:t>
            </a:r>
            <a:endParaRPr lang="ja-JP" altLang="en-US" sz="3600" b="1" dirty="0">
              <a:solidFill>
                <a:prstClr val="white"/>
              </a:solidFill>
              <a:latin typeface="Garamond" pitchFamily="18" charset="0"/>
              <a:ea typeface="HG行書体" pitchFamily="65" charset="-128"/>
            </a:endParaRPr>
          </a:p>
        </p:txBody>
      </p:sp>
      <p:sp>
        <p:nvSpPr>
          <p:cNvPr id="6" name="テキスト ボックス 5"/>
          <p:cNvSpPr txBox="1"/>
          <p:nvPr/>
        </p:nvSpPr>
        <p:spPr>
          <a:xfrm>
            <a:off x="-1" y="3862986"/>
            <a:ext cx="3685731" cy="2954655"/>
          </a:xfrm>
          <a:prstGeom prst="rect">
            <a:avLst/>
          </a:prstGeom>
          <a:solidFill>
            <a:schemeClr val="accent6">
              <a:lumMod val="60000"/>
              <a:lumOff val="40000"/>
            </a:schemeClr>
          </a:solidFill>
        </p:spPr>
        <p:txBody>
          <a:bodyPr wrap="square" rtlCol="0">
            <a:spAutoFit/>
          </a:bodyPr>
          <a:lstStyle/>
          <a:p>
            <a:pPr fontAlgn="base">
              <a:spcBef>
                <a:spcPct val="0"/>
              </a:spcBef>
              <a:spcAft>
                <a:spcPct val="0"/>
              </a:spcAft>
            </a:pPr>
            <a:r>
              <a:rPr lang="en-US" altLang="ja-JP" b="1" dirty="0" smtClean="0"/>
              <a:t>Twin Towers: "Comfort", US Navy Ship Arrives 9/14 </a:t>
            </a:r>
            <a:r>
              <a:rPr lang="ja-JP" altLang="en-US" b="1" dirty="0" smtClean="0">
                <a:solidFill>
                  <a:prstClr val="black"/>
                </a:solidFill>
                <a:latin typeface="Garamond" pitchFamily="18" charset="0"/>
                <a:ea typeface="HG行書体" pitchFamily="65" charset="-128"/>
              </a:rPr>
              <a:t>：</a:t>
            </a:r>
            <a:r>
              <a:rPr lang="en-US" altLang="ja-JP" dirty="0">
                <a:hlinkClick r:id="rId5"/>
              </a:rPr>
              <a:t>https://</a:t>
            </a:r>
            <a:r>
              <a:rPr lang="en-US" altLang="ja-JP" dirty="0" smtClean="0">
                <a:hlinkClick r:id="rId5"/>
              </a:rPr>
              <a:t>www.youtube.com/watch?v=KLYHRZbA2Hw</a:t>
            </a:r>
            <a:endParaRPr lang="en-US" altLang="ja-JP" dirty="0" smtClean="0"/>
          </a:p>
          <a:p>
            <a:pPr fontAlgn="base">
              <a:spcBef>
                <a:spcPct val="0"/>
              </a:spcBef>
              <a:spcAft>
                <a:spcPct val="0"/>
              </a:spcAft>
            </a:pPr>
            <a:r>
              <a:rPr lang="en-US" altLang="ja-JP" sz="1200" dirty="0" smtClean="0"/>
              <a:t>Twin Towers: The USNS (Navy Hospital ship) "Comfort" arrived ground zero on September 14th. In the days that followed they ferried rescue workers, National Guardsmen, firefighters and police officers to the Comfort for food, clothes, shelter, medical attention, or a psychologist, a priest, a rabbi, or just a place to sleep. The USNS Comfort did much more than they got credit for.</a:t>
            </a:r>
          </a:p>
          <a:p>
            <a:pPr fontAlgn="base">
              <a:spcBef>
                <a:spcPct val="0"/>
              </a:spcBef>
              <a:spcAft>
                <a:spcPct val="0"/>
              </a:spcAft>
            </a:pPr>
            <a:endParaRPr lang="ja-JP" altLang="en-US" dirty="0">
              <a:solidFill>
                <a:prstClr val="black"/>
              </a:solidFill>
              <a:latin typeface="Garamond" pitchFamily="18" charset="0"/>
              <a:ea typeface="HG行書体" pitchFamily="65" charset="-128"/>
            </a:endParaRPr>
          </a:p>
        </p:txBody>
      </p:sp>
      <p:sp>
        <p:nvSpPr>
          <p:cNvPr id="3" name="テキスト ボックス 2"/>
          <p:cNvSpPr txBox="1"/>
          <p:nvPr/>
        </p:nvSpPr>
        <p:spPr>
          <a:xfrm>
            <a:off x="2462849" y="2060848"/>
            <a:ext cx="1890261" cy="369332"/>
          </a:xfrm>
          <a:prstGeom prst="rect">
            <a:avLst/>
          </a:prstGeom>
          <a:noFill/>
        </p:spPr>
        <p:txBody>
          <a:bodyPr wrap="none" rtlCol="0">
            <a:spAutoFit/>
          </a:bodyPr>
          <a:lstStyle/>
          <a:p>
            <a:r>
              <a:rPr kumimoji="1" lang="en-US" altLang="ja-JP" dirty="0" smtClean="0">
                <a:solidFill>
                  <a:schemeClr val="bg1"/>
                </a:solidFill>
              </a:rPr>
              <a:t>1995/Jan/17/KOBE</a:t>
            </a:r>
            <a:endParaRPr kumimoji="1" lang="ja-JP" altLang="en-US" dirty="0">
              <a:solidFill>
                <a:schemeClr val="bg1"/>
              </a:solidFill>
            </a:endParaRPr>
          </a:p>
        </p:txBody>
      </p:sp>
      <p:pic>
        <p:nvPicPr>
          <p:cNvPr id="4" name="KLYHRZbA2Hw"/>
          <p:cNvPicPr>
            <a:picLocks noRot="1" noChangeAspect="1"/>
          </p:cNvPicPr>
          <p:nvPr>
            <a:videoFile r:link="rId1"/>
          </p:nvPr>
        </p:nvPicPr>
        <p:blipFill>
          <a:blip r:embed="rId6"/>
          <a:stretch>
            <a:fillRect/>
          </a:stretch>
        </p:blipFill>
        <p:spPr>
          <a:xfrm>
            <a:off x="3689316" y="3789740"/>
            <a:ext cx="5454684" cy="3068260"/>
          </a:xfrm>
          <a:prstGeom prst="rect">
            <a:avLst/>
          </a:prstGeom>
        </p:spPr>
      </p:pic>
      <p:sp>
        <p:nvSpPr>
          <p:cNvPr id="7" name="テキスト ボックス 6"/>
          <p:cNvSpPr txBox="1"/>
          <p:nvPr/>
        </p:nvSpPr>
        <p:spPr>
          <a:xfrm>
            <a:off x="5724128" y="3295970"/>
            <a:ext cx="2321469" cy="369332"/>
          </a:xfrm>
          <a:prstGeom prst="rect">
            <a:avLst/>
          </a:prstGeom>
          <a:noFill/>
        </p:spPr>
        <p:txBody>
          <a:bodyPr wrap="none" rtlCol="0">
            <a:spAutoFit/>
          </a:bodyPr>
          <a:lstStyle/>
          <a:p>
            <a:r>
              <a:rPr kumimoji="1" lang="en-US" altLang="ja-JP" dirty="0" smtClean="0">
                <a:solidFill>
                  <a:schemeClr val="bg1"/>
                </a:solidFill>
              </a:rPr>
              <a:t>2001/Sep/14/NY pire92</a:t>
            </a:r>
            <a:endParaRPr kumimoji="1" lang="ja-JP" altLang="en-US" dirty="0">
              <a:solidFill>
                <a:schemeClr val="bg1"/>
              </a:solidFill>
            </a:endParaRPr>
          </a:p>
        </p:txBody>
      </p:sp>
    </p:spTree>
    <p:extLst>
      <p:ext uri="{BB962C8B-B14F-4D97-AF65-F5344CB8AC3E}">
        <p14:creationId xmlns:p14="http://schemas.microsoft.com/office/powerpoint/2010/main" val="3484363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unadaphd\Desktop\ICS_Organiz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6" y="548680"/>
            <a:ext cx="9245006" cy="484738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66688" y="4653136"/>
            <a:ext cx="8810625" cy="2062103"/>
          </a:xfrm>
          <a:prstGeom prst="rect">
            <a:avLst/>
          </a:prstGeom>
          <a:noFill/>
        </p:spPr>
        <p:txBody>
          <a:bodyPr wrap="square" rtlCol="0">
            <a:spAutoFit/>
          </a:bodyPr>
          <a:lstStyle/>
          <a:p>
            <a:pPr algn="ctr" fontAlgn="base">
              <a:spcBef>
                <a:spcPct val="0"/>
              </a:spcBef>
              <a:spcAft>
                <a:spcPct val="0"/>
              </a:spcAft>
            </a:pPr>
            <a:r>
              <a:rPr lang="ja-JP" altLang="en-US" sz="1600" dirty="0">
                <a:solidFill>
                  <a:prstClr val="black"/>
                </a:solidFill>
                <a:latin typeface="HGP明朝E"/>
              </a:rPr>
              <a:t>米国で発生するあらゆる緊急災害・緊急事態に</a:t>
            </a:r>
            <a:r>
              <a:rPr lang="en-US" altLang="ja-JP" sz="1600" dirty="0">
                <a:solidFill>
                  <a:prstClr val="black"/>
                </a:solidFill>
                <a:latin typeface="HGP明朝E"/>
              </a:rPr>
              <a:t>ICS</a:t>
            </a:r>
            <a:r>
              <a:rPr lang="ja-JP" altLang="en-US" sz="1600" dirty="0">
                <a:solidFill>
                  <a:prstClr val="black"/>
                </a:solidFill>
                <a:latin typeface="HGP明朝E"/>
              </a:rPr>
              <a:t>を適用する法に定められている。</a:t>
            </a:r>
            <a:endParaRPr lang="en-US" altLang="ja-JP" sz="1600" dirty="0">
              <a:solidFill>
                <a:prstClr val="black"/>
              </a:solidFill>
              <a:latin typeface="HGP明朝E"/>
            </a:endParaRPr>
          </a:p>
          <a:p>
            <a:pPr algn="ctr" fontAlgn="base">
              <a:spcBef>
                <a:spcPct val="0"/>
              </a:spcBef>
              <a:spcAft>
                <a:spcPct val="0"/>
              </a:spcAft>
            </a:pPr>
            <a:r>
              <a:rPr lang="ja-JP" altLang="en-US" sz="1600" dirty="0">
                <a:solidFill>
                  <a:prstClr val="black"/>
                </a:solidFill>
                <a:latin typeface="HGP明朝E"/>
              </a:rPr>
              <a:t>災害・事件の種類を問わず、日常の事件・事故からテロ事件・ハリケーン災害などの危機管理まであらゆる緊急事態対応で使用されている。 また自主防災組織・地域防災、原子力防災、さらにコンサート、パレード、オリンピックのような非常時以外のイベントなどに活用される。</a:t>
            </a:r>
          </a:p>
          <a:p>
            <a:pPr algn="ctr" fontAlgn="base">
              <a:spcBef>
                <a:spcPct val="0"/>
              </a:spcBef>
              <a:spcAft>
                <a:spcPct val="0"/>
              </a:spcAft>
            </a:pPr>
            <a:r>
              <a:rPr lang="ja-JP" altLang="en-US" sz="1600" b="1" dirty="0">
                <a:solidFill>
                  <a:srgbClr val="FF0000"/>
                </a:solidFill>
                <a:effectLst>
                  <a:outerShdw blurRad="38100" dist="38100" dir="2700000" algn="tl">
                    <a:srgbClr val="000000">
                      <a:alpha val="43137"/>
                    </a:srgbClr>
                  </a:outerShdw>
                </a:effectLst>
                <a:latin typeface="HGP明朝E"/>
              </a:rPr>
              <a:t>組織は</a:t>
            </a:r>
            <a:r>
              <a:rPr lang="en-US" altLang="ja-JP" sz="1600" b="1" dirty="0">
                <a:solidFill>
                  <a:srgbClr val="FF0000"/>
                </a:solidFill>
                <a:effectLst>
                  <a:outerShdw blurRad="38100" dist="38100" dir="2700000" algn="tl">
                    <a:srgbClr val="000000">
                      <a:alpha val="43137"/>
                    </a:srgbClr>
                  </a:outerShdw>
                </a:effectLst>
                <a:latin typeface="HGP明朝E"/>
              </a:rPr>
              <a:t>5</a:t>
            </a:r>
            <a:r>
              <a:rPr lang="ja-JP" altLang="en-US" sz="1600" b="1" dirty="0">
                <a:solidFill>
                  <a:srgbClr val="FF0000"/>
                </a:solidFill>
                <a:effectLst>
                  <a:outerShdw blurRad="38100" dist="38100" dir="2700000" algn="tl">
                    <a:srgbClr val="000000">
                      <a:alpha val="43137"/>
                    </a:srgbClr>
                  </a:outerShdw>
                </a:effectLst>
                <a:latin typeface="HGP明朝E"/>
              </a:rPr>
              <a:t>つの機能（</a:t>
            </a:r>
            <a:r>
              <a:rPr lang="en-US" altLang="ja-JP" sz="1600" b="1" dirty="0">
                <a:solidFill>
                  <a:prstClr val="black"/>
                </a:solidFill>
                <a:effectLst>
                  <a:outerShdw blurRad="38100" dist="38100" dir="2700000" algn="tl">
                    <a:srgbClr val="000000">
                      <a:alpha val="43137"/>
                    </a:srgbClr>
                  </a:outerShdw>
                </a:effectLst>
                <a:latin typeface="HGP明朝E"/>
              </a:rPr>
              <a:t>Functions</a:t>
            </a:r>
            <a:r>
              <a:rPr lang="ja-JP" altLang="en-US" sz="1600" b="1" dirty="0">
                <a:solidFill>
                  <a:srgbClr val="FF0000"/>
                </a:solidFill>
                <a:effectLst>
                  <a:outerShdw blurRad="38100" dist="38100" dir="2700000" algn="tl">
                    <a:srgbClr val="000000">
                      <a:alpha val="43137"/>
                    </a:srgbClr>
                  </a:outerShdw>
                </a:effectLst>
                <a:latin typeface="HGP明朝E"/>
              </a:rPr>
              <a:t>）</a:t>
            </a:r>
            <a:endParaRPr lang="en-US" altLang="ja-JP" sz="1600" b="1" dirty="0">
              <a:solidFill>
                <a:srgbClr val="FF0000"/>
              </a:solidFill>
              <a:effectLst>
                <a:outerShdw blurRad="38100" dist="38100" dir="2700000" algn="tl">
                  <a:srgbClr val="000000">
                    <a:alpha val="43137"/>
                  </a:srgbClr>
                </a:outerShdw>
              </a:effectLst>
              <a:latin typeface="HGP明朝E"/>
            </a:endParaRPr>
          </a:p>
          <a:p>
            <a:pPr algn="ctr" fontAlgn="base">
              <a:spcBef>
                <a:spcPct val="0"/>
              </a:spcBef>
              <a:spcAft>
                <a:spcPct val="0"/>
              </a:spcAft>
            </a:pPr>
            <a:r>
              <a:rPr lang="ja-JP" altLang="en-US" sz="1600" b="1" dirty="0">
                <a:solidFill>
                  <a:srgbClr val="FF0000"/>
                </a:solidFill>
                <a:effectLst>
                  <a:outerShdw blurRad="38100" dist="38100" dir="2700000" algn="tl">
                    <a:srgbClr val="000000">
                      <a:alpha val="43137"/>
                    </a:srgbClr>
                  </a:outerShdw>
                </a:effectLst>
                <a:latin typeface="HGP明朝E"/>
              </a:rPr>
              <a:t>指揮（</a:t>
            </a:r>
            <a:r>
              <a:rPr lang="en-US" altLang="ja-JP" sz="1600" b="1" dirty="0">
                <a:solidFill>
                  <a:prstClr val="black"/>
                </a:solidFill>
                <a:effectLst>
                  <a:outerShdw blurRad="38100" dist="38100" dir="2700000" algn="tl">
                    <a:srgbClr val="000000">
                      <a:alpha val="43137"/>
                    </a:srgbClr>
                  </a:outerShdw>
                </a:effectLst>
                <a:latin typeface="HGP明朝E"/>
              </a:rPr>
              <a:t>Command</a:t>
            </a:r>
            <a:r>
              <a:rPr lang="ja-JP" altLang="en-US" sz="1600" b="1" dirty="0">
                <a:solidFill>
                  <a:srgbClr val="FF0000"/>
                </a:solidFill>
                <a:effectLst>
                  <a:outerShdw blurRad="38100" dist="38100" dir="2700000" algn="tl">
                    <a:srgbClr val="000000">
                      <a:alpha val="43137"/>
                    </a:srgbClr>
                  </a:outerShdw>
                </a:effectLst>
                <a:latin typeface="HGP明朝E"/>
              </a:rPr>
              <a:t>）、実行（</a:t>
            </a:r>
            <a:r>
              <a:rPr lang="en-US" altLang="ja-JP" sz="1600" b="1" dirty="0">
                <a:solidFill>
                  <a:prstClr val="black"/>
                </a:solidFill>
                <a:effectLst>
                  <a:outerShdw blurRad="38100" dist="38100" dir="2700000" algn="tl">
                    <a:srgbClr val="000000">
                      <a:alpha val="43137"/>
                    </a:srgbClr>
                  </a:outerShdw>
                </a:effectLst>
                <a:latin typeface="HGP明朝E"/>
              </a:rPr>
              <a:t>Operation</a:t>
            </a:r>
            <a:r>
              <a:rPr lang="ja-JP" altLang="en-US" sz="1600" b="1" dirty="0">
                <a:solidFill>
                  <a:srgbClr val="FF0000"/>
                </a:solidFill>
                <a:effectLst>
                  <a:outerShdw blurRad="38100" dist="38100" dir="2700000" algn="tl">
                    <a:srgbClr val="000000">
                      <a:alpha val="43137"/>
                    </a:srgbClr>
                  </a:outerShdw>
                </a:effectLst>
                <a:latin typeface="HGP明朝E"/>
              </a:rPr>
              <a:t>）、計画情報（</a:t>
            </a:r>
            <a:r>
              <a:rPr lang="en-US" altLang="ja-JP" sz="1600" b="1" dirty="0">
                <a:solidFill>
                  <a:prstClr val="black"/>
                </a:solidFill>
                <a:effectLst>
                  <a:outerShdw blurRad="38100" dist="38100" dir="2700000" algn="tl">
                    <a:srgbClr val="000000">
                      <a:alpha val="43137"/>
                    </a:srgbClr>
                  </a:outerShdw>
                </a:effectLst>
                <a:latin typeface="HGP明朝E"/>
              </a:rPr>
              <a:t>Planning</a:t>
            </a:r>
            <a:r>
              <a:rPr lang="ja-JP" altLang="en-US" sz="1600" b="1" dirty="0">
                <a:solidFill>
                  <a:srgbClr val="FF0000"/>
                </a:solidFill>
                <a:effectLst>
                  <a:outerShdw blurRad="38100" dist="38100" dir="2700000" algn="tl">
                    <a:srgbClr val="000000">
                      <a:alpha val="43137"/>
                    </a:srgbClr>
                  </a:outerShdw>
                </a:effectLst>
                <a:latin typeface="HGP明朝E"/>
              </a:rPr>
              <a:t>）、</a:t>
            </a:r>
            <a:endParaRPr lang="en-US" altLang="ja-JP" sz="1600" b="1" dirty="0">
              <a:solidFill>
                <a:srgbClr val="FF0000"/>
              </a:solidFill>
              <a:effectLst>
                <a:outerShdw blurRad="38100" dist="38100" dir="2700000" algn="tl">
                  <a:srgbClr val="000000">
                    <a:alpha val="43137"/>
                  </a:srgbClr>
                </a:outerShdw>
              </a:effectLst>
              <a:latin typeface="HGP明朝E"/>
            </a:endParaRPr>
          </a:p>
          <a:p>
            <a:pPr algn="ctr" fontAlgn="base">
              <a:spcBef>
                <a:spcPct val="0"/>
              </a:spcBef>
              <a:spcAft>
                <a:spcPct val="0"/>
              </a:spcAft>
            </a:pPr>
            <a:r>
              <a:rPr lang="ja-JP" altLang="en-US" sz="1600" b="1" smtClean="0">
                <a:solidFill>
                  <a:srgbClr val="FF0000"/>
                </a:solidFill>
                <a:effectLst>
                  <a:outerShdw blurRad="38100" dist="38100" dir="2700000" algn="tl">
                    <a:srgbClr val="000000">
                      <a:alpha val="43137"/>
                    </a:srgbClr>
                  </a:outerShdw>
                </a:effectLst>
                <a:latin typeface="HGP明朝E"/>
              </a:rPr>
              <a:t>機動支援</a:t>
            </a:r>
            <a:r>
              <a:rPr lang="ja-JP" altLang="en-US" sz="1600" b="1" dirty="0">
                <a:solidFill>
                  <a:srgbClr val="FF0000"/>
                </a:solidFill>
                <a:effectLst>
                  <a:outerShdw blurRad="38100" dist="38100" dir="2700000" algn="tl">
                    <a:srgbClr val="000000">
                      <a:alpha val="43137"/>
                    </a:srgbClr>
                  </a:outerShdw>
                </a:effectLst>
                <a:latin typeface="HGP明朝E"/>
              </a:rPr>
              <a:t>（</a:t>
            </a:r>
            <a:r>
              <a:rPr lang="en-US" altLang="ja-JP" sz="1600" b="1" dirty="0">
                <a:solidFill>
                  <a:prstClr val="black"/>
                </a:solidFill>
                <a:effectLst>
                  <a:outerShdw blurRad="38100" dist="38100" dir="2700000" algn="tl">
                    <a:srgbClr val="000000">
                      <a:alpha val="43137"/>
                    </a:srgbClr>
                  </a:outerShdw>
                </a:effectLst>
                <a:latin typeface="HGP明朝E"/>
              </a:rPr>
              <a:t>Logistics</a:t>
            </a:r>
            <a:r>
              <a:rPr lang="ja-JP" altLang="en-US" sz="1600" b="1" dirty="0">
                <a:solidFill>
                  <a:srgbClr val="FF0000"/>
                </a:solidFill>
                <a:effectLst>
                  <a:outerShdw blurRad="38100" dist="38100" dir="2700000" algn="tl">
                    <a:srgbClr val="000000">
                      <a:alpha val="43137"/>
                    </a:srgbClr>
                  </a:outerShdw>
                </a:effectLst>
                <a:latin typeface="HGP明朝E"/>
              </a:rPr>
              <a:t>）、</a:t>
            </a:r>
            <a:endParaRPr lang="en-US" altLang="ja-JP" sz="1600" b="1" dirty="0">
              <a:solidFill>
                <a:srgbClr val="FF0000"/>
              </a:solidFill>
              <a:effectLst>
                <a:outerShdw blurRad="38100" dist="38100" dir="2700000" algn="tl">
                  <a:srgbClr val="000000">
                    <a:alpha val="43137"/>
                  </a:srgbClr>
                </a:outerShdw>
              </a:effectLst>
              <a:latin typeface="HGP明朝E"/>
            </a:endParaRPr>
          </a:p>
          <a:p>
            <a:pPr algn="ctr" fontAlgn="base">
              <a:spcBef>
                <a:spcPct val="0"/>
              </a:spcBef>
              <a:spcAft>
                <a:spcPct val="0"/>
              </a:spcAft>
            </a:pPr>
            <a:r>
              <a:rPr lang="ja-JP" altLang="en-US" sz="1600" b="1" dirty="0">
                <a:solidFill>
                  <a:srgbClr val="FF0000"/>
                </a:solidFill>
                <a:effectLst>
                  <a:outerShdw blurRad="38100" dist="38100" dir="2700000" algn="tl">
                    <a:srgbClr val="000000">
                      <a:alpha val="43137"/>
                    </a:srgbClr>
                  </a:outerShdw>
                </a:effectLst>
                <a:latin typeface="HGP明朝E"/>
              </a:rPr>
              <a:t>財務・総務（</a:t>
            </a:r>
            <a:r>
              <a:rPr lang="en-US" altLang="ja-JP" sz="1600" b="1" dirty="0">
                <a:solidFill>
                  <a:prstClr val="black"/>
                </a:solidFill>
                <a:effectLst>
                  <a:outerShdw blurRad="38100" dist="38100" dir="2700000" algn="tl">
                    <a:srgbClr val="000000">
                      <a:alpha val="43137"/>
                    </a:srgbClr>
                  </a:outerShdw>
                </a:effectLst>
                <a:latin typeface="HGP明朝E"/>
              </a:rPr>
              <a:t>Finance/Administration</a:t>
            </a:r>
            <a:r>
              <a:rPr lang="ja-JP" altLang="en-US" sz="1600" b="1" dirty="0">
                <a:solidFill>
                  <a:srgbClr val="FF0000"/>
                </a:solidFill>
                <a:effectLst>
                  <a:outerShdw blurRad="38100" dist="38100" dir="2700000" algn="tl">
                    <a:srgbClr val="000000">
                      <a:alpha val="43137"/>
                    </a:srgbClr>
                  </a:outerShdw>
                </a:effectLst>
                <a:latin typeface="HGP明朝E"/>
              </a:rPr>
              <a:t>）</a:t>
            </a:r>
            <a:endParaRPr lang="ja-JP" altLang="en-US" sz="1600" b="1" dirty="0">
              <a:solidFill>
                <a:srgbClr val="FF0000"/>
              </a:solidFill>
              <a:effectLst>
                <a:outerShdw blurRad="38100" dist="38100" dir="2700000" algn="tl">
                  <a:srgbClr val="000000">
                    <a:alpha val="43137"/>
                  </a:srgbClr>
                </a:outerShdw>
              </a:effectLst>
              <a:latin typeface="Garamond" pitchFamily="18" charset="0"/>
              <a:ea typeface="HG行書体" pitchFamily="65" charset="-128"/>
            </a:endParaRPr>
          </a:p>
        </p:txBody>
      </p:sp>
    </p:spTree>
    <p:extLst>
      <p:ext uri="{BB962C8B-B14F-4D97-AF65-F5344CB8AC3E}">
        <p14:creationId xmlns:p14="http://schemas.microsoft.com/office/powerpoint/2010/main" val="27733484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188640"/>
            <a:ext cx="8856984" cy="6647974"/>
          </a:xfrm>
          <a:prstGeom prst="rect">
            <a:avLst/>
          </a:prstGeom>
          <a:noFill/>
        </p:spPr>
        <p:txBody>
          <a:bodyPr wrap="square" rtlCol="0">
            <a:spAutoFit/>
          </a:bodyPr>
          <a:lstStyle/>
          <a:p>
            <a:pPr algn="ctr"/>
            <a:r>
              <a:rPr lang="ja-JP" altLang="ja-JP" sz="2800" b="1" dirty="0" smtClean="0">
                <a:solidFill>
                  <a:schemeClr val="bg1"/>
                </a:solidFill>
              </a:rPr>
              <a:t>【</a:t>
            </a:r>
            <a:r>
              <a:rPr lang="ja-JP" altLang="en-US" sz="2800" b="1" dirty="0" smtClean="0">
                <a:solidFill>
                  <a:schemeClr val="bg1"/>
                </a:solidFill>
              </a:rPr>
              <a:t>災害時多目的実現に向けての課題</a:t>
            </a:r>
            <a:r>
              <a:rPr lang="ja-JP" altLang="ja-JP" sz="2800" b="1" dirty="0" smtClean="0">
                <a:solidFill>
                  <a:schemeClr val="bg1"/>
                </a:solidFill>
              </a:rPr>
              <a:t>】</a:t>
            </a:r>
            <a:endParaRPr lang="ja-JP" altLang="ja-JP" sz="2800" b="1" dirty="0">
              <a:solidFill>
                <a:schemeClr val="bg1"/>
              </a:solidFill>
            </a:endParaRPr>
          </a:p>
          <a:p>
            <a:pPr algn="ctr"/>
            <a:r>
              <a:rPr lang="en-US" altLang="ja-JP" sz="1400" b="1" dirty="0">
                <a:effectLst>
                  <a:outerShdw blurRad="38100" dist="38100" dir="2700000" algn="tl">
                    <a:srgbClr val="000000">
                      <a:alpha val="43137"/>
                    </a:srgbClr>
                  </a:outerShdw>
                </a:effectLst>
              </a:rPr>
              <a:t> </a:t>
            </a:r>
            <a:r>
              <a:rPr lang="ja-JP" altLang="en-US" sz="2400" b="1" dirty="0" smtClean="0">
                <a:solidFill>
                  <a:srgbClr val="002060"/>
                </a:solidFill>
                <a:effectLst>
                  <a:outerShdw blurRad="38100" dist="38100" dir="2700000" algn="tl">
                    <a:srgbClr val="000000">
                      <a:alpha val="43137"/>
                    </a:srgbClr>
                  </a:outerShdw>
                </a:effectLst>
              </a:rPr>
              <a:t>・課題１．</a:t>
            </a:r>
            <a:r>
              <a:rPr lang="ja-JP" altLang="ja-JP" sz="2400" b="1" dirty="0" smtClean="0">
                <a:solidFill>
                  <a:srgbClr val="002060"/>
                </a:solidFill>
                <a:effectLst>
                  <a:outerShdw blurRad="38100" dist="38100" dir="2700000" algn="tl">
                    <a:srgbClr val="000000">
                      <a:alpha val="43137"/>
                    </a:srgbClr>
                  </a:outerShdw>
                </a:effectLst>
              </a:rPr>
              <a:t>訓練</a:t>
            </a:r>
            <a:r>
              <a:rPr lang="ja-JP" altLang="ja-JP" sz="2400" b="1" dirty="0">
                <a:solidFill>
                  <a:srgbClr val="002060"/>
                </a:solidFill>
                <a:effectLst>
                  <a:outerShdw blurRad="38100" dist="38100" dir="2700000" algn="tl">
                    <a:srgbClr val="000000">
                      <a:alpha val="43137"/>
                    </a:srgbClr>
                  </a:outerShdw>
                </a:effectLst>
              </a:rPr>
              <a:t>の</a:t>
            </a:r>
            <a:r>
              <a:rPr lang="ja-JP" altLang="ja-JP" sz="2400" b="1" dirty="0" smtClean="0">
                <a:solidFill>
                  <a:srgbClr val="002060"/>
                </a:solidFill>
                <a:effectLst>
                  <a:outerShdw blurRad="38100" dist="38100" dir="2700000" algn="tl">
                    <a:srgbClr val="000000">
                      <a:alpha val="43137"/>
                    </a:srgbClr>
                  </a:outerShdw>
                </a:effectLst>
              </a:rPr>
              <a:t>あり方</a:t>
            </a:r>
            <a:r>
              <a:rPr lang="ja-JP" altLang="en-US" sz="2400" b="1" dirty="0" smtClean="0">
                <a:solidFill>
                  <a:srgbClr val="002060"/>
                </a:solidFill>
                <a:effectLst>
                  <a:outerShdw blurRad="38100" dist="38100" dir="2700000" algn="tl">
                    <a:srgbClr val="000000">
                      <a:alpha val="43137"/>
                    </a:srgbClr>
                  </a:outerShdw>
                </a:effectLst>
              </a:rPr>
              <a:t>：</a:t>
            </a:r>
            <a:r>
              <a:rPr lang="ja-JP" altLang="en-US" sz="1600" b="1" dirty="0" smtClean="0"/>
              <a:t>過去２０年の議論</a:t>
            </a:r>
            <a:r>
              <a:rPr lang="ja-JP" altLang="en-US" sz="1600" b="1" dirty="0"/>
              <a:t>を</a:t>
            </a:r>
            <a:r>
              <a:rPr lang="ja-JP" altLang="en-US" sz="1600" b="1" dirty="0" smtClean="0"/>
              <a:t>推察するに</a:t>
            </a:r>
            <a:r>
              <a:rPr lang="ja-JP" altLang="ja-JP" sz="1600" b="1" dirty="0"/>
              <a:t>独自の病院船を保有</a:t>
            </a:r>
            <a:r>
              <a:rPr lang="ja-JP" altLang="en-US" sz="1600" b="1" dirty="0"/>
              <a:t>する気</a:t>
            </a:r>
            <a:r>
              <a:rPr lang="ja-JP" altLang="en-US" sz="1600" b="1" dirty="0" smtClean="0"/>
              <a:t>はない</a:t>
            </a:r>
            <a:endParaRPr lang="en-US" altLang="ja-JP" sz="1600" b="1" dirty="0" smtClean="0"/>
          </a:p>
          <a:p>
            <a:r>
              <a:rPr lang="ja-JP" altLang="en-US" sz="1600" b="1" dirty="0" smtClean="0">
                <a:solidFill>
                  <a:srgbClr val="FF0000"/>
                </a:solidFill>
              </a:rPr>
              <a:t>原因）</a:t>
            </a:r>
            <a:r>
              <a:rPr lang="ja-JP" altLang="ja-JP" sz="1600" b="1" dirty="0" smtClean="0">
                <a:solidFill>
                  <a:srgbClr val="FF0000"/>
                </a:solidFill>
              </a:rPr>
              <a:t>船舶</a:t>
            </a:r>
            <a:r>
              <a:rPr lang="ja-JP" altLang="en-US" sz="1600" b="1" dirty="0" smtClean="0">
                <a:solidFill>
                  <a:srgbClr val="FF0000"/>
                </a:solidFill>
              </a:rPr>
              <a:t>登録母港は各県に複数存在。</a:t>
            </a:r>
            <a:r>
              <a:rPr lang="ja-JP" altLang="ja-JP" sz="1600" b="1" dirty="0" smtClean="0">
                <a:solidFill>
                  <a:srgbClr val="FF0000"/>
                </a:solidFill>
              </a:rPr>
              <a:t>各県</a:t>
            </a:r>
            <a:r>
              <a:rPr lang="ja-JP" altLang="ja-JP" sz="1600" b="1" dirty="0">
                <a:solidFill>
                  <a:srgbClr val="FF0000"/>
                </a:solidFill>
              </a:rPr>
              <a:t>等自治体の港湾管理者</a:t>
            </a:r>
            <a:r>
              <a:rPr lang="ja-JP" altLang="ja-JP" sz="1600" b="1" dirty="0" smtClean="0">
                <a:solidFill>
                  <a:srgbClr val="FF0000"/>
                </a:solidFill>
              </a:rPr>
              <a:t>が</a:t>
            </a:r>
            <a:r>
              <a:rPr lang="ja-JP" altLang="en-US" sz="1600" b="1" dirty="0" smtClean="0">
                <a:solidFill>
                  <a:srgbClr val="FF0000"/>
                </a:solidFill>
              </a:rPr>
              <a:t>、</a:t>
            </a:r>
            <a:r>
              <a:rPr lang="ja-JP" altLang="ja-JP" sz="1600" b="1" dirty="0" smtClean="0">
                <a:solidFill>
                  <a:srgbClr val="FF0000"/>
                </a:solidFill>
              </a:rPr>
              <a:t>平時</a:t>
            </a:r>
            <a:r>
              <a:rPr lang="ja-JP" altLang="ja-JP" sz="1600" b="1" dirty="0">
                <a:solidFill>
                  <a:srgbClr val="FF0000"/>
                </a:solidFill>
              </a:rPr>
              <a:t>から登録制度を設けるなど緊急事態に指定できる体制を</a:t>
            </a:r>
            <a:r>
              <a:rPr lang="ja-JP" altLang="ja-JP" sz="1600" b="1" dirty="0" smtClean="0">
                <a:solidFill>
                  <a:srgbClr val="FF0000"/>
                </a:solidFill>
              </a:rPr>
              <a:t>整</a:t>
            </a:r>
            <a:r>
              <a:rPr lang="ja-JP" altLang="en-US" sz="1600" b="1" dirty="0" smtClean="0">
                <a:solidFill>
                  <a:srgbClr val="FF0000"/>
                </a:solidFill>
              </a:rPr>
              <a:t>えられていない。</a:t>
            </a:r>
            <a:r>
              <a:rPr lang="ja-JP" altLang="ja-JP" sz="1600" b="1" dirty="0" smtClean="0">
                <a:solidFill>
                  <a:srgbClr val="FF0000"/>
                </a:solidFill>
              </a:rPr>
              <a:t>その</a:t>
            </a:r>
            <a:r>
              <a:rPr lang="ja-JP" altLang="ja-JP" sz="1600" b="1" dirty="0">
                <a:solidFill>
                  <a:srgbClr val="FF0000"/>
                </a:solidFill>
              </a:rPr>
              <a:t>船を使って平時</a:t>
            </a:r>
            <a:r>
              <a:rPr lang="ja-JP" altLang="ja-JP" sz="1600" b="1" dirty="0" smtClean="0">
                <a:solidFill>
                  <a:srgbClr val="FF0000"/>
                </a:solidFill>
              </a:rPr>
              <a:t>に</a:t>
            </a:r>
            <a:r>
              <a:rPr lang="ja-JP" altLang="en-US" sz="1600" b="1" dirty="0">
                <a:solidFill>
                  <a:srgbClr val="FF0000"/>
                </a:solidFill>
              </a:rPr>
              <a:t>１</a:t>
            </a:r>
            <a:r>
              <a:rPr lang="ja-JP" altLang="ja-JP" sz="1600" b="1" dirty="0" smtClean="0">
                <a:solidFill>
                  <a:srgbClr val="FF0000"/>
                </a:solidFill>
              </a:rPr>
              <a:t>年、</a:t>
            </a:r>
            <a:r>
              <a:rPr lang="ja-JP" altLang="en-US" sz="1600" b="1" dirty="0">
                <a:solidFill>
                  <a:srgbClr val="FF0000"/>
                </a:solidFill>
              </a:rPr>
              <a:t>２</a:t>
            </a:r>
            <a:r>
              <a:rPr lang="ja-JP" altLang="ja-JP" sz="1600" b="1" dirty="0" smtClean="0">
                <a:solidFill>
                  <a:srgbClr val="FF0000"/>
                </a:solidFill>
              </a:rPr>
              <a:t>年</a:t>
            </a:r>
            <a:r>
              <a:rPr lang="ja-JP" altLang="ja-JP" sz="1600" b="1" dirty="0">
                <a:solidFill>
                  <a:srgbClr val="FF0000"/>
                </a:solidFill>
              </a:rPr>
              <a:t>をかけての実証訓練をしないと緊急時の使用体制はできない。</a:t>
            </a:r>
            <a:r>
              <a:rPr lang="en-US" altLang="ja-JP" sz="1600" b="1" dirty="0">
                <a:solidFill>
                  <a:srgbClr val="FF0000"/>
                </a:solidFill>
              </a:rPr>
              <a:t/>
            </a:r>
            <a:br>
              <a:rPr lang="en-US" altLang="ja-JP" sz="1600" b="1" dirty="0">
                <a:solidFill>
                  <a:srgbClr val="FF0000"/>
                </a:solidFill>
              </a:rPr>
            </a:br>
            <a:r>
              <a:rPr lang="ja-JP" altLang="en-US" sz="1600" b="1" dirty="0" smtClean="0">
                <a:solidFill>
                  <a:schemeClr val="tx2"/>
                </a:solidFill>
              </a:rPr>
              <a:t>理由）</a:t>
            </a:r>
            <a:r>
              <a:rPr lang="ja-JP" altLang="ja-JP" sz="1600" b="1" dirty="0" smtClean="0">
                <a:solidFill>
                  <a:schemeClr val="tx2"/>
                </a:solidFill>
              </a:rPr>
              <a:t>民間</a:t>
            </a:r>
            <a:r>
              <a:rPr lang="ja-JP" altLang="ja-JP" sz="1600" b="1" dirty="0">
                <a:solidFill>
                  <a:schemeClr val="tx2"/>
                </a:solidFill>
              </a:rPr>
              <a:t>船に医療機器を積み込めば簡単などの発想はあり得ない。</a:t>
            </a:r>
            <a:endParaRPr lang="ja-JP" altLang="ja-JP" sz="1600" dirty="0">
              <a:solidFill>
                <a:schemeClr val="tx2"/>
              </a:solidFill>
            </a:endParaRPr>
          </a:p>
          <a:p>
            <a:r>
              <a:rPr lang="ja-JP" altLang="ja-JP" sz="1600" b="1" dirty="0">
                <a:solidFill>
                  <a:schemeClr val="tx2"/>
                </a:solidFill>
              </a:rPr>
              <a:t>民間船舶は設計段階から医療行為を想定した設計になっていない。</a:t>
            </a:r>
            <a:endParaRPr lang="ja-JP" altLang="ja-JP" sz="1600" dirty="0">
              <a:solidFill>
                <a:schemeClr val="tx2"/>
              </a:solidFill>
            </a:endParaRPr>
          </a:p>
          <a:p>
            <a:r>
              <a:rPr lang="ja-JP" altLang="ja-JP" sz="1600" b="1" dirty="0">
                <a:solidFill>
                  <a:schemeClr val="tx2"/>
                </a:solidFill>
              </a:rPr>
              <a:t>そこに医療機器を積み込むためにはどのような患者を想定した機器を積み込むかを平時から想定し、その使途（ＳＯＰ（Ｓｔａｎｄａｒｄ　Ｏｐｅｒａｔｉｎｇ　Ｐｒｏｃｅｄｕｒｅ）のチェック機能を強化した検証訓練が必須である。</a:t>
            </a:r>
            <a:r>
              <a:rPr lang="en-US" altLang="ja-JP" sz="1600" b="1" dirty="0">
                <a:solidFill>
                  <a:schemeClr val="tx2"/>
                </a:solidFill>
              </a:rPr>
              <a:t/>
            </a:r>
            <a:br>
              <a:rPr lang="en-US" altLang="ja-JP" sz="1600" b="1" dirty="0">
                <a:solidFill>
                  <a:schemeClr val="tx2"/>
                </a:solidFill>
              </a:rPr>
            </a:br>
            <a:r>
              <a:rPr lang="ja-JP" altLang="ja-JP" sz="1600" b="1" u="sng" dirty="0" smtClean="0">
                <a:solidFill>
                  <a:srgbClr val="C00000"/>
                </a:solidFill>
              </a:rPr>
              <a:t>例</a:t>
            </a:r>
            <a:r>
              <a:rPr lang="ja-JP" altLang="ja-JP" sz="1600" b="1" u="sng" dirty="0">
                <a:solidFill>
                  <a:srgbClr val="C00000"/>
                </a:solidFill>
              </a:rPr>
              <a:t>：毎年の訓練に見られる医療モジュール、緊急時に直ちに使えるようにするには機材の固定、電源確保などなど細かいＳＯＰ（Ｓｔａｎｄａｒｄ　Ｏｐｅｒａｔｉｎｇ　Ｐｒｏｃｅｄｕｒｅ）があって、なおかつ普段から実際に使う機材で十分に訓練していないと役に立たない。そのためには平時に於いて、複数の船舶に積み込むために船会社に</a:t>
            </a:r>
            <a:r>
              <a:rPr lang="en-US" altLang="ja-JP" sz="1600" b="1" u="sng" dirty="0">
                <a:solidFill>
                  <a:srgbClr val="C00000"/>
                </a:solidFill>
              </a:rPr>
              <a:t>1</a:t>
            </a:r>
            <a:r>
              <a:rPr lang="ja-JP" altLang="ja-JP" sz="1600" b="1" u="sng" dirty="0">
                <a:solidFill>
                  <a:srgbClr val="C00000"/>
                </a:solidFill>
              </a:rPr>
              <a:t>年、</a:t>
            </a:r>
            <a:r>
              <a:rPr lang="en-US" altLang="ja-JP" sz="1600" b="1" u="sng" dirty="0">
                <a:solidFill>
                  <a:srgbClr val="C00000"/>
                </a:solidFill>
              </a:rPr>
              <a:t>2</a:t>
            </a:r>
            <a:r>
              <a:rPr lang="ja-JP" altLang="ja-JP" sz="1600" b="1" u="sng" dirty="0">
                <a:solidFill>
                  <a:srgbClr val="C00000"/>
                </a:solidFill>
              </a:rPr>
              <a:t>年の協力を得て検証する必要がある。</a:t>
            </a:r>
            <a:endParaRPr lang="ja-JP" altLang="ja-JP" sz="1600" u="sng" dirty="0">
              <a:solidFill>
                <a:srgbClr val="C00000"/>
              </a:solidFill>
            </a:endParaRPr>
          </a:p>
          <a:p>
            <a:r>
              <a:rPr lang="ja-JP" altLang="ja-JP" sz="1600" b="1" u="sng" dirty="0">
                <a:solidFill>
                  <a:srgbClr val="C00000"/>
                </a:solidFill>
              </a:rPr>
              <a:t>一時的に数時間、医療機器を乗せただけで何らエビデンスは取れないことを前提にすべき</a:t>
            </a:r>
            <a:r>
              <a:rPr lang="ja-JP" altLang="ja-JP" sz="1600" b="1" u="sng" dirty="0" smtClean="0">
                <a:solidFill>
                  <a:srgbClr val="C00000"/>
                </a:solidFill>
              </a:rPr>
              <a:t>。</a:t>
            </a:r>
            <a:endParaRPr lang="ja-JP" altLang="ja-JP" sz="1600" u="sng" dirty="0">
              <a:solidFill>
                <a:srgbClr val="C00000"/>
              </a:solidFill>
              <a:effectLst>
                <a:outerShdw blurRad="38100" dist="38100" dir="2700000" algn="tl">
                  <a:srgbClr val="000000">
                    <a:alpha val="43137"/>
                  </a:srgbClr>
                </a:outerShdw>
              </a:effectLst>
            </a:endParaRPr>
          </a:p>
          <a:p>
            <a:r>
              <a:rPr lang="ja-JP" altLang="ja-JP" sz="2400" b="1" dirty="0" smtClean="0">
                <a:solidFill>
                  <a:srgbClr val="002060"/>
                </a:solidFill>
                <a:effectLst>
                  <a:outerShdw blurRad="38100" dist="38100" dir="2700000" algn="tl">
                    <a:srgbClr val="000000">
                      <a:alpha val="43137"/>
                    </a:srgbClr>
                  </a:outerShdw>
                </a:effectLst>
              </a:rPr>
              <a:t>・</a:t>
            </a:r>
            <a:r>
              <a:rPr lang="ja-JP" altLang="en-US" sz="2400" b="1" dirty="0" smtClean="0">
                <a:solidFill>
                  <a:srgbClr val="002060"/>
                </a:solidFill>
                <a:effectLst>
                  <a:outerShdw blurRad="38100" dist="38100" dir="2700000" algn="tl">
                    <a:srgbClr val="000000">
                      <a:alpha val="43137"/>
                    </a:srgbClr>
                  </a:outerShdw>
                </a:effectLst>
              </a:rPr>
              <a:t>課題２．</a:t>
            </a:r>
            <a:r>
              <a:rPr lang="ja-JP" altLang="ja-JP" sz="2400" b="1" dirty="0" smtClean="0">
                <a:solidFill>
                  <a:srgbClr val="002060"/>
                </a:solidFill>
                <a:effectLst>
                  <a:outerShdw blurRad="38100" dist="38100" dir="2700000" algn="tl">
                    <a:srgbClr val="000000">
                      <a:alpha val="43137"/>
                    </a:srgbClr>
                  </a:outerShdw>
                </a:effectLst>
              </a:rPr>
              <a:t>目的</a:t>
            </a:r>
            <a:r>
              <a:rPr lang="ja-JP" altLang="ja-JP" sz="2400" b="1" dirty="0">
                <a:solidFill>
                  <a:srgbClr val="002060"/>
                </a:solidFill>
                <a:effectLst>
                  <a:outerShdw blurRad="38100" dist="38100" dir="2700000" algn="tl">
                    <a:srgbClr val="000000">
                      <a:alpha val="43137"/>
                    </a:srgbClr>
                  </a:outerShdw>
                </a:effectLst>
              </a:rPr>
              <a:t>達成</a:t>
            </a:r>
            <a:r>
              <a:rPr lang="ja-JP" altLang="ja-JP" sz="2400" b="1" dirty="0" smtClean="0">
                <a:solidFill>
                  <a:srgbClr val="002060"/>
                </a:solidFill>
                <a:effectLst>
                  <a:outerShdw blurRad="38100" dist="38100" dir="2700000" algn="tl">
                    <a:srgbClr val="000000">
                      <a:alpha val="43137"/>
                    </a:srgbClr>
                  </a:outerShdw>
                </a:effectLst>
              </a:rPr>
              <a:t>の</a:t>
            </a:r>
            <a:r>
              <a:rPr lang="ja-JP" altLang="en-US" sz="2400" b="1" dirty="0" smtClean="0">
                <a:solidFill>
                  <a:srgbClr val="002060"/>
                </a:solidFill>
                <a:effectLst>
                  <a:outerShdw blurRad="38100" dist="38100" dir="2700000" algn="tl">
                    <a:srgbClr val="000000">
                      <a:alpha val="43137"/>
                    </a:srgbClr>
                  </a:outerShdw>
                </a:effectLst>
              </a:rPr>
              <a:t>所管の曖昧さ：</a:t>
            </a:r>
            <a:r>
              <a:rPr lang="ja-JP" altLang="ja-JP" sz="1600" b="1" dirty="0" smtClean="0"/>
              <a:t>大災害</a:t>
            </a:r>
            <a:r>
              <a:rPr lang="ja-JP" altLang="ja-JP" sz="1600" b="1" dirty="0"/>
              <a:t>時の危機管理を国・地方など省庁自治体の枠を超えて一元的に指揮命令できる権限を持ち、平時にあっても救助・復旧に関する 研究、機材の開発、訓練等総合的に対応する「災害庁（仮称）」 等の機関設置のための諮問会議</a:t>
            </a:r>
            <a:r>
              <a:rPr lang="ja-JP" altLang="ja-JP" sz="1600" b="1" dirty="0" smtClean="0"/>
              <a:t>等</a:t>
            </a:r>
            <a:r>
              <a:rPr lang="ja-JP" altLang="en-US" sz="1600" b="1" dirty="0" smtClean="0"/>
              <a:t>に真剣みがない。</a:t>
            </a:r>
            <a:endParaRPr lang="ja-JP" altLang="ja-JP" sz="1600" dirty="0"/>
          </a:p>
          <a:p>
            <a:r>
              <a:rPr lang="ja-JP" altLang="en-US" sz="1600" b="1" dirty="0" smtClean="0">
                <a:solidFill>
                  <a:srgbClr val="C00000"/>
                </a:solidFill>
              </a:rPr>
              <a:t>原因）①</a:t>
            </a:r>
            <a:r>
              <a:rPr lang="ja-JP" altLang="ja-JP" sz="1600" b="1" dirty="0" smtClean="0">
                <a:solidFill>
                  <a:srgbClr val="C00000"/>
                </a:solidFill>
              </a:rPr>
              <a:t>諮問</a:t>
            </a:r>
            <a:r>
              <a:rPr lang="ja-JP" altLang="ja-JP" sz="1600" b="1" dirty="0">
                <a:solidFill>
                  <a:srgbClr val="C00000"/>
                </a:solidFill>
              </a:rPr>
              <a:t>会議の立ち上げ議員立法等、議連政策協議に</a:t>
            </a:r>
            <a:r>
              <a:rPr lang="ja-JP" altLang="ja-JP" sz="1600" b="1" dirty="0" smtClean="0">
                <a:solidFill>
                  <a:srgbClr val="C00000"/>
                </a:solidFill>
              </a:rPr>
              <a:t>備える自</a:t>
            </a:r>
            <a:r>
              <a:rPr lang="ja-JP" altLang="ja-JP" sz="1600" b="1" dirty="0">
                <a:solidFill>
                  <a:srgbClr val="C00000"/>
                </a:solidFill>
              </a:rPr>
              <a:t>公共に公約に</a:t>
            </a:r>
            <a:r>
              <a:rPr lang="ja-JP" altLang="ja-JP" sz="1600" b="1" dirty="0" smtClean="0">
                <a:solidFill>
                  <a:srgbClr val="C00000"/>
                </a:solidFill>
              </a:rPr>
              <a:t>載せる</a:t>
            </a:r>
            <a:r>
              <a:rPr lang="ja-JP" altLang="en-US" sz="1600" b="1" dirty="0" smtClean="0">
                <a:solidFill>
                  <a:srgbClr val="C00000"/>
                </a:solidFill>
              </a:rPr>
              <a:t>政治意識が脆弱である。</a:t>
            </a:r>
            <a:r>
              <a:rPr lang="ja-JP" altLang="ja-JP" sz="1600" b="1" dirty="0" smtClean="0">
                <a:solidFill>
                  <a:srgbClr val="C00000"/>
                </a:solidFill>
              </a:rPr>
              <a:t>②</a:t>
            </a:r>
            <a:r>
              <a:rPr lang="ja-JP" altLang="ja-JP" sz="1600" b="1" dirty="0">
                <a:solidFill>
                  <a:srgbClr val="C00000"/>
                </a:solidFill>
              </a:rPr>
              <a:t>災害庁または緊急事態管理庁等の一元改革の立案と諮問</a:t>
            </a:r>
            <a:r>
              <a:rPr lang="ja-JP" altLang="ja-JP" sz="1600" b="1" dirty="0" smtClean="0">
                <a:solidFill>
                  <a:srgbClr val="C00000"/>
                </a:solidFill>
              </a:rPr>
              <a:t>を</a:t>
            </a:r>
            <a:r>
              <a:rPr lang="ja-JP" altLang="en-US" sz="1600" b="1" dirty="0" smtClean="0">
                <a:solidFill>
                  <a:srgbClr val="C00000"/>
                </a:solidFill>
              </a:rPr>
              <a:t>政治に積極性が薄い</a:t>
            </a:r>
            <a:r>
              <a:rPr lang="ja-JP" altLang="ja-JP" sz="1600" b="1" dirty="0" smtClean="0">
                <a:solidFill>
                  <a:srgbClr val="C00000"/>
                </a:solidFill>
              </a:rPr>
              <a:t>。</a:t>
            </a:r>
            <a:endParaRPr lang="ja-JP" altLang="ja-JP" sz="1600" b="1" dirty="0">
              <a:solidFill>
                <a:srgbClr val="C00000"/>
              </a:solidFill>
            </a:endParaRPr>
          </a:p>
          <a:p>
            <a:r>
              <a:rPr lang="en-US" altLang="ja-JP" sz="1600" b="1" dirty="0">
                <a:solidFill>
                  <a:srgbClr val="002060"/>
                </a:solidFill>
                <a:effectLst>
                  <a:outerShdw blurRad="38100" dist="38100" dir="2700000" algn="tl">
                    <a:srgbClr val="000000">
                      <a:alpha val="43137"/>
                    </a:srgbClr>
                  </a:outerShdw>
                </a:effectLst>
              </a:rPr>
              <a:t> </a:t>
            </a:r>
            <a:r>
              <a:rPr lang="ja-JP" altLang="ja-JP" sz="2400" b="1" dirty="0" smtClean="0">
                <a:solidFill>
                  <a:srgbClr val="002060"/>
                </a:solidFill>
                <a:effectLst>
                  <a:outerShdw blurRad="38100" dist="38100" dir="2700000" algn="tl">
                    <a:srgbClr val="000000">
                      <a:alpha val="43137"/>
                    </a:srgbClr>
                  </a:outerShdw>
                </a:effectLst>
              </a:rPr>
              <a:t>・</a:t>
            </a:r>
            <a:r>
              <a:rPr lang="ja-JP" altLang="en-US" sz="2400" b="1" dirty="0" smtClean="0">
                <a:solidFill>
                  <a:srgbClr val="002060"/>
                </a:solidFill>
                <a:effectLst>
                  <a:outerShdw blurRad="38100" dist="38100" dir="2700000" algn="tl">
                    <a:srgbClr val="000000">
                      <a:alpha val="43137"/>
                    </a:srgbClr>
                  </a:outerShdw>
                </a:effectLst>
              </a:rPr>
              <a:t>課題３．災害の国際連携・相互扶助哲学の欠如：</a:t>
            </a:r>
            <a:r>
              <a:rPr lang="ja-JP" altLang="ja-JP" sz="1600" b="1" dirty="0" smtClean="0"/>
              <a:t>激変</a:t>
            </a:r>
            <a:r>
              <a:rPr lang="ja-JP" altLang="ja-JP" sz="1600" b="1" dirty="0"/>
              <a:t>する東シナ</a:t>
            </a:r>
            <a:r>
              <a:rPr lang="ja-JP" altLang="ja-JP" sz="1600" b="1" dirty="0" smtClean="0"/>
              <a:t>海</a:t>
            </a:r>
            <a:r>
              <a:rPr lang="ja-JP" altLang="en-US" sz="1600" b="1" dirty="0" smtClean="0"/>
              <a:t>および</a:t>
            </a:r>
            <a:r>
              <a:rPr lang="ja-JP" altLang="ja-JP" sz="1600" b="1" dirty="0" smtClean="0"/>
              <a:t>近海フィリピン</a:t>
            </a:r>
            <a:r>
              <a:rPr lang="ja-JP" altLang="en-US" sz="1600" b="1" dirty="0" smtClean="0"/>
              <a:t>の安</a:t>
            </a:r>
            <a:r>
              <a:rPr lang="ja-JP" altLang="ja-JP" sz="1600" b="1" dirty="0" smtClean="0"/>
              <a:t>全</a:t>
            </a:r>
            <a:r>
              <a:rPr lang="ja-JP" altLang="ja-JP" sz="1600" b="1" dirty="0"/>
              <a:t>保障環境</a:t>
            </a:r>
            <a:r>
              <a:rPr lang="ja-JP" altLang="en-US" sz="1600" b="1" dirty="0"/>
              <a:t>に</a:t>
            </a:r>
            <a:r>
              <a:rPr lang="ja-JP" altLang="en-US" sz="1600" b="1" dirty="0" smtClean="0"/>
              <a:t>疎く、投入できる人材も育成できていない。</a:t>
            </a:r>
            <a:endParaRPr lang="en-US" altLang="ja-JP" sz="1600" b="1" dirty="0" smtClean="0"/>
          </a:p>
          <a:p>
            <a:r>
              <a:rPr lang="ja-JP" altLang="en-US" sz="2400" b="1" dirty="0" smtClean="0">
                <a:solidFill>
                  <a:srgbClr val="FF0000"/>
                </a:solidFill>
                <a:effectLst>
                  <a:outerShdw blurRad="38100" dist="38100" dir="2700000" algn="tl">
                    <a:srgbClr val="000000">
                      <a:alpha val="43137"/>
                    </a:srgbClr>
                  </a:outerShdw>
                </a:effectLst>
              </a:rPr>
              <a:t>変化</a:t>
            </a:r>
            <a:r>
              <a:rPr lang="ja-JP" altLang="en-US" sz="2400" b="1" dirty="0">
                <a:solidFill>
                  <a:srgbClr val="FF0000"/>
                </a:solidFill>
                <a:effectLst>
                  <a:outerShdw blurRad="38100" dist="38100" dir="2700000" algn="tl">
                    <a:srgbClr val="000000">
                      <a:alpha val="43137"/>
                    </a:srgbClr>
                  </a:outerShdw>
                </a:effectLst>
              </a:rPr>
              <a:t>する国際社会～</a:t>
            </a:r>
            <a:r>
              <a:rPr lang="en-US" altLang="ja-JP" sz="2400" b="1" dirty="0">
                <a:solidFill>
                  <a:srgbClr val="FF0000"/>
                </a:solidFill>
                <a:effectLst>
                  <a:outerShdw blurRad="38100" dist="38100" dir="2700000" algn="tl">
                    <a:srgbClr val="000000">
                      <a:alpha val="43137"/>
                    </a:srgbClr>
                  </a:outerShdw>
                </a:effectLst>
              </a:rPr>
              <a:t>HADR</a:t>
            </a:r>
            <a:r>
              <a:rPr lang="ja-JP" altLang="en-US" sz="2400" b="1" dirty="0" err="1">
                <a:solidFill>
                  <a:srgbClr val="FF0000"/>
                </a:solidFill>
                <a:effectLst>
                  <a:outerShdw blurRad="38100" dist="38100" dir="2700000" algn="tl">
                    <a:srgbClr val="000000">
                      <a:alpha val="43137"/>
                    </a:srgbClr>
                  </a:outerShdw>
                </a:effectLst>
              </a:rPr>
              <a:t>への</a:t>
            </a:r>
            <a:r>
              <a:rPr lang="ja-JP" altLang="en-US" sz="2400" b="1" dirty="0" smtClean="0">
                <a:solidFill>
                  <a:srgbClr val="FF0000"/>
                </a:solidFill>
                <a:effectLst>
                  <a:outerShdw blurRad="38100" dist="38100" dir="2700000" algn="tl">
                    <a:srgbClr val="000000">
                      <a:alpha val="43137"/>
                    </a:srgbClr>
                  </a:outerShdw>
                </a:effectLst>
              </a:rPr>
              <a:t>対応に大きく出遅れている。</a:t>
            </a:r>
            <a:endParaRPr lang="en-US" altLang="ja-JP" sz="2400" b="1" dirty="0">
              <a:solidFill>
                <a:srgbClr val="FF0000"/>
              </a:solidFill>
              <a:effectLst>
                <a:outerShdw blurRad="38100" dist="38100" dir="2700000" algn="tl">
                  <a:srgbClr val="000000">
                    <a:alpha val="43137"/>
                  </a:srgbClr>
                </a:outerShdw>
              </a:effectLst>
            </a:endParaRPr>
          </a:p>
          <a:p>
            <a:endParaRPr lang="en-US" altLang="ja-JP" sz="1400" dirty="0">
              <a:latin typeface="+mn-ea"/>
            </a:endParaRPr>
          </a:p>
        </p:txBody>
      </p:sp>
    </p:spTree>
    <p:extLst>
      <p:ext uri="{BB962C8B-B14F-4D97-AF65-F5344CB8AC3E}">
        <p14:creationId xmlns:p14="http://schemas.microsoft.com/office/powerpoint/2010/main" val="1262026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9392" y="-99392"/>
            <a:ext cx="8928992" cy="6771084"/>
          </a:xfrm>
          <a:prstGeom prst="rect">
            <a:avLst/>
          </a:prstGeom>
          <a:noFill/>
        </p:spPr>
        <p:txBody>
          <a:bodyPr wrap="square" rtlCol="0">
            <a:spAutoFit/>
          </a:bodyPr>
          <a:lstStyle/>
          <a:p>
            <a:r>
              <a:rPr lang="ja-JP" altLang="en-US" sz="2400" b="1" u="sng" dirty="0" smtClean="0"/>
              <a:t>　</a:t>
            </a:r>
            <a:endParaRPr lang="en-US" altLang="ja-JP" sz="2400" b="1" u="sng" dirty="0" smtClean="0"/>
          </a:p>
          <a:p>
            <a:pPr algn="ctr"/>
            <a:r>
              <a:rPr lang="ja-JP" altLang="en-US" sz="2400" b="1" u="sng" dirty="0">
                <a:solidFill>
                  <a:schemeClr val="bg1"/>
                </a:solidFill>
                <a:effectLst>
                  <a:outerShdw blurRad="38100" dist="38100" dir="2700000" algn="tl">
                    <a:srgbClr val="000000">
                      <a:alpha val="43137"/>
                    </a:srgbClr>
                  </a:outerShdw>
                </a:effectLst>
              </a:rPr>
              <a:t>　</a:t>
            </a:r>
            <a:r>
              <a:rPr lang="ja-JP" altLang="en-US" sz="2800" b="1" u="sng" dirty="0" smtClean="0">
                <a:solidFill>
                  <a:schemeClr val="bg1"/>
                </a:solidFill>
                <a:effectLst>
                  <a:outerShdw blurRad="38100" dist="38100" dir="2700000" algn="tl">
                    <a:srgbClr val="000000">
                      <a:alpha val="43137"/>
                    </a:srgbClr>
                  </a:outerShdw>
                </a:effectLst>
              </a:rPr>
              <a:t>人道</a:t>
            </a:r>
            <a:r>
              <a:rPr lang="ja-JP" altLang="en-US" sz="2800" b="1" u="sng" dirty="0">
                <a:solidFill>
                  <a:schemeClr val="bg1"/>
                </a:solidFill>
                <a:effectLst>
                  <a:outerShdw blurRad="38100" dist="38100" dir="2700000" algn="tl">
                    <a:srgbClr val="000000">
                      <a:alpha val="43137"/>
                    </a:srgbClr>
                  </a:outerShdw>
                </a:effectLst>
              </a:rPr>
              <a:t>支援・災害救援ＨＡＤＲ（オスロガイドライン）</a:t>
            </a:r>
            <a:endParaRPr lang="en-US" altLang="ja-JP" sz="2800" b="1" u="sng" dirty="0">
              <a:solidFill>
                <a:schemeClr val="bg1"/>
              </a:solidFill>
              <a:effectLst>
                <a:outerShdw blurRad="38100" dist="38100" dir="2700000" algn="tl">
                  <a:srgbClr val="000000">
                    <a:alpha val="43137"/>
                  </a:srgbClr>
                </a:outerShdw>
              </a:effectLst>
            </a:endParaRPr>
          </a:p>
          <a:p>
            <a:r>
              <a:rPr lang="ja-JP" altLang="en-US" dirty="0" smtClean="0"/>
              <a:t>大規模</a:t>
            </a:r>
            <a:r>
              <a:rPr lang="ja-JP" altLang="en-US" dirty="0"/>
              <a:t>な自然災害など人道危機が発生した際、緊急支援活動を効果的に行うため、輸送機や重機など輸送力・機動力・自己完結力を備えた軍が重要な役割を果たすことがある。</a:t>
            </a:r>
            <a:r>
              <a:rPr lang="en-US" altLang="ja-JP" dirty="0"/>
              <a:t>2011</a:t>
            </a:r>
            <a:r>
              <a:rPr lang="ja-JP" altLang="en-US" dirty="0"/>
              <a:t>年の東日本大震災では、到達困難な被災地域への支援物資輸送や、怪我人あるいは病人の運搬、さらには重機を用いて瓦礫を撤去し支援ルートを確保するなど、自衛隊や在日米軍が人道支援に貢献した。一方で、たとえ人道支援目的であっても、軍、特に外国軍が展開するとなると、政治的な意味合いを伴ってしまうケースも少なくない。そこで、あらかじめそのための準備も求められる。しかし日本は、３１１大震災の混乱期に、外国部隊を受け入れる、ないし統合するなどを可能とする指揮命令組織も満足に整備されていなかった。従って、効率的かつ効果的な支援を実現するためには、人道性・中立性・公平性・独立性という人道支援の原則を損なうことなく、</a:t>
            </a:r>
            <a:r>
              <a:rPr lang="ja-JP" altLang="en-US" u="sng" dirty="0"/>
              <a:t>軍と民間が共同調整する</a:t>
            </a:r>
            <a:r>
              <a:rPr lang="ja-JP" altLang="en-US" u="sng" dirty="0" smtClean="0"/>
              <a:t>緊急時管理</a:t>
            </a:r>
            <a:r>
              <a:rPr lang="ja-JP" altLang="en-US" u="sng" dirty="0"/>
              <a:t>統括組織が不可欠</a:t>
            </a:r>
            <a:r>
              <a:rPr lang="ja-JP" altLang="en-US" dirty="0"/>
              <a:t>となる</a:t>
            </a:r>
            <a:r>
              <a:rPr lang="ja-JP" altLang="en-US" dirty="0" smtClean="0"/>
              <a:t>。</a:t>
            </a:r>
            <a:endParaRPr lang="en-US" altLang="ja-JP" dirty="0" smtClean="0"/>
          </a:p>
          <a:p>
            <a:pPr algn="ctr"/>
            <a:r>
              <a:rPr lang="ja-JP" altLang="en-US" dirty="0" smtClean="0">
                <a:solidFill>
                  <a:schemeClr val="bg1">
                    <a:lumMod val="95000"/>
                  </a:schemeClr>
                </a:solidFill>
              </a:rPr>
              <a:t>　</a:t>
            </a:r>
            <a:r>
              <a:rPr lang="ja-JP" altLang="en-US" sz="2400" b="1" u="sng" dirty="0" smtClean="0">
                <a:solidFill>
                  <a:schemeClr val="bg1">
                    <a:lumMod val="95000"/>
                  </a:schemeClr>
                </a:solidFill>
                <a:effectLst>
                  <a:outerShdw blurRad="38100" dist="38100" dir="2700000" algn="tl">
                    <a:srgbClr val="000000">
                      <a:alpha val="43137"/>
                    </a:srgbClr>
                  </a:outerShdw>
                </a:effectLst>
              </a:rPr>
              <a:t>民軍</a:t>
            </a:r>
            <a:r>
              <a:rPr lang="ja-JP" altLang="en-US" sz="2400" b="1" u="sng" dirty="0">
                <a:solidFill>
                  <a:schemeClr val="bg1">
                    <a:lumMod val="95000"/>
                  </a:schemeClr>
                </a:solidFill>
                <a:effectLst>
                  <a:outerShdw blurRad="38100" dist="38100" dir="2700000" algn="tl">
                    <a:srgbClr val="000000">
                      <a:alpha val="43137"/>
                    </a:srgbClr>
                  </a:outerShdw>
                </a:effectLst>
              </a:rPr>
              <a:t>調整（オスロガイドライン）の枠組み</a:t>
            </a:r>
            <a:endParaRPr lang="en-US" altLang="ja-JP" sz="2400" b="1" u="sng" dirty="0">
              <a:solidFill>
                <a:schemeClr val="bg1">
                  <a:lumMod val="95000"/>
                </a:schemeClr>
              </a:solidFill>
              <a:effectLst>
                <a:outerShdw blurRad="38100" dist="38100" dir="2700000" algn="tl">
                  <a:srgbClr val="000000">
                    <a:alpha val="43137"/>
                  </a:srgbClr>
                </a:outerShdw>
              </a:effectLst>
            </a:endParaRPr>
          </a:p>
          <a:p>
            <a:r>
              <a:rPr lang="ja-JP" altLang="en-US" dirty="0"/>
              <a:t>人道支援のための民軍調整は、人道原則を守りつつ、民間アクターによる人道支援と競合・重複したり、支援の一貫性を欠いたりすることがないように行うものである。</a:t>
            </a:r>
            <a:endParaRPr lang="en-US" altLang="ja-JP" dirty="0"/>
          </a:p>
          <a:p>
            <a:r>
              <a:rPr lang="ja-JP" altLang="en-US" dirty="0"/>
              <a:t>国際的にはいわゆる「オスロ・ガイドライン」が自然災害発生時の外国軍による「軍および民間防衛資産（</a:t>
            </a:r>
            <a:r>
              <a:rPr lang="en-US" altLang="ja-JP" dirty="0"/>
              <a:t>MCDA</a:t>
            </a:r>
            <a:r>
              <a:rPr lang="ja-JP" altLang="en-US" dirty="0"/>
              <a:t>）」の活用原則を定めている。</a:t>
            </a:r>
            <a:endParaRPr lang="en-US" altLang="ja-JP" dirty="0"/>
          </a:p>
          <a:p>
            <a:r>
              <a:rPr lang="ja-JP" altLang="en-US" dirty="0"/>
              <a:t>また、紛争時や治安の悪い状況下で活用される「</a:t>
            </a:r>
            <a:r>
              <a:rPr lang="en-US" altLang="ja-JP" dirty="0"/>
              <a:t>MCDA</a:t>
            </a:r>
            <a:r>
              <a:rPr lang="ja-JP" altLang="en-US" dirty="0"/>
              <a:t>ガイドライン」も別途設けられている</a:t>
            </a:r>
            <a:r>
              <a:rPr lang="ja-JP" altLang="en-US" dirty="0" smtClean="0"/>
              <a:t>。人道</a:t>
            </a:r>
            <a:r>
              <a:rPr lang="ja-JP" altLang="en-US" dirty="0"/>
              <a:t>支援のための民軍調整（</a:t>
            </a:r>
            <a:r>
              <a:rPr lang="en-US" altLang="ja-JP" dirty="0"/>
              <a:t>UN-</a:t>
            </a:r>
            <a:r>
              <a:rPr lang="en-US" altLang="ja-JP" dirty="0" err="1"/>
              <a:t>CMCoord</a:t>
            </a:r>
            <a:r>
              <a:rPr lang="ja-JP" altLang="en-US" dirty="0"/>
              <a:t>）という枠組みは、こうしたガイドラインをもとに民間の人道支援アクターと軍との対話や交流を促進するツールとして用いられる。その際、民と軍の関係性は、対処する人道危機の状況や民軍それぞれが担う責任と役割によって変わる（</a:t>
            </a:r>
            <a:r>
              <a:rPr lang="ja-JP" altLang="en-US" sz="1400" dirty="0"/>
              <a:t>図参照</a:t>
            </a:r>
            <a:r>
              <a:rPr lang="ja-JP" altLang="en-US" dirty="0"/>
              <a:t>）</a:t>
            </a:r>
            <a:r>
              <a:rPr lang="ja-JP" altLang="en-US" dirty="0" smtClean="0"/>
              <a:t>。</a:t>
            </a:r>
            <a:r>
              <a:rPr lang="ja-JP" altLang="en-US" sz="1600" dirty="0">
                <a:solidFill>
                  <a:srgbClr val="C00000"/>
                </a:solidFill>
              </a:rPr>
              <a:t>「日本においては、当ガイドライン基づく</a:t>
            </a:r>
            <a:r>
              <a:rPr lang="en-US" altLang="ja-JP" sz="1600" dirty="0">
                <a:solidFill>
                  <a:srgbClr val="C00000"/>
                </a:solidFill>
                <a:latin typeface="+mj-ea"/>
                <a:ea typeface="+mj-ea"/>
              </a:rPr>
              <a:t>PKO</a:t>
            </a:r>
            <a:r>
              <a:rPr lang="ja-JP" altLang="en-US" sz="1600" dirty="0">
                <a:solidFill>
                  <a:srgbClr val="C00000"/>
                </a:solidFill>
              </a:rPr>
              <a:t>派遣部署を内閣府に置くものの、国内災害に他国からの支援・受け入れや多国間連携を想定した具体的な対応施策は執られていない。」</a:t>
            </a:r>
            <a:endParaRPr lang="en-US" altLang="ja-JP" sz="1600" b="1" u="sng" dirty="0" smtClean="0">
              <a:solidFill>
                <a:srgbClr val="C00000"/>
              </a:solidFill>
            </a:endParaRPr>
          </a:p>
        </p:txBody>
      </p:sp>
      <p:sp>
        <p:nvSpPr>
          <p:cNvPr id="2" name="日付プレースホルダー 1"/>
          <p:cNvSpPr>
            <a:spLocks noGrp="1"/>
          </p:cNvSpPr>
          <p:nvPr>
            <p:ph type="dt" sz="half" idx="10"/>
          </p:nvPr>
        </p:nvSpPr>
        <p:spPr/>
        <p:txBody>
          <a:bodyPr/>
          <a:lstStyle/>
          <a:p>
            <a:fld id="{D6BD7A56-C232-40DE-9335-B292F7EC1233}" type="datetime1">
              <a:rPr kumimoji="1" lang="ja-JP" altLang="en-US" smtClean="0"/>
              <a:t>2016/5/27</a:t>
            </a:fld>
            <a:endParaRPr kumimoji="1" lang="ja-JP" altLang="en-US" dirty="0"/>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4</a:t>
            </a:fld>
            <a:endParaRPr kumimoji="1" lang="ja-JP" altLang="en-US"/>
          </a:p>
        </p:txBody>
      </p:sp>
    </p:spTree>
    <p:extLst>
      <p:ext uri="{BB962C8B-B14F-4D97-AF65-F5344CB8AC3E}">
        <p14:creationId xmlns:p14="http://schemas.microsoft.com/office/powerpoint/2010/main" val="27428741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p:nvPr/>
        </p:nvSpPr>
        <p:spPr>
          <a:xfrm rot="3187686">
            <a:off x="1046611" y="2911682"/>
            <a:ext cx="2294544" cy="4258166"/>
          </a:xfrm>
          <a:prstGeom prst="ellipse">
            <a:avLst/>
          </a:prstGeom>
          <a:solidFill>
            <a:srgbClr val="4160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rot="3158404">
            <a:off x="774547" y="3959227"/>
            <a:ext cx="1909250" cy="299398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rot="3156838">
            <a:off x="925011" y="4427531"/>
            <a:ext cx="1318124" cy="246048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79512" y="188640"/>
            <a:ext cx="8784976" cy="6480719"/>
          </a:xfrm>
          <a:ln>
            <a:solidFill>
              <a:srgbClr val="00B0F0"/>
            </a:solidFill>
          </a:ln>
        </p:spPr>
        <p:txBody>
          <a:bodyPr>
            <a:normAutofit/>
          </a:bodyPr>
          <a:lstStyle/>
          <a:p>
            <a:pPr algn="l"/>
            <a:r>
              <a:rPr kumimoji="1" lang="ja-JP" altLang="en-US" sz="1200" b="1" dirty="0" smtClean="0">
                <a:solidFill>
                  <a:srgbClr val="002060"/>
                </a:solidFill>
              </a:rPr>
              <a:t>狭域</a:t>
            </a:r>
            <a:endParaRPr kumimoji="1" lang="ja-JP" altLang="en-US" sz="1200" b="1" dirty="0">
              <a:solidFill>
                <a:srgbClr val="002060"/>
              </a:solidFill>
            </a:endParaRPr>
          </a:p>
        </p:txBody>
      </p:sp>
      <p:cxnSp>
        <p:nvCxnSpPr>
          <p:cNvPr id="11" name="直線矢印コネクタ 10"/>
          <p:cNvCxnSpPr/>
          <p:nvPr/>
        </p:nvCxnSpPr>
        <p:spPr>
          <a:xfrm>
            <a:off x="185810" y="3428999"/>
            <a:ext cx="878497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179512" y="6669359"/>
            <a:ext cx="878497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179512" y="188640"/>
            <a:ext cx="0" cy="64807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flipV="1">
            <a:off x="185810" y="5805264"/>
            <a:ext cx="8784976" cy="7200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79512" y="5013176"/>
            <a:ext cx="8784976" cy="72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179512" y="4221088"/>
            <a:ext cx="8784976" cy="72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49763" y="5792142"/>
            <a:ext cx="453970" cy="253916"/>
          </a:xfrm>
          <a:prstGeom prst="rect">
            <a:avLst/>
          </a:prstGeom>
          <a:noFill/>
        </p:spPr>
        <p:txBody>
          <a:bodyPr wrap="none" rtlCol="0">
            <a:spAutoFit/>
          </a:bodyPr>
          <a:lstStyle/>
          <a:p>
            <a:r>
              <a:rPr kumimoji="1" lang="en-US" altLang="ja-JP" sz="1050" dirty="0" smtClean="0">
                <a:latin typeface="+mn-ea"/>
                <a:ea typeface="+mn-ea"/>
              </a:rPr>
              <a:t>2011</a:t>
            </a:r>
            <a:endParaRPr kumimoji="1" lang="ja-JP" altLang="en-US" sz="1050" dirty="0">
              <a:latin typeface="+mn-ea"/>
              <a:ea typeface="+mn-ea"/>
            </a:endParaRPr>
          </a:p>
        </p:txBody>
      </p:sp>
      <p:sp>
        <p:nvSpPr>
          <p:cNvPr id="9" name="テキスト ボックス 8"/>
          <p:cNvSpPr txBox="1"/>
          <p:nvPr/>
        </p:nvSpPr>
        <p:spPr>
          <a:xfrm>
            <a:off x="395536" y="5373216"/>
            <a:ext cx="274434" cy="253916"/>
          </a:xfrm>
          <a:prstGeom prst="rect">
            <a:avLst/>
          </a:prstGeom>
          <a:noFill/>
        </p:spPr>
        <p:txBody>
          <a:bodyPr wrap="none" rtlCol="0">
            <a:spAutoFit/>
          </a:bodyPr>
          <a:lstStyle/>
          <a:p>
            <a:r>
              <a:rPr kumimoji="1" lang="ja-JP" altLang="en-US" sz="1050" dirty="0" smtClean="0"/>
              <a:t>　</a:t>
            </a:r>
            <a:endParaRPr kumimoji="1" lang="ja-JP" altLang="en-US" sz="1050" dirty="0"/>
          </a:p>
        </p:txBody>
      </p:sp>
      <p:sp>
        <p:nvSpPr>
          <p:cNvPr id="10" name="テキスト ボックス 9"/>
          <p:cNvSpPr txBox="1"/>
          <p:nvPr/>
        </p:nvSpPr>
        <p:spPr>
          <a:xfrm>
            <a:off x="247316" y="5049180"/>
            <a:ext cx="453970" cy="253916"/>
          </a:xfrm>
          <a:prstGeom prst="rect">
            <a:avLst/>
          </a:prstGeom>
          <a:noFill/>
        </p:spPr>
        <p:txBody>
          <a:bodyPr wrap="none" rtlCol="0">
            <a:spAutoFit/>
          </a:bodyPr>
          <a:lstStyle/>
          <a:p>
            <a:r>
              <a:rPr kumimoji="1" lang="en-US" altLang="ja-JP" sz="1050" dirty="0" smtClean="0">
                <a:latin typeface="+mn-ea"/>
                <a:ea typeface="+mn-ea"/>
              </a:rPr>
              <a:t>2012</a:t>
            </a:r>
            <a:endParaRPr kumimoji="1" lang="ja-JP" altLang="en-US" sz="1050" dirty="0">
              <a:latin typeface="+mn-ea"/>
              <a:ea typeface="+mn-ea"/>
            </a:endParaRPr>
          </a:p>
        </p:txBody>
      </p:sp>
      <p:sp>
        <p:nvSpPr>
          <p:cNvPr id="18" name="テキスト ボックス 17"/>
          <p:cNvSpPr txBox="1"/>
          <p:nvPr/>
        </p:nvSpPr>
        <p:spPr>
          <a:xfrm>
            <a:off x="241024" y="4260169"/>
            <a:ext cx="453970" cy="253916"/>
          </a:xfrm>
          <a:prstGeom prst="rect">
            <a:avLst/>
          </a:prstGeom>
          <a:noFill/>
        </p:spPr>
        <p:txBody>
          <a:bodyPr wrap="none" rtlCol="0">
            <a:spAutoFit/>
          </a:bodyPr>
          <a:lstStyle/>
          <a:p>
            <a:r>
              <a:rPr kumimoji="1" lang="en-US" altLang="ja-JP" sz="1050" dirty="0" smtClean="0">
                <a:latin typeface="+mn-ea"/>
                <a:ea typeface="+mn-ea"/>
              </a:rPr>
              <a:t>201</a:t>
            </a:r>
            <a:r>
              <a:rPr kumimoji="1" lang="en-US" altLang="ja-JP" sz="1050" dirty="0" smtClean="0"/>
              <a:t>3</a:t>
            </a:r>
            <a:endParaRPr kumimoji="1" lang="ja-JP" altLang="en-US" sz="1050" dirty="0"/>
          </a:p>
        </p:txBody>
      </p:sp>
      <p:sp>
        <p:nvSpPr>
          <p:cNvPr id="19" name="テキスト ボックス 18"/>
          <p:cNvSpPr txBox="1"/>
          <p:nvPr/>
        </p:nvSpPr>
        <p:spPr>
          <a:xfrm>
            <a:off x="578255" y="3428999"/>
            <a:ext cx="453970" cy="253916"/>
          </a:xfrm>
          <a:prstGeom prst="rect">
            <a:avLst/>
          </a:prstGeom>
          <a:noFill/>
        </p:spPr>
        <p:txBody>
          <a:bodyPr wrap="none" rtlCol="0">
            <a:spAutoFit/>
          </a:bodyPr>
          <a:lstStyle/>
          <a:p>
            <a:r>
              <a:rPr kumimoji="1" lang="en-US" altLang="ja-JP" sz="1050" dirty="0" smtClean="0">
                <a:latin typeface="+mn-ea"/>
                <a:ea typeface="+mn-ea"/>
              </a:rPr>
              <a:t>2014</a:t>
            </a:r>
            <a:endParaRPr kumimoji="1" lang="ja-JP" altLang="en-US" sz="1050" dirty="0">
              <a:latin typeface="+mn-ea"/>
              <a:ea typeface="+mn-ea"/>
            </a:endParaRPr>
          </a:p>
        </p:txBody>
      </p:sp>
      <p:sp>
        <p:nvSpPr>
          <p:cNvPr id="24" name="テキスト ボックス 23"/>
          <p:cNvSpPr txBox="1"/>
          <p:nvPr/>
        </p:nvSpPr>
        <p:spPr>
          <a:xfrm>
            <a:off x="107416" y="1691216"/>
            <a:ext cx="369332" cy="553998"/>
          </a:xfrm>
          <a:prstGeom prst="rect">
            <a:avLst/>
          </a:prstGeom>
          <a:noFill/>
        </p:spPr>
        <p:txBody>
          <a:bodyPr vert="eaVert" wrap="none" rtlCol="0">
            <a:spAutoFit/>
          </a:bodyPr>
          <a:lstStyle/>
          <a:p>
            <a:r>
              <a:rPr kumimoji="1" lang="ja-JP" altLang="en-US" sz="1200" dirty="0" smtClean="0"/>
              <a:t>年次軸</a:t>
            </a:r>
            <a:endParaRPr kumimoji="1" lang="ja-JP" altLang="en-US" sz="1200" dirty="0"/>
          </a:p>
        </p:txBody>
      </p:sp>
      <p:cxnSp>
        <p:nvCxnSpPr>
          <p:cNvPr id="28" name="直線コネクタ 27"/>
          <p:cNvCxnSpPr/>
          <p:nvPr/>
        </p:nvCxnSpPr>
        <p:spPr>
          <a:xfrm flipV="1">
            <a:off x="185810" y="2941568"/>
            <a:ext cx="8784976" cy="72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185810" y="2480855"/>
            <a:ext cx="8784976" cy="72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68421" y="1988840"/>
            <a:ext cx="8784976" cy="72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185810" y="1074209"/>
            <a:ext cx="8784976" cy="72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185810" y="587105"/>
            <a:ext cx="8784976" cy="72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168421" y="1538680"/>
            <a:ext cx="8784976" cy="72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9" name="円/楕円 38"/>
          <p:cNvSpPr/>
          <p:nvPr/>
        </p:nvSpPr>
        <p:spPr>
          <a:xfrm rot="3224205">
            <a:off x="822784" y="5169519"/>
            <a:ext cx="761125" cy="154598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solidFill>
              </a:rPr>
              <a:t>災害時多目的船検討会議</a:t>
            </a:r>
            <a:endParaRPr kumimoji="1" lang="ja-JP" altLang="en-US" sz="1050" dirty="0">
              <a:solidFill>
                <a:schemeClr val="tx1"/>
              </a:solidFill>
            </a:endParaRPr>
          </a:p>
        </p:txBody>
      </p:sp>
      <p:sp>
        <p:nvSpPr>
          <p:cNvPr id="44" name="テキスト ボックス 43"/>
          <p:cNvSpPr txBox="1"/>
          <p:nvPr/>
        </p:nvSpPr>
        <p:spPr>
          <a:xfrm>
            <a:off x="1142828" y="5176138"/>
            <a:ext cx="2840842" cy="276999"/>
          </a:xfrm>
          <a:prstGeom prst="rect">
            <a:avLst/>
          </a:prstGeom>
          <a:noFill/>
        </p:spPr>
        <p:txBody>
          <a:bodyPr wrap="none" rtlCol="0">
            <a:spAutoFit/>
          </a:bodyPr>
          <a:lstStyle/>
          <a:p>
            <a:r>
              <a:rPr kumimoji="1" lang="ja-JP" altLang="en-US" sz="1200" dirty="0" smtClean="0"/>
              <a:t>南海トラフ地震想定災害時多目的船調査</a:t>
            </a:r>
            <a:endParaRPr kumimoji="1" lang="ja-JP" altLang="en-US" sz="1200" dirty="0"/>
          </a:p>
        </p:txBody>
      </p:sp>
      <p:sp>
        <p:nvSpPr>
          <p:cNvPr id="45" name="テキスト ボックス 44"/>
          <p:cNvSpPr txBox="1"/>
          <p:nvPr/>
        </p:nvSpPr>
        <p:spPr>
          <a:xfrm>
            <a:off x="532753" y="4293096"/>
            <a:ext cx="2271776" cy="646331"/>
          </a:xfrm>
          <a:prstGeom prst="rect">
            <a:avLst/>
          </a:prstGeom>
          <a:noFill/>
        </p:spPr>
        <p:txBody>
          <a:bodyPr wrap="none" rtlCol="0">
            <a:spAutoFit/>
          </a:bodyPr>
          <a:lstStyle/>
          <a:p>
            <a:pPr algn="ctr"/>
            <a:r>
              <a:rPr kumimoji="1" lang="en-US" altLang="ja-JP" sz="1200" dirty="0" smtClean="0"/>
              <a:t>H</a:t>
            </a:r>
            <a:r>
              <a:rPr kumimoji="1" lang="ja-JP" altLang="en-US" sz="1200" dirty="0" smtClean="0"/>
              <a:t>２５年度広域医療搬送訓練</a:t>
            </a:r>
            <a:endParaRPr kumimoji="1" lang="en-US" altLang="ja-JP" sz="1200" dirty="0" smtClean="0"/>
          </a:p>
          <a:p>
            <a:pPr algn="ctr"/>
            <a:r>
              <a:rPr lang="ja-JP" altLang="en-US" sz="1200" dirty="0"/>
              <a:t>自衛</a:t>
            </a:r>
            <a:r>
              <a:rPr lang="ja-JP" altLang="en-US" sz="1200" dirty="0" smtClean="0"/>
              <a:t>艦しもきた　尾鷲沖</a:t>
            </a:r>
            <a:endParaRPr lang="en-US" altLang="ja-JP" sz="1200" dirty="0" smtClean="0"/>
          </a:p>
          <a:p>
            <a:pPr algn="ctr"/>
            <a:r>
              <a:rPr kumimoji="1" lang="ja-JP" altLang="en-US" sz="1200" dirty="0"/>
              <a:t>医療</a:t>
            </a:r>
            <a:r>
              <a:rPr kumimoji="1" lang="ja-JP" altLang="en-US" sz="1200" dirty="0" smtClean="0"/>
              <a:t>モジュール搭載船実証訓練</a:t>
            </a:r>
            <a:endParaRPr kumimoji="1" lang="ja-JP" altLang="en-US" sz="1200" dirty="0"/>
          </a:p>
        </p:txBody>
      </p:sp>
      <p:sp>
        <p:nvSpPr>
          <p:cNvPr id="46" name="テキスト ボックス 45"/>
          <p:cNvSpPr txBox="1"/>
          <p:nvPr/>
        </p:nvSpPr>
        <p:spPr>
          <a:xfrm>
            <a:off x="1032225" y="3720003"/>
            <a:ext cx="2887329" cy="276999"/>
          </a:xfrm>
          <a:prstGeom prst="rect">
            <a:avLst/>
          </a:prstGeom>
          <a:noFill/>
        </p:spPr>
        <p:txBody>
          <a:bodyPr wrap="none" rtlCol="0">
            <a:spAutoFit/>
          </a:bodyPr>
          <a:lstStyle/>
          <a:p>
            <a:r>
              <a:rPr kumimoji="1" lang="ja-JP" altLang="en-US" sz="1200" dirty="0" smtClean="0"/>
              <a:t>民間船</a:t>
            </a:r>
            <a:r>
              <a:rPr lang="ja-JP" altLang="en-US" sz="1200" dirty="0" smtClean="0"/>
              <a:t>活用医療モジュール搭載実証訓練</a:t>
            </a:r>
            <a:endParaRPr kumimoji="1" lang="ja-JP" altLang="en-US" sz="1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285" y="187431"/>
            <a:ext cx="1403411" cy="921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テキスト ボックス 47"/>
          <p:cNvSpPr txBox="1"/>
          <p:nvPr/>
        </p:nvSpPr>
        <p:spPr>
          <a:xfrm>
            <a:off x="7552255" y="767220"/>
            <a:ext cx="1197764" cy="276999"/>
          </a:xfrm>
          <a:prstGeom prst="rect">
            <a:avLst/>
          </a:prstGeom>
          <a:noFill/>
        </p:spPr>
        <p:txBody>
          <a:bodyPr wrap="none" rtlCol="0">
            <a:spAutoFit/>
          </a:bodyPr>
          <a:lstStyle/>
          <a:p>
            <a:r>
              <a:rPr kumimoji="1" lang="en-US" altLang="ja-JP" sz="1200" b="1" dirty="0" smtClean="0">
                <a:solidFill>
                  <a:schemeClr val="bg1"/>
                </a:solidFill>
                <a:latin typeface="+mn-ea"/>
                <a:ea typeface="+mn-ea"/>
              </a:rPr>
              <a:t>US </a:t>
            </a:r>
            <a:r>
              <a:rPr kumimoji="1" lang="en-US" altLang="ja-JP" sz="1200" b="1" dirty="0" err="1" smtClean="0">
                <a:solidFill>
                  <a:schemeClr val="bg1"/>
                </a:solidFill>
                <a:latin typeface="+mn-ea"/>
                <a:ea typeface="+mn-ea"/>
              </a:rPr>
              <a:t>Hospitalship</a:t>
            </a:r>
            <a:endParaRPr kumimoji="1" lang="ja-JP" altLang="en-US" sz="1200" b="1" dirty="0">
              <a:solidFill>
                <a:schemeClr val="bg1"/>
              </a:solidFill>
              <a:latin typeface="+mn-ea"/>
              <a:ea typeface="+mn-ea"/>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3032" y="176298"/>
            <a:ext cx="1363512" cy="102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テキスト ボックス 49"/>
          <p:cNvSpPr txBox="1"/>
          <p:nvPr/>
        </p:nvSpPr>
        <p:spPr>
          <a:xfrm>
            <a:off x="6266185" y="889710"/>
            <a:ext cx="1018627" cy="253916"/>
          </a:xfrm>
          <a:prstGeom prst="rect">
            <a:avLst/>
          </a:prstGeom>
          <a:noFill/>
        </p:spPr>
        <p:txBody>
          <a:bodyPr wrap="square" rtlCol="0">
            <a:spAutoFit/>
          </a:bodyPr>
          <a:lstStyle/>
          <a:p>
            <a:r>
              <a:rPr kumimoji="1" lang="ja-JP" altLang="en-US" sz="1050" b="1" dirty="0" smtClean="0">
                <a:solidFill>
                  <a:schemeClr val="bg1"/>
                </a:solidFill>
              </a:rPr>
              <a:t>中国病院船</a:t>
            </a:r>
            <a:endParaRPr kumimoji="1" lang="ja-JP" altLang="en-US" sz="1050" b="1" dirty="0">
              <a:solidFill>
                <a:schemeClr val="bg1"/>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54" y="231786"/>
            <a:ext cx="2072169" cy="8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テキスト ボックス 53"/>
          <p:cNvSpPr txBox="1"/>
          <p:nvPr/>
        </p:nvSpPr>
        <p:spPr>
          <a:xfrm>
            <a:off x="3887076" y="778762"/>
            <a:ext cx="2137124" cy="253916"/>
          </a:xfrm>
          <a:prstGeom prst="rect">
            <a:avLst/>
          </a:prstGeom>
          <a:noFill/>
        </p:spPr>
        <p:txBody>
          <a:bodyPr wrap="none" rtlCol="0">
            <a:spAutoFit/>
          </a:bodyPr>
          <a:lstStyle/>
          <a:p>
            <a:r>
              <a:rPr lang="ja-JP" altLang="en-US" sz="1050" b="1" dirty="0">
                <a:solidFill>
                  <a:schemeClr val="bg1"/>
                </a:solidFill>
                <a:latin typeface="+mn-ea"/>
                <a:ea typeface="+mn-ea"/>
              </a:rPr>
              <a:t>中国</a:t>
            </a:r>
            <a:r>
              <a:rPr lang="en-US" altLang="ja-JP" sz="1050" b="1" dirty="0">
                <a:solidFill>
                  <a:schemeClr val="bg1"/>
                </a:solidFill>
                <a:latin typeface="+mn-ea"/>
                <a:ea typeface="+mn-ea"/>
              </a:rPr>
              <a:t>865</a:t>
            </a:r>
            <a:r>
              <a:rPr lang="ja-JP" altLang="en-US" sz="1050" b="1" dirty="0">
                <a:solidFill>
                  <a:schemeClr val="bg1"/>
                </a:solidFill>
                <a:latin typeface="+mn-ea"/>
                <a:ea typeface="+mn-ea"/>
              </a:rPr>
              <a:t>型コンテナ（</a:t>
            </a:r>
            <a:r>
              <a:rPr lang="en-US" altLang="ja-JP" sz="1050" b="1" dirty="0">
                <a:solidFill>
                  <a:schemeClr val="bg1"/>
                </a:solidFill>
                <a:latin typeface="+mn-ea"/>
                <a:ea typeface="+mn-ea"/>
              </a:rPr>
              <a:t>100</a:t>
            </a:r>
            <a:r>
              <a:rPr lang="ja-JP" altLang="en-US" sz="1050" b="1" dirty="0">
                <a:solidFill>
                  <a:schemeClr val="bg1"/>
                </a:solidFill>
                <a:latin typeface="+mn-ea"/>
                <a:ea typeface="+mn-ea"/>
              </a:rPr>
              <a:t>基）病院船</a:t>
            </a:r>
            <a:endParaRPr kumimoji="1" lang="ja-JP" altLang="en-US" sz="1050" b="1" dirty="0">
              <a:solidFill>
                <a:schemeClr val="bg1"/>
              </a:solidFill>
              <a:latin typeface="+mn-ea"/>
              <a:ea typeface="+mn-ea"/>
            </a:endParaRPr>
          </a:p>
        </p:txBody>
      </p:sp>
      <p:sp>
        <p:nvSpPr>
          <p:cNvPr id="25" name="テキスト ボックス 24"/>
          <p:cNvSpPr txBox="1"/>
          <p:nvPr/>
        </p:nvSpPr>
        <p:spPr>
          <a:xfrm>
            <a:off x="4325778" y="316849"/>
            <a:ext cx="492443" cy="276999"/>
          </a:xfrm>
          <a:prstGeom prst="rect">
            <a:avLst/>
          </a:prstGeom>
          <a:noFill/>
        </p:spPr>
        <p:txBody>
          <a:bodyPr wrap="none" rtlCol="0">
            <a:spAutoFit/>
          </a:bodyPr>
          <a:lstStyle/>
          <a:p>
            <a:r>
              <a:rPr kumimoji="1" lang="ja-JP" altLang="en-US" sz="1200" dirty="0" smtClean="0"/>
              <a:t>高度</a:t>
            </a:r>
            <a:endParaRPr kumimoji="1" lang="ja-JP" altLang="en-US" sz="1200" dirty="0"/>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80" y="2210159"/>
            <a:ext cx="2312349" cy="814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テキスト ボックス 55"/>
          <p:cNvSpPr txBox="1"/>
          <p:nvPr/>
        </p:nvSpPr>
        <p:spPr>
          <a:xfrm>
            <a:off x="468009" y="3049945"/>
            <a:ext cx="2061783" cy="253916"/>
          </a:xfrm>
          <a:prstGeom prst="rect">
            <a:avLst/>
          </a:prstGeom>
          <a:noFill/>
        </p:spPr>
        <p:txBody>
          <a:bodyPr wrap="none" rtlCol="0">
            <a:spAutoFit/>
          </a:bodyPr>
          <a:lstStyle/>
          <a:p>
            <a:r>
              <a:rPr kumimoji="1" lang="ja-JP" altLang="en-US" sz="1050" dirty="0" smtClean="0"/>
              <a:t>バングラディシュ河川民間病院船</a:t>
            </a:r>
            <a:endParaRPr kumimoji="1" lang="ja-JP" altLang="en-US" sz="1050" dirty="0"/>
          </a:p>
        </p:txBody>
      </p:sp>
      <p:sp>
        <p:nvSpPr>
          <p:cNvPr id="58" name="テキスト ボックス 57"/>
          <p:cNvSpPr txBox="1"/>
          <p:nvPr/>
        </p:nvSpPr>
        <p:spPr>
          <a:xfrm>
            <a:off x="2821316" y="1861882"/>
            <a:ext cx="1598515" cy="253916"/>
          </a:xfrm>
          <a:prstGeom prst="rect">
            <a:avLst/>
          </a:prstGeom>
          <a:noFill/>
        </p:spPr>
        <p:txBody>
          <a:bodyPr wrap="none" rtlCol="0">
            <a:spAutoFit/>
          </a:bodyPr>
          <a:lstStyle/>
          <a:p>
            <a:r>
              <a:rPr kumimoji="1" lang="ja-JP" altLang="en-US" sz="1050" dirty="0" smtClean="0">
                <a:solidFill>
                  <a:schemeClr val="bg1"/>
                </a:solidFill>
              </a:rPr>
              <a:t>中国</a:t>
            </a:r>
            <a:r>
              <a:rPr lang="zh-TW" altLang="en-US" sz="1050" dirty="0">
                <a:solidFill>
                  <a:schemeClr val="bg1"/>
                </a:solidFill>
              </a:rPr>
              <a:t>救難船「南海救</a:t>
            </a:r>
            <a:r>
              <a:rPr lang="en-US" altLang="zh-TW" sz="1050" dirty="0">
                <a:solidFill>
                  <a:schemeClr val="bg1"/>
                </a:solidFill>
              </a:rPr>
              <a:t>116</a:t>
            </a:r>
            <a:r>
              <a:rPr lang="zh-TW" altLang="en-US" sz="1050" dirty="0">
                <a:solidFill>
                  <a:schemeClr val="bg1"/>
                </a:solidFill>
              </a:rPr>
              <a:t>」</a:t>
            </a:r>
            <a:endParaRPr kumimoji="1" lang="ja-JP" altLang="en-US" sz="1050" dirty="0">
              <a:solidFill>
                <a:schemeClr val="bg1"/>
              </a:solidFill>
            </a:endParaRPr>
          </a:p>
        </p:txBody>
      </p:sp>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1474" y="5792142"/>
            <a:ext cx="1250211" cy="76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テキスト ボックス 59"/>
          <p:cNvSpPr txBox="1"/>
          <p:nvPr/>
        </p:nvSpPr>
        <p:spPr>
          <a:xfrm>
            <a:off x="2078505" y="6351303"/>
            <a:ext cx="1313180" cy="215444"/>
          </a:xfrm>
          <a:prstGeom prst="rect">
            <a:avLst/>
          </a:prstGeom>
          <a:noFill/>
        </p:spPr>
        <p:txBody>
          <a:bodyPr wrap="none" rtlCol="0">
            <a:spAutoFit/>
          </a:bodyPr>
          <a:lstStyle/>
          <a:p>
            <a:r>
              <a:rPr kumimoji="1" lang="ja-JP" altLang="en-US" sz="800" dirty="0" smtClean="0">
                <a:solidFill>
                  <a:schemeClr val="bg1"/>
                </a:solidFill>
              </a:rPr>
              <a:t>瀬戸内医療巡回船済生丸</a:t>
            </a:r>
            <a:endParaRPr kumimoji="1" lang="ja-JP" altLang="en-US" sz="800" dirty="0">
              <a:solidFill>
                <a:schemeClr val="bg1"/>
              </a:solidFill>
            </a:endParaRPr>
          </a:p>
        </p:txBody>
      </p:sp>
      <p:pic>
        <p:nvPicPr>
          <p:cNvPr id="7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0782" y="187431"/>
            <a:ext cx="2596294" cy="108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3" name="テキスト ボックス 62"/>
          <p:cNvSpPr txBox="1"/>
          <p:nvPr/>
        </p:nvSpPr>
        <p:spPr>
          <a:xfrm>
            <a:off x="478844" y="231786"/>
            <a:ext cx="2467342" cy="246221"/>
          </a:xfrm>
          <a:prstGeom prst="rect">
            <a:avLst/>
          </a:prstGeom>
          <a:noFill/>
        </p:spPr>
        <p:txBody>
          <a:bodyPr wrap="none" rtlCol="0">
            <a:spAutoFit/>
          </a:bodyPr>
          <a:lstStyle/>
          <a:p>
            <a:r>
              <a:rPr lang="ja-JP" altLang="en-US" sz="1000" b="1" dirty="0"/>
              <a:t>スペイン病院船 </a:t>
            </a:r>
            <a:r>
              <a:rPr lang="en-US" altLang="ja-JP" sz="1000" b="1" dirty="0"/>
              <a:t>ESPERANZA DEL MAR</a:t>
            </a:r>
            <a:endParaRPr kumimoji="1" lang="ja-JP" altLang="en-US" sz="1000" b="1" dirty="0"/>
          </a:p>
        </p:txBody>
      </p:sp>
      <p:pic>
        <p:nvPicPr>
          <p:cNvPr id="2060"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844" y="1299301"/>
            <a:ext cx="1174277" cy="783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1" name="テキスト ボックス 2060"/>
          <p:cNvSpPr txBox="1"/>
          <p:nvPr/>
        </p:nvSpPr>
        <p:spPr>
          <a:xfrm>
            <a:off x="532753" y="1860493"/>
            <a:ext cx="1027845" cy="215444"/>
          </a:xfrm>
          <a:prstGeom prst="rect">
            <a:avLst/>
          </a:prstGeom>
          <a:noFill/>
        </p:spPr>
        <p:txBody>
          <a:bodyPr wrap="none" rtlCol="0">
            <a:spAutoFit/>
          </a:bodyPr>
          <a:lstStyle/>
          <a:p>
            <a:r>
              <a:rPr lang="ja-JP" altLang="en-US" sz="800" dirty="0">
                <a:solidFill>
                  <a:schemeClr val="bg1"/>
                </a:solidFill>
              </a:rPr>
              <a:t>ノルウェイの病院船</a:t>
            </a:r>
            <a:endParaRPr kumimoji="1" lang="ja-JP" altLang="en-US" sz="800" dirty="0">
              <a:solidFill>
                <a:schemeClr val="bg1"/>
              </a:solidFill>
            </a:endParaRPr>
          </a:p>
        </p:txBody>
      </p:sp>
      <p:sp>
        <p:nvSpPr>
          <p:cNvPr id="2067" name="テキスト ボックス 2066"/>
          <p:cNvSpPr txBox="1"/>
          <p:nvPr/>
        </p:nvSpPr>
        <p:spPr>
          <a:xfrm>
            <a:off x="5659273" y="2905854"/>
            <a:ext cx="1794081" cy="215444"/>
          </a:xfrm>
          <a:prstGeom prst="rect">
            <a:avLst/>
          </a:prstGeom>
          <a:noFill/>
        </p:spPr>
        <p:txBody>
          <a:bodyPr wrap="none" rtlCol="0">
            <a:spAutoFit/>
          </a:bodyPr>
          <a:lstStyle/>
          <a:p>
            <a:r>
              <a:rPr lang="en-US" altLang="ja-JP" sz="800" b="1" dirty="0">
                <a:solidFill>
                  <a:schemeClr val="bg1"/>
                </a:solidFill>
              </a:rPr>
              <a:t>ROYAL NAVY </a:t>
            </a:r>
            <a:r>
              <a:rPr lang="ja-JP" altLang="en-US" sz="800" b="1" dirty="0" smtClean="0">
                <a:solidFill>
                  <a:schemeClr val="bg1"/>
                </a:solidFill>
              </a:rPr>
              <a:t>医療施設船アーガス</a:t>
            </a:r>
            <a:endParaRPr kumimoji="1" lang="ja-JP" altLang="en-US" sz="800" b="1" dirty="0">
              <a:solidFill>
                <a:schemeClr val="bg1"/>
              </a:solidFill>
            </a:endParaRPr>
          </a:p>
        </p:txBody>
      </p:sp>
      <p:sp>
        <p:nvSpPr>
          <p:cNvPr id="21" name="テキスト ボックス 20"/>
          <p:cNvSpPr txBox="1"/>
          <p:nvPr/>
        </p:nvSpPr>
        <p:spPr>
          <a:xfrm rot="19394323">
            <a:off x="6247735" y="1611158"/>
            <a:ext cx="954107" cy="646331"/>
          </a:xfrm>
          <a:prstGeom prst="rect">
            <a:avLst/>
          </a:prstGeom>
          <a:noFill/>
        </p:spPr>
        <p:txBody>
          <a:bodyPr wrap="none" rtlCol="0">
            <a:spAutoFit/>
          </a:bodyPr>
          <a:lstStyle/>
          <a:p>
            <a:r>
              <a:rPr lang="ja-JP" altLang="en-US" sz="1200" dirty="0"/>
              <a:t>目標時間軸</a:t>
            </a:r>
          </a:p>
          <a:p>
            <a:endParaRPr kumimoji="1" lang="ja-JP" altLang="en-US" dirty="0"/>
          </a:p>
        </p:txBody>
      </p:sp>
      <p:sp>
        <p:nvSpPr>
          <p:cNvPr id="2070" name="テキスト ボックス 2069"/>
          <p:cNvSpPr txBox="1"/>
          <p:nvPr/>
        </p:nvSpPr>
        <p:spPr>
          <a:xfrm>
            <a:off x="7300383" y="2060848"/>
            <a:ext cx="1322798" cy="253916"/>
          </a:xfrm>
          <a:prstGeom prst="rect">
            <a:avLst/>
          </a:prstGeom>
          <a:noFill/>
        </p:spPr>
        <p:txBody>
          <a:bodyPr wrap="none" rtlCol="0">
            <a:spAutoFit/>
          </a:bodyPr>
          <a:lstStyle/>
          <a:p>
            <a:r>
              <a:rPr kumimoji="1" lang="ja-JP" altLang="en-US" sz="1050" b="1" dirty="0" smtClean="0">
                <a:solidFill>
                  <a:schemeClr val="bg1"/>
                </a:solidFill>
              </a:rPr>
              <a:t>ロシアオビ級病院船</a:t>
            </a:r>
            <a:endParaRPr kumimoji="1" lang="ja-JP" altLang="en-US" sz="1050" b="1" dirty="0">
              <a:solidFill>
                <a:schemeClr val="bg1"/>
              </a:solidFill>
            </a:endParaRPr>
          </a:p>
        </p:txBody>
      </p:sp>
      <p:pic>
        <p:nvPicPr>
          <p:cNvPr id="89" name="Picture 2" descr="日本の排他的経済水域と領海の図"/>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1335" y="1165210"/>
            <a:ext cx="4729451" cy="53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3" name="テキスト ボックス 2072"/>
          <p:cNvSpPr txBox="1"/>
          <p:nvPr/>
        </p:nvSpPr>
        <p:spPr>
          <a:xfrm>
            <a:off x="3643687" y="4597677"/>
            <a:ext cx="5327099" cy="830997"/>
          </a:xfrm>
          <a:prstGeom prst="rect">
            <a:avLst/>
          </a:prstGeom>
          <a:noFill/>
        </p:spPr>
        <p:txBody>
          <a:bodyPr wrap="none" rtlCol="0">
            <a:spAutoFit/>
          </a:bodyPr>
          <a:lstStyle/>
          <a:p>
            <a:r>
              <a:rPr lang="ja-JP" altLang="en-US" b="1" dirty="0"/>
              <a:t>海洋国日本の災害医療の</a:t>
            </a:r>
            <a:r>
              <a:rPr lang="ja-JP" altLang="en-US" b="1" dirty="0" smtClean="0"/>
              <a:t>未来を考える</a:t>
            </a:r>
            <a:endParaRPr lang="ja-JP" altLang="en-US" b="1" dirty="0"/>
          </a:p>
          <a:p>
            <a:endParaRPr kumimoji="1" lang="ja-JP" altLang="en-US" dirty="0"/>
          </a:p>
        </p:txBody>
      </p:sp>
      <p:sp>
        <p:nvSpPr>
          <p:cNvPr id="3" name="テキスト ボックス 2"/>
          <p:cNvSpPr txBox="1"/>
          <p:nvPr/>
        </p:nvSpPr>
        <p:spPr>
          <a:xfrm>
            <a:off x="1290782" y="3267492"/>
            <a:ext cx="4381328" cy="276999"/>
          </a:xfrm>
          <a:prstGeom prst="rect">
            <a:avLst/>
          </a:prstGeom>
          <a:noFill/>
        </p:spPr>
        <p:txBody>
          <a:bodyPr wrap="none" rtlCol="0">
            <a:spAutoFit/>
          </a:bodyPr>
          <a:lstStyle/>
          <a:p>
            <a:r>
              <a:rPr kumimoji="1" lang="ja-JP" altLang="en-US" sz="1200" dirty="0" smtClean="0"/>
              <a:t>２０１５　海上自衛隊護衛艦「いずも」新木場において医療訓練実施</a:t>
            </a:r>
            <a:endParaRPr kumimoji="1" lang="ja-JP" altLang="en-US" sz="1200" dirty="0"/>
          </a:p>
        </p:txBody>
      </p:sp>
      <p:sp>
        <p:nvSpPr>
          <p:cNvPr id="8" name="テキスト ボックス 7"/>
          <p:cNvSpPr txBox="1"/>
          <p:nvPr/>
        </p:nvSpPr>
        <p:spPr>
          <a:xfrm>
            <a:off x="8376959" y="167190"/>
            <a:ext cx="492443" cy="276999"/>
          </a:xfrm>
          <a:prstGeom prst="rect">
            <a:avLst/>
          </a:prstGeom>
          <a:noFill/>
        </p:spPr>
        <p:txBody>
          <a:bodyPr wrap="none" rtlCol="0">
            <a:spAutoFit/>
          </a:bodyPr>
          <a:lstStyle/>
          <a:p>
            <a:r>
              <a:rPr kumimoji="1" lang="ja-JP" altLang="en-US" sz="1200" b="1" dirty="0" smtClean="0"/>
              <a:t>広域</a:t>
            </a:r>
            <a:endParaRPr kumimoji="1" lang="ja-JP" altLang="en-US" sz="1200" b="1" dirty="0"/>
          </a:p>
        </p:txBody>
      </p:sp>
      <p:pic>
        <p:nvPicPr>
          <p:cNvPr id="2066"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82435" y="2255379"/>
            <a:ext cx="1705799" cy="95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4" name="テキスト ボックス 2063"/>
          <p:cNvSpPr txBox="1"/>
          <p:nvPr/>
        </p:nvSpPr>
        <p:spPr>
          <a:xfrm>
            <a:off x="4720220" y="2168665"/>
            <a:ext cx="1133644" cy="246221"/>
          </a:xfrm>
          <a:prstGeom prst="rect">
            <a:avLst/>
          </a:prstGeom>
          <a:noFill/>
        </p:spPr>
        <p:txBody>
          <a:bodyPr wrap="none" rtlCol="0">
            <a:spAutoFit/>
          </a:bodyPr>
          <a:lstStyle/>
          <a:p>
            <a:r>
              <a:rPr kumimoji="1" lang="ja-JP" altLang="en-US" sz="1000" b="1" dirty="0" smtClean="0">
                <a:solidFill>
                  <a:srgbClr val="002060"/>
                </a:solidFill>
              </a:rPr>
              <a:t>インド海軍病院船</a:t>
            </a:r>
            <a:endParaRPr kumimoji="1" lang="ja-JP" altLang="en-US" sz="1000" b="1" dirty="0">
              <a:solidFill>
                <a:srgbClr val="002060"/>
              </a:solidFill>
            </a:endParaRPr>
          </a:p>
        </p:txBody>
      </p:sp>
      <p:pic>
        <p:nvPicPr>
          <p:cNvPr id="2069"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52331" y="1156325"/>
            <a:ext cx="1701066" cy="1135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51534" y="1184087"/>
            <a:ext cx="1428389" cy="107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テキスト ボックス 51"/>
          <p:cNvSpPr txBox="1"/>
          <p:nvPr/>
        </p:nvSpPr>
        <p:spPr>
          <a:xfrm>
            <a:off x="2530751" y="3013576"/>
            <a:ext cx="1935145" cy="253916"/>
          </a:xfrm>
          <a:prstGeom prst="rect">
            <a:avLst/>
          </a:prstGeom>
          <a:noFill/>
        </p:spPr>
        <p:txBody>
          <a:bodyPr wrap="none" rtlCol="0">
            <a:spAutoFit/>
          </a:bodyPr>
          <a:lstStyle/>
          <a:p>
            <a:r>
              <a:rPr lang="en-US" altLang="ja-JP" sz="1050" dirty="0">
                <a:latin typeface="+mj-ea"/>
                <a:ea typeface="+mj-ea"/>
              </a:rPr>
              <a:t>2010</a:t>
            </a:r>
            <a:r>
              <a:rPr lang="ja-JP" altLang="en-US" sz="1050" dirty="0">
                <a:latin typeface="+mj-ea"/>
                <a:ea typeface="+mj-ea"/>
              </a:rPr>
              <a:t>年</a:t>
            </a:r>
            <a:r>
              <a:rPr lang="en-US" altLang="ja-JP" sz="1050" dirty="0">
                <a:latin typeface="+mj-ea"/>
                <a:ea typeface="+mj-ea"/>
              </a:rPr>
              <a:t>6</a:t>
            </a:r>
            <a:r>
              <a:rPr lang="ja-JP" altLang="en-US" sz="1050" dirty="0" smtClean="0">
                <a:latin typeface="+mj-ea"/>
                <a:ea typeface="+mj-ea"/>
              </a:rPr>
              <a:t>月ベトナム病院船進水</a:t>
            </a:r>
            <a:endParaRPr kumimoji="1" lang="ja-JP" altLang="en-US" sz="1050" dirty="0">
              <a:latin typeface="+mj-ea"/>
              <a:ea typeface="+mj-ea"/>
            </a:endParaRPr>
          </a:p>
        </p:txBody>
      </p:sp>
      <p:pic>
        <p:nvPicPr>
          <p:cNvPr id="2052"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71447" y="2158460"/>
            <a:ext cx="1498254" cy="84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87259" y="1282255"/>
            <a:ext cx="1483343" cy="925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テキスト ボックス 25"/>
          <p:cNvSpPr txBox="1"/>
          <p:nvPr/>
        </p:nvSpPr>
        <p:spPr>
          <a:xfrm>
            <a:off x="4332076" y="6257640"/>
            <a:ext cx="492443" cy="276999"/>
          </a:xfrm>
          <a:prstGeom prst="rect">
            <a:avLst/>
          </a:prstGeom>
          <a:noFill/>
        </p:spPr>
        <p:txBody>
          <a:bodyPr wrap="none" rtlCol="0">
            <a:spAutoFit/>
          </a:bodyPr>
          <a:lstStyle/>
          <a:p>
            <a:r>
              <a:rPr kumimoji="1" lang="ja-JP" altLang="en-US" sz="1200" dirty="0" smtClean="0"/>
              <a:t>低度</a:t>
            </a:r>
            <a:endParaRPr kumimoji="1" lang="ja-JP" altLang="en-US" sz="1200" dirty="0"/>
          </a:p>
        </p:txBody>
      </p:sp>
      <p:sp>
        <p:nvSpPr>
          <p:cNvPr id="23" name="テキスト ボックス 22"/>
          <p:cNvSpPr txBox="1"/>
          <p:nvPr/>
        </p:nvSpPr>
        <p:spPr>
          <a:xfrm>
            <a:off x="8144991" y="6392360"/>
            <a:ext cx="800219" cy="276999"/>
          </a:xfrm>
          <a:prstGeom prst="rect">
            <a:avLst/>
          </a:prstGeom>
          <a:noFill/>
        </p:spPr>
        <p:txBody>
          <a:bodyPr wrap="none" rtlCol="0">
            <a:spAutoFit/>
          </a:bodyPr>
          <a:lstStyle/>
          <a:p>
            <a:r>
              <a:rPr lang="ja-JP" altLang="en-US" sz="1200" dirty="0"/>
              <a:t>達成</a:t>
            </a:r>
            <a:r>
              <a:rPr lang="ja-JP" altLang="en-US" sz="1200" dirty="0" smtClean="0"/>
              <a:t>度軸</a:t>
            </a:r>
            <a:endParaRPr kumimoji="1" lang="ja-JP" altLang="en-US" sz="1200" dirty="0"/>
          </a:p>
        </p:txBody>
      </p:sp>
      <p:sp>
        <p:nvSpPr>
          <p:cNvPr id="20" name="テキスト ボックス 19"/>
          <p:cNvSpPr txBox="1"/>
          <p:nvPr/>
        </p:nvSpPr>
        <p:spPr>
          <a:xfrm rot="19486057">
            <a:off x="3379158" y="3987247"/>
            <a:ext cx="954107" cy="276999"/>
          </a:xfrm>
          <a:prstGeom prst="rect">
            <a:avLst/>
          </a:prstGeom>
          <a:noFill/>
        </p:spPr>
        <p:txBody>
          <a:bodyPr wrap="none" rtlCol="0">
            <a:spAutoFit/>
          </a:bodyPr>
          <a:lstStyle/>
          <a:p>
            <a:r>
              <a:rPr lang="ja-JP" altLang="en-US" sz="1200" dirty="0" smtClean="0"/>
              <a:t>目標時間軸</a:t>
            </a:r>
            <a:endParaRPr kumimoji="1" lang="ja-JP" altLang="en-US" sz="1200" dirty="0"/>
          </a:p>
        </p:txBody>
      </p:sp>
      <p:cxnSp>
        <p:nvCxnSpPr>
          <p:cNvPr id="13" name="直線矢印コネクタ 12"/>
          <p:cNvCxnSpPr/>
          <p:nvPr/>
        </p:nvCxnSpPr>
        <p:spPr>
          <a:xfrm flipV="1">
            <a:off x="179512" y="188640"/>
            <a:ext cx="8784976" cy="64807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2" idx="0"/>
            <a:endCxn id="2" idx="2"/>
          </p:cNvCxnSpPr>
          <p:nvPr/>
        </p:nvCxnSpPr>
        <p:spPr>
          <a:xfrm>
            <a:off x="4572000" y="188640"/>
            <a:ext cx="0" cy="6480719"/>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989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41</a:t>
            </a:fld>
            <a:endParaRPr kumimoji="1" lang="ja-JP" altLang="en-US"/>
          </a:p>
        </p:txBody>
      </p:sp>
      <p:pic>
        <p:nvPicPr>
          <p:cNvPr id="3075" name="Picture 3" descr="C:\Users\sunadaphd\Desktop\IMG_22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913"/>
            <a:ext cx="9144000" cy="685800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cxnSp>
        <p:nvCxnSpPr>
          <p:cNvPr id="8" name="直線コネクタ 7"/>
          <p:cNvCxnSpPr/>
          <p:nvPr/>
        </p:nvCxnSpPr>
        <p:spPr>
          <a:xfrm flipV="1">
            <a:off x="2267744" y="5013176"/>
            <a:ext cx="864096" cy="360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20287822">
            <a:off x="2427585" y="5203939"/>
            <a:ext cx="756938" cy="338554"/>
          </a:xfrm>
          <a:prstGeom prst="rect">
            <a:avLst/>
          </a:prstGeom>
          <a:noFill/>
        </p:spPr>
        <p:txBody>
          <a:bodyPr wrap="none" rtlCol="0">
            <a:spAutoFit/>
          </a:bodyPr>
          <a:lstStyle/>
          <a:p>
            <a:r>
              <a:rPr kumimoji="1" lang="ja-JP" altLang="en-US" sz="1600" b="1" dirty="0" smtClean="0">
                <a:solidFill>
                  <a:srgbClr val="FF0000"/>
                </a:solidFill>
              </a:rPr>
              <a:t>２０ｋｍ</a:t>
            </a:r>
            <a:endParaRPr kumimoji="1" lang="ja-JP" altLang="en-US" sz="1600" b="1" dirty="0">
              <a:solidFill>
                <a:srgbClr val="FF0000"/>
              </a:solidFill>
            </a:endParaRPr>
          </a:p>
        </p:txBody>
      </p:sp>
      <p:pic>
        <p:nvPicPr>
          <p:cNvPr id="3076" name="Picture 4" descr="C:\Users\sunadaphd\Desktop\ダウンロード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06" y="2636912"/>
            <a:ext cx="2187448" cy="145564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unadaphd\Desktop\image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194640"/>
            <a:ext cx="1944216" cy="13179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unadaphd\Desktop\CH-46_Sea_Knight_helicopter_approaches_the_flight_deck_of_the_amphibious_assault_ship_USS_Bonhomme_Richard_(LHD_6)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6551" y="725950"/>
            <a:ext cx="1622589" cy="11276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255266" y="1853593"/>
            <a:ext cx="1861374" cy="51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7" cstate="print"/>
          <a:srcRect/>
          <a:stretch>
            <a:fillRect/>
          </a:stretch>
        </p:blipFill>
        <p:spPr bwMode="auto">
          <a:xfrm>
            <a:off x="-65904" y="4869160"/>
            <a:ext cx="2081223" cy="579713"/>
          </a:xfrm>
          <a:prstGeom prst="rect">
            <a:avLst/>
          </a:prstGeom>
          <a:noFill/>
          <a:ln w="9525">
            <a:noFill/>
            <a:miter lim="800000"/>
            <a:headEnd/>
            <a:tailEnd/>
          </a:ln>
        </p:spPr>
      </p:pic>
      <p:sp>
        <p:nvSpPr>
          <p:cNvPr id="15" name="テキスト ボックス 14"/>
          <p:cNvSpPr txBox="1"/>
          <p:nvPr/>
        </p:nvSpPr>
        <p:spPr>
          <a:xfrm>
            <a:off x="0" y="95618"/>
            <a:ext cx="9129316" cy="646331"/>
          </a:xfrm>
          <a:prstGeom prst="rect">
            <a:avLst/>
          </a:prstGeom>
          <a:solidFill>
            <a:srgbClr val="FFFF00"/>
          </a:solidFill>
          <a:ln w="19050">
            <a:solidFill>
              <a:srgbClr val="FF0000"/>
            </a:solidFill>
          </a:ln>
        </p:spPr>
        <p:txBody>
          <a:bodyPr wrap="square" rtlCol="0">
            <a:spAutoFit/>
          </a:bodyPr>
          <a:lstStyle/>
          <a:p>
            <a:r>
              <a:rPr kumimoji="1" lang="ja-JP" altLang="en-US" sz="2800" dirty="0" smtClean="0"/>
              <a:t>被災地の介入と避難は同次元</a:t>
            </a:r>
            <a:r>
              <a:rPr kumimoji="1" lang="ja-JP" altLang="en-US" sz="3600" dirty="0" smtClean="0"/>
              <a:t>～</a:t>
            </a:r>
            <a:r>
              <a:rPr kumimoji="1" lang="ja-JP" altLang="en-US" sz="2800" dirty="0" smtClean="0"/>
              <a:t>水陸空の</a:t>
            </a:r>
            <a:r>
              <a:rPr lang="en-US" altLang="ja-JP" sz="2800" b="1" dirty="0">
                <a:effectLst>
                  <a:outerShdw blurRad="38100" dist="38100" dir="2700000" algn="tl">
                    <a:srgbClr val="000000">
                      <a:alpha val="43137"/>
                    </a:srgbClr>
                  </a:outerShdw>
                </a:effectLst>
                <a:latin typeface="HGP明朝E"/>
              </a:rPr>
              <a:t>Logistics</a:t>
            </a:r>
            <a:r>
              <a:rPr kumimoji="1" lang="ja-JP" altLang="en-US" sz="2800" dirty="0" smtClean="0"/>
              <a:t>機動力</a:t>
            </a:r>
            <a:endParaRPr kumimoji="1" lang="ja-JP" altLang="en-US" sz="2800" dirty="0"/>
          </a:p>
        </p:txBody>
      </p:sp>
      <p:sp>
        <p:nvSpPr>
          <p:cNvPr id="5" name="環状矢印 4"/>
          <p:cNvSpPr/>
          <p:nvPr/>
        </p:nvSpPr>
        <p:spPr>
          <a:xfrm>
            <a:off x="1460244" y="1467656"/>
            <a:ext cx="2247660" cy="3742184"/>
          </a:xfrm>
          <a:prstGeom prst="circularArrow">
            <a:avLst>
              <a:gd name="adj1" fmla="val 12500"/>
              <a:gd name="adj2" fmla="val 3192502"/>
              <a:gd name="adj3" fmla="val 20457681"/>
              <a:gd name="adj4" fmla="val 13762334"/>
              <a:gd name="adj5" fmla="val 1525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ストライプ矢印 6"/>
          <p:cNvSpPr/>
          <p:nvPr/>
        </p:nvSpPr>
        <p:spPr>
          <a:xfrm rot="7135466">
            <a:off x="3641482" y="3204248"/>
            <a:ext cx="1866469" cy="48463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山形 9"/>
          <p:cNvSpPr/>
          <p:nvPr/>
        </p:nvSpPr>
        <p:spPr>
          <a:xfrm rot="7741353">
            <a:off x="5132987" y="2566241"/>
            <a:ext cx="2861031" cy="212901"/>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V 字形矢印 10"/>
          <p:cNvSpPr/>
          <p:nvPr/>
        </p:nvSpPr>
        <p:spPr>
          <a:xfrm rot="15570431">
            <a:off x="8395197" y="1472923"/>
            <a:ext cx="496495" cy="484632"/>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曲線コネクタ 16"/>
          <p:cNvCxnSpPr/>
          <p:nvPr/>
        </p:nvCxnSpPr>
        <p:spPr>
          <a:xfrm>
            <a:off x="5580112" y="1194640"/>
            <a:ext cx="1675154" cy="409864"/>
          </a:xfrm>
          <a:prstGeom prst="curvedConnector3">
            <a:avLst>
              <a:gd name="adj1" fmla="val 50000"/>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74" name="左右矢印 3073"/>
          <p:cNvSpPr/>
          <p:nvPr/>
        </p:nvSpPr>
        <p:spPr>
          <a:xfrm rot="6883931">
            <a:off x="494357" y="4251224"/>
            <a:ext cx="927132" cy="48463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9" name="円/楕円 3078"/>
          <p:cNvSpPr/>
          <p:nvPr/>
        </p:nvSpPr>
        <p:spPr>
          <a:xfrm>
            <a:off x="4441201" y="3789040"/>
            <a:ext cx="1570959" cy="1505943"/>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t>ひと</a:t>
            </a:r>
            <a:endParaRPr kumimoji="1" lang="ja-JP" altLang="en-US" sz="3200" b="1" dirty="0"/>
          </a:p>
        </p:txBody>
      </p:sp>
      <p:sp>
        <p:nvSpPr>
          <p:cNvPr id="3080" name="円/楕円 3079"/>
          <p:cNvSpPr/>
          <p:nvPr/>
        </p:nvSpPr>
        <p:spPr>
          <a:xfrm>
            <a:off x="3707904" y="4837782"/>
            <a:ext cx="1466595" cy="1471537"/>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rPr>
              <a:t>情報</a:t>
            </a:r>
            <a:endParaRPr kumimoji="1" lang="ja-JP" altLang="en-US" sz="3200" b="1" dirty="0">
              <a:solidFill>
                <a:schemeClr val="tx1"/>
              </a:solidFill>
            </a:endParaRPr>
          </a:p>
        </p:txBody>
      </p:sp>
      <p:sp>
        <p:nvSpPr>
          <p:cNvPr id="3081" name="円/楕円 3080"/>
          <p:cNvSpPr/>
          <p:nvPr/>
        </p:nvSpPr>
        <p:spPr>
          <a:xfrm>
            <a:off x="4854628" y="4837783"/>
            <a:ext cx="1563061" cy="1471536"/>
          </a:xfrm>
          <a:prstGeom prst="ellipse">
            <a:avLst/>
          </a:prstGeom>
          <a:solidFill>
            <a:srgbClr val="E62D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t>もの　</a:t>
            </a:r>
            <a:endParaRPr kumimoji="1" lang="ja-JP" altLang="en-US" sz="3200" b="1" dirty="0"/>
          </a:p>
        </p:txBody>
      </p:sp>
      <p:sp>
        <p:nvSpPr>
          <p:cNvPr id="3082" name="テキスト ボックス 3081"/>
          <p:cNvSpPr txBox="1"/>
          <p:nvPr/>
        </p:nvSpPr>
        <p:spPr>
          <a:xfrm>
            <a:off x="3662164" y="2865130"/>
            <a:ext cx="2236510" cy="707886"/>
          </a:xfrm>
          <a:prstGeom prst="rect">
            <a:avLst/>
          </a:prstGeom>
          <a:noFill/>
          <a:ln>
            <a:solidFill>
              <a:srgbClr val="E62D1A"/>
            </a:solidFill>
          </a:ln>
        </p:spPr>
        <p:txBody>
          <a:bodyPr wrap="none" rtlCol="0">
            <a:spAutoFit/>
          </a:bodyPr>
          <a:lstStyle/>
          <a:p>
            <a:r>
              <a:rPr kumimoji="1" lang="ja-JP" altLang="en-US" sz="4000" b="1" dirty="0" smtClean="0">
                <a:solidFill>
                  <a:srgbClr val="002060"/>
                </a:solidFill>
              </a:rPr>
              <a:t>大量投入</a:t>
            </a:r>
            <a:endParaRPr kumimoji="1" lang="ja-JP" altLang="en-US" sz="4000" b="1" dirty="0">
              <a:solidFill>
                <a:srgbClr val="002060"/>
              </a:solidFill>
            </a:endParaRPr>
          </a:p>
        </p:txBody>
      </p:sp>
      <p:sp>
        <p:nvSpPr>
          <p:cNvPr id="3084" name="ストライプ矢印 3083"/>
          <p:cNvSpPr/>
          <p:nvPr/>
        </p:nvSpPr>
        <p:spPr>
          <a:xfrm>
            <a:off x="6563501" y="4493540"/>
            <a:ext cx="1517683" cy="716236"/>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2060"/>
                </a:solidFill>
              </a:rPr>
              <a:t>退避</a:t>
            </a:r>
            <a:endParaRPr kumimoji="1" lang="ja-JP" altLang="en-US" b="1" dirty="0">
              <a:solidFill>
                <a:srgbClr val="002060"/>
              </a:solidFill>
            </a:endParaRPr>
          </a:p>
        </p:txBody>
      </p:sp>
      <p:sp>
        <p:nvSpPr>
          <p:cNvPr id="3086" name="テキスト ボックス 3085"/>
          <p:cNvSpPr txBox="1"/>
          <p:nvPr/>
        </p:nvSpPr>
        <p:spPr>
          <a:xfrm>
            <a:off x="1818356" y="5804603"/>
            <a:ext cx="2393604" cy="523220"/>
          </a:xfrm>
          <a:prstGeom prst="rect">
            <a:avLst/>
          </a:prstGeom>
          <a:noFill/>
        </p:spPr>
        <p:txBody>
          <a:bodyPr wrap="none" rtlCol="0">
            <a:spAutoFit/>
          </a:bodyPr>
          <a:lstStyle/>
          <a:p>
            <a:pPr fontAlgn="base">
              <a:spcBef>
                <a:spcPct val="0"/>
              </a:spcBef>
              <a:spcAft>
                <a:spcPct val="0"/>
              </a:spcAft>
              <a:defRPr/>
            </a:pPr>
            <a:r>
              <a:rPr lang="en-US" altLang="ja-JP" sz="2800" b="1" dirty="0">
                <a:solidFill>
                  <a:srgbClr val="FF0000"/>
                </a:solidFill>
                <a:effectLst>
                  <a:outerShdw blurRad="38100" dist="38100" dir="2700000" algn="tl">
                    <a:srgbClr val="000000">
                      <a:alpha val="43137"/>
                    </a:srgbClr>
                  </a:outerShdw>
                </a:effectLst>
                <a:latin typeface="+mn-ea"/>
              </a:rPr>
              <a:t>EVACUATION</a:t>
            </a:r>
          </a:p>
        </p:txBody>
      </p:sp>
      <p:sp>
        <p:nvSpPr>
          <p:cNvPr id="3087" name="テキスト ボックス 3086"/>
          <p:cNvSpPr txBox="1"/>
          <p:nvPr/>
        </p:nvSpPr>
        <p:spPr>
          <a:xfrm rot="4807782">
            <a:off x="2607435" y="2648574"/>
            <a:ext cx="1418978" cy="369332"/>
          </a:xfrm>
          <a:prstGeom prst="rect">
            <a:avLst/>
          </a:prstGeom>
          <a:noFill/>
        </p:spPr>
        <p:txBody>
          <a:bodyPr wrap="none" rtlCol="0">
            <a:spAutoFit/>
          </a:bodyPr>
          <a:lstStyle/>
          <a:p>
            <a:r>
              <a:rPr lang="en-US" altLang="ja-JP" b="1" dirty="0" smtClean="0">
                <a:solidFill>
                  <a:schemeClr val="bg1"/>
                </a:solidFill>
              </a:rPr>
              <a:t>Intervention</a:t>
            </a:r>
            <a:endParaRPr kumimoji="1" lang="ja-JP" altLang="en-US" b="1" dirty="0">
              <a:solidFill>
                <a:schemeClr val="bg1"/>
              </a:solidFill>
            </a:endParaRPr>
          </a:p>
        </p:txBody>
      </p:sp>
      <p:sp>
        <p:nvSpPr>
          <p:cNvPr id="6" name="テキスト ボックス 5"/>
          <p:cNvSpPr txBox="1"/>
          <p:nvPr/>
        </p:nvSpPr>
        <p:spPr>
          <a:xfrm>
            <a:off x="5405476" y="5806463"/>
            <a:ext cx="3738524" cy="1107996"/>
          </a:xfrm>
          <a:prstGeom prst="rect">
            <a:avLst/>
          </a:prstGeom>
          <a:noFill/>
        </p:spPr>
        <p:txBody>
          <a:bodyPr wrap="none" rtlCol="0">
            <a:spAutoFit/>
          </a:bodyPr>
          <a:lstStyle/>
          <a:p>
            <a:r>
              <a:rPr lang="ja-JP" altLang="en-US" sz="800" dirty="0"/>
              <a:t>住所</a:t>
            </a:r>
            <a:r>
              <a:rPr lang="en-US" altLang="ja-JP" sz="800" dirty="0"/>
              <a:t>:</a:t>
            </a:r>
            <a:r>
              <a:rPr lang="ja-JP" altLang="en-US" sz="800" dirty="0"/>
              <a:t>熊本県阿蘇市波野大字波野（付近の住所。正確な所属を示すとは限らない。）</a:t>
            </a:r>
          </a:p>
          <a:p>
            <a:r>
              <a:rPr lang="en-US" altLang="ja-JP" sz="800" dirty="0"/>
              <a:t>32</a:t>
            </a:r>
            <a:r>
              <a:rPr lang="ja-JP" altLang="en-US" sz="800" dirty="0"/>
              <a:t>度</a:t>
            </a:r>
            <a:r>
              <a:rPr lang="en-US" altLang="ja-JP" sz="800" dirty="0"/>
              <a:t>55</a:t>
            </a:r>
            <a:r>
              <a:rPr lang="ja-JP" altLang="en-US" sz="800" dirty="0"/>
              <a:t>分</a:t>
            </a:r>
            <a:r>
              <a:rPr lang="en-US" altLang="ja-JP" sz="800" dirty="0"/>
              <a:t>15.95</a:t>
            </a:r>
            <a:r>
              <a:rPr lang="ja-JP" altLang="en-US" sz="800" dirty="0"/>
              <a:t>秒 </a:t>
            </a:r>
            <a:r>
              <a:rPr lang="en-US" altLang="ja-JP" sz="800" dirty="0"/>
              <a:t>131</a:t>
            </a:r>
            <a:r>
              <a:rPr lang="ja-JP" altLang="en-US" sz="800" dirty="0"/>
              <a:t>度</a:t>
            </a:r>
            <a:r>
              <a:rPr lang="en-US" altLang="ja-JP" sz="800" dirty="0"/>
              <a:t>10</a:t>
            </a:r>
            <a:r>
              <a:rPr lang="ja-JP" altLang="en-US" sz="800" dirty="0"/>
              <a:t>分</a:t>
            </a:r>
            <a:r>
              <a:rPr lang="en-US" altLang="ja-JP" sz="800" dirty="0"/>
              <a:t>36.33</a:t>
            </a:r>
            <a:r>
              <a:rPr lang="ja-JP" altLang="en-US" sz="800" dirty="0"/>
              <a:t>秒</a:t>
            </a:r>
          </a:p>
          <a:p>
            <a:r>
              <a:rPr lang="en-US" altLang="ja-JP" sz="800" dirty="0"/>
              <a:t>32.921097,131.176758  </a:t>
            </a:r>
            <a:r>
              <a:rPr lang="ja-JP" altLang="en-US" sz="800" dirty="0"/>
              <a:t>ズーム</a:t>
            </a:r>
            <a:r>
              <a:rPr lang="en-US" altLang="ja-JP" sz="800" dirty="0"/>
              <a:t>:9</a:t>
            </a:r>
          </a:p>
          <a:p>
            <a:r>
              <a:rPr lang="en-US" altLang="ja-JP" sz="800" dirty="0"/>
              <a:t>UTM</a:t>
            </a:r>
            <a:r>
              <a:rPr lang="ja-JP" altLang="en-US" sz="800" dirty="0"/>
              <a:t>ポイント：</a:t>
            </a:r>
            <a:r>
              <a:rPr lang="en-US" altLang="ja-JP" sz="800" dirty="0"/>
              <a:t>52SGB03544464</a:t>
            </a:r>
          </a:p>
          <a:p>
            <a:r>
              <a:rPr lang="ja-JP" altLang="en-US" sz="800" dirty="0"/>
              <a:t>標高：</a:t>
            </a:r>
            <a:r>
              <a:rPr lang="en-US" altLang="ja-JP" sz="800" dirty="0"/>
              <a:t>794m</a:t>
            </a:r>
            <a:r>
              <a:rPr lang="ja-JP" altLang="en-US" sz="800" dirty="0"/>
              <a:t>（</a:t>
            </a:r>
            <a:r>
              <a:rPr lang="en-US" altLang="ja-JP" sz="800" dirty="0"/>
              <a:t>10m</a:t>
            </a:r>
            <a:r>
              <a:rPr lang="ja-JP" altLang="en-US" sz="800" dirty="0" smtClean="0"/>
              <a:t>）</a:t>
            </a:r>
            <a:endParaRPr lang="en-US" altLang="ja-JP" sz="800" dirty="0" smtClean="0"/>
          </a:p>
          <a:p>
            <a:r>
              <a:rPr lang="ja-JP" altLang="en-US" sz="800" dirty="0"/>
              <a:t>国土地理院</a:t>
            </a:r>
          </a:p>
          <a:p>
            <a:endParaRPr kumimoji="1" lang="ja-JP" altLang="en-US" dirty="0"/>
          </a:p>
        </p:txBody>
      </p:sp>
      <p:sp>
        <p:nvSpPr>
          <p:cNvPr id="3088" name="テキスト ボックス 3087"/>
          <p:cNvSpPr txBox="1"/>
          <p:nvPr/>
        </p:nvSpPr>
        <p:spPr>
          <a:xfrm>
            <a:off x="4283821" y="4848534"/>
            <a:ext cx="1800493" cy="369332"/>
          </a:xfrm>
          <a:prstGeom prst="rect">
            <a:avLst/>
          </a:prstGeom>
          <a:noFill/>
        </p:spPr>
        <p:txBody>
          <a:bodyPr wrap="none" rtlCol="0">
            <a:spAutoFit/>
          </a:bodyPr>
          <a:lstStyle/>
          <a:p>
            <a:r>
              <a:rPr kumimoji="1" lang="ja-JP" altLang="en-US" b="1" dirty="0" smtClean="0">
                <a:solidFill>
                  <a:schemeClr val="tx1">
                    <a:lumMod val="75000"/>
                    <a:lumOff val="25000"/>
                  </a:schemeClr>
                </a:solidFill>
                <a:effectLst>
                  <a:outerShdw blurRad="38100" dist="38100" dir="2700000" algn="tl">
                    <a:srgbClr val="000000">
                      <a:alpha val="43137"/>
                    </a:srgbClr>
                  </a:outerShdw>
                </a:effectLst>
              </a:rPr>
              <a:t>指揮命令一元化</a:t>
            </a:r>
            <a:endParaRPr kumimoji="1" lang="ja-JP" altLang="en-US" b="1" dirty="0">
              <a:solidFill>
                <a:schemeClr val="tx1">
                  <a:lumMod val="75000"/>
                  <a:lumOff val="25000"/>
                </a:schemeClr>
              </a:solidFill>
              <a:effectLst>
                <a:outerShdw blurRad="38100" dist="38100" dir="2700000" algn="tl">
                  <a:srgbClr val="000000">
                    <a:alpha val="43137"/>
                  </a:srgbClr>
                </a:outerShdw>
              </a:effectLst>
            </a:endParaRPr>
          </a:p>
        </p:txBody>
      </p:sp>
      <p:cxnSp>
        <p:nvCxnSpPr>
          <p:cNvPr id="3090" name="直線矢印コネクタ 3089"/>
          <p:cNvCxnSpPr/>
          <p:nvPr/>
        </p:nvCxnSpPr>
        <p:spPr>
          <a:xfrm flipV="1">
            <a:off x="2391766" y="2372132"/>
            <a:ext cx="4700514" cy="2786884"/>
          </a:xfrm>
          <a:prstGeom prst="straightConnector1">
            <a:avLst/>
          </a:pr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91" name="テキスト ボックス 3090"/>
          <p:cNvSpPr txBox="1"/>
          <p:nvPr/>
        </p:nvSpPr>
        <p:spPr>
          <a:xfrm rot="19734910">
            <a:off x="3885488" y="3170822"/>
            <a:ext cx="3716314" cy="461665"/>
          </a:xfrm>
          <a:prstGeom prst="rect">
            <a:avLst/>
          </a:prstGeom>
          <a:noFill/>
        </p:spPr>
        <p:txBody>
          <a:bodyPr wrap="square" rtlCol="0">
            <a:spAutoFit/>
          </a:bodyPr>
          <a:lstStyle/>
          <a:p>
            <a:r>
              <a:rPr kumimoji="1" lang="ja-JP" altLang="en-US" sz="2400" dirty="0" smtClean="0">
                <a:solidFill>
                  <a:srgbClr val="002060"/>
                </a:solidFill>
              </a:rPr>
              <a:t>熊本駅</a:t>
            </a:r>
            <a:r>
              <a:rPr lang="ja-JP" altLang="en-US" sz="2400" dirty="0">
                <a:solidFill>
                  <a:srgbClr val="002060"/>
                </a:solidFill>
              </a:rPr>
              <a:t>　１４８．０</a:t>
            </a:r>
            <a:r>
              <a:rPr lang="en-US" altLang="ja-JP" sz="2400" dirty="0" smtClean="0">
                <a:solidFill>
                  <a:srgbClr val="002060"/>
                </a:solidFill>
              </a:rPr>
              <a:t> </a:t>
            </a:r>
            <a:r>
              <a:rPr lang="en-US" altLang="ja-JP" sz="2400" dirty="0">
                <a:solidFill>
                  <a:srgbClr val="002060"/>
                </a:solidFill>
              </a:rPr>
              <a:t>km</a:t>
            </a:r>
            <a:r>
              <a:rPr lang="ja-JP" altLang="en-US" sz="2400" dirty="0" smtClean="0">
                <a:solidFill>
                  <a:srgbClr val="002060"/>
                </a:solidFill>
              </a:rPr>
              <a:t>大分駅</a:t>
            </a:r>
            <a:endParaRPr kumimoji="1" lang="ja-JP" altLang="en-US" sz="2400" dirty="0">
              <a:solidFill>
                <a:srgbClr val="002060"/>
              </a:solidFill>
            </a:endParaRPr>
          </a:p>
        </p:txBody>
      </p:sp>
      <p:sp>
        <p:nvSpPr>
          <p:cNvPr id="3093" name="テキスト ボックス 3092"/>
          <p:cNvSpPr txBox="1"/>
          <p:nvPr/>
        </p:nvSpPr>
        <p:spPr>
          <a:xfrm>
            <a:off x="147866" y="5491023"/>
            <a:ext cx="3340979" cy="400110"/>
          </a:xfrm>
          <a:prstGeom prst="rect">
            <a:avLst/>
          </a:prstGeom>
          <a:noFill/>
          <a:ln w="38100">
            <a:solidFill>
              <a:srgbClr val="7030A0"/>
            </a:solidFill>
          </a:ln>
        </p:spPr>
        <p:txBody>
          <a:bodyPr wrap="none" rtlCol="0">
            <a:spAutoFit/>
          </a:bodyPr>
          <a:lstStyle/>
          <a:p>
            <a:r>
              <a:rPr kumimoji="1" lang="ja-JP" altLang="en-US" sz="2000" dirty="0" smtClean="0">
                <a:solidFill>
                  <a:srgbClr val="002060"/>
                </a:solidFill>
              </a:rPr>
              <a:t>ひと・もの・情報の大規模搬送</a:t>
            </a:r>
            <a:endParaRPr kumimoji="1" lang="ja-JP" altLang="en-US" sz="2000" dirty="0">
              <a:solidFill>
                <a:srgbClr val="002060"/>
              </a:solidFill>
            </a:endParaRPr>
          </a:p>
        </p:txBody>
      </p:sp>
      <p:sp>
        <p:nvSpPr>
          <p:cNvPr id="3094" name="テキスト ボックス 3093"/>
          <p:cNvSpPr txBox="1"/>
          <p:nvPr/>
        </p:nvSpPr>
        <p:spPr>
          <a:xfrm>
            <a:off x="6602794" y="2280355"/>
            <a:ext cx="3514353" cy="584775"/>
          </a:xfrm>
          <a:prstGeom prst="rect">
            <a:avLst/>
          </a:prstGeom>
          <a:noFill/>
          <a:ln>
            <a:noFill/>
            <a:prstDash val="solid"/>
          </a:ln>
        </p:spPr>
        <p:txBody>
          <a:bodyPr wrap="square" rtlCol="0">
            <a:spAutoFit/>
          </a:bodyPr>
          <a:lstStyle/>
          <a:p>
            <a:r>
              <a:rPr lang="ja-JP" altLang="en-US" sz="1400" b="1" dirty="0">
                <a:solidFill>
                  <a:srgbClr val="FFFF00"/>
                </a:solidFill>
                <a:effectLst>
                  <a:outerShdw blurRad="38100" dist="38100" dir="2700000" algn="tl">
                    <a:srgbClr val="000000">
                      <a:alpha val="43137"/>
                    </a:srgbClr>
                  </a:outerShdw>
                </a:effectLst>
              </a:rPr>
              <a:t>ひと・もの・情報の大規模搬送</a:t>
            </a:r>
          </a:p>
          <a:p>
            <a:endParaRPr kumimoji="1" lang="ja-JP" altLang="en-US" dirty="0"/>
          </a:p>
        </p:txBody>
      </p:sp>
    </p:spTree>
    <p:extLst>
      <p:ext uri="{BB962C8B-B14F-4D97-AF65-F5344CB8AC3E}">
        <p14:creationId xmlns:p14="http://schemas.microsoft.com/office/powerpoint/2010/main" val="11361750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260648"/>
            <a:ext cx="8776762" cy="6586418"/>
          </a:xfrm>
          <a:prstGeom prst="rect">
            <a:avLst/>
          </a:prstGeom>
          <a:noFill/>
        </p:spPr>
        <p:txBody>
          <a:bodyPr wrap="none" rtlCol="0">
            <a:spAutoFit/>
          </a:bodyPr>
          <a:lstStyle/>
          <a:p>
            <a:pPr algn="ctr"/>
            <a:r>
              <a:rPr lang="ja-JP" altLang="ja-JP" sz="3600" b="1" dirty="0">
                <a:solidFill>
                  <a:schemeClr val="tx1">
                    <a:lumMod val="65000"/>
                    <a:lumOff val="35000"/>
                  </a:schemeClr>
                </a:solidFill>
                <a:effectLst>
                  <a:outerShdw blurRad="38100" dist="38100" dir="2700000" algn="tl">
                    <a:srgbClr val="000000">
                      <a:alpha val="43137"/>
                    </a:srgbClr>
                  </a:outerShdw>
                </a:effectLst>
              </a:rPr>
              <a:t>災害医療に求められる要素</a:t>
            </a:r>
          </a:p>
          <a:p>
            <a:r>
              <a:rPr lang="ja-JP" altLang="ja-JP" dirty="0"/>
              <a:t>救急医療は発生した傷病者に対して十分な医療供給ができる環境下で行われるため</a:t>
            </a:r>
            <a:r>
              <a:rPr lang="ja-JP" altLang="ja-JP" dirty="0" smtClean="0"/>
              <a:t>、</a:t>
            </a:r>
            <a:endParaRPr lang="en-US" altLang="ja-JP" dirty="0" smtClean="0"/>
          </a:p>
          <a:p>
            <a:r>
              <a:rPr lang="ja-JP" altLang="ja-JP" dirty="0" smtClean="0"/>
              <a:t>突発的</a:t>
            </a:r>
            <a:r>
              <a:rPr lang="ja-JP" altLang="ja-JP" dirty="0"/>
              <a:t>といっても予測できる範囲の医療です。</a:t>
            </a:r>
          </a:p>
          <a:p>
            <a:r>
              <a:rPr lang="ja-JP" altLang="ja-JP" dirty="0"/>
              <a:t>これに対して災害医療は上述したように予測不能なあらゆる災害時において</a:t>
            </a:r>
            <a:r>
              <a:rPr lang="ja-JP" altLang="ja-JP" dirty="0" smtClean="0"/>
              <a:t>、急激</a:t>
            </a:r>
            <a:r>
              <a:rPr lang="ja-JP" altLang="ja-JP" dirty="0"/>
              <a:t>な</a:t>
            </a:r>
            <a:r>
              <a:rPr lang="ja-JP" altLang="ja-JP" dirty="0" smtClean="0"/>
              <a:t>傷病</a:t>
            </a:r>
            <a:endParaRPr lang="en-US" altLang="ja-JP" dirty="0" smtClean="0"/>
          </a:p>
          <a:p>
            <a:r>
              <a:rPr lang="ja-JP" altLang="ja-JP" dirty="0" smtClean="0"/>
              <a:t>者</a:t>
            </a:r>
            <a:r>
              <a:rPr lang="ja-JP" altLang="ja-JP" dirty="0"/>
              <a:t>の増加や、施設の被災などにより医療の需給バランスが通常とは逆転</a:t>
            </a:r>
            <a:r>
              <a:rPr lang="ja-JP" altLang="ja-JP" dirty="0" smtClean="0"/>
              <a:t>した</a:t>
            </a:r>
            <a:r>
              <a:rPr lang="ja-JP" altLang="ja-JP" dirty="0"/>
              <a:t>状況で</a:t>
            </a:r>
            <a:r>
              <a:rPr lang="ja-JP" altLang="ja-JP" dirty="0" smtClean="0"/>
              <a:t>行われ</a:t>
            </a:r>
            <a:endParaRPr lang="en-US" altLang="ja-JP" dirty="0" smtClean="0"/>
          </a:p>
          <a:p>
            <a:r>
              <a:rPr lang="ja-JP" altLang="ja-JP" dirty="0" smtClean="0"/>
              <a:t>る</a:t>
            </a:r>
            <a:r>
              <a:rPr lang="ja-JP" altLang="ja-JP" dirty="0"/>
              <a:t>ため、救急医療とは本質的に異なるものです</a:t>
            </a:r>
            <a:r>
              <a:rPr lang="ja-JP" altLang="ja-JP" dirty="0" smtClean="0"/>
              <a:t>。</a:t>
            </a:r>
            <a:endParaRPr lang="en-US" altLang="ja-JP" dirty="0" smtClean="0"/>
          </a:p>
          <a:p>
            <a:r>
              <a:rPr lang="ja-JP" altLang="ja-JP" dirty="0" smtClean="0"/>
              <a:t>災害</a:t>
            </a:r>
            <a:r>
              <a:rPr lang="ja-JP" altLang="ja-JP" dirty="0"/>
              <a:t>医療では、</a:t>
            </a:r>
            <a:r>
              <a:rPr lang="ja-JP" altLang="ja-JP" dirty="0" smtClean="0"/>
              <a:t>最大多数</a:t>
            </a:r>
            <a:r>
              <a:rPr lang="ja-JP" altLang="ja-JP" dirty="0"/>
              <a:t>の傷病者に対し、必要最小限の医療を行う必要があります。 </a:t>
            </a:r>
            <a:endParaRPr lang="en-US" altLang="ja-JP" dirty="0" smtClean="0"/>
          </a:p>
          <a:p>
            <a:r>
              <a:rPr lang="ja-JP" altLang="ja-JP" dirty="0" smtClean="0"/>
              <a:t>災害</a:t>
            </a:r>
            <a:r>
              <a:rPr lang="ja-JP" altLang="ja-JP" dirty="0"/>
              <a:t>初動時の流れで求められる重要な要素と</a:t>
            </a:r>
            <a:r>
              <a:rPr lang="ja-JP" altLang="ja-JP" dirty="0" smtClean="0"/>
              <a:t>して</a:t>
            </a:r>
            <a:r>
              <a:rPr lang="ja-JP" altLang="en-US" dirty="0"/>
              <a:t>、</a:t>
            </a:r>
            <a:endParaRPr lang="en-US" altLang="ja-JP" dirty="0" smtClean="0"/>
          </a:p>
          <a:p>
            <a:r>
              <a:rPr lang="en-US" altLang="ja-JP" b="1" dirty="0" smtClean="0">
                <a:solidFill>
                  <a:srgbClr val="FF0000"/>
                </a:solidFill>
                <a:effectLst>
                  <a:outerShdw blurRad="38100" dist="38100" dir="2700000" algn="tl">
                    <a:srgbClr val="000000">
                      <a:alpha val="43137"/>
                    </a:srgbClr>
                  </a:outerShdw>
                </a:effectLst>
              </a:rPr>
              <a:t>Triage</a:t>
            </a:r>
            <a:r>
              <a:rPr lang="ja-JP" altLang="ja-JP" b="1" dirty="0">
                <a:solidFill>
                  <a:srgbClr val="FF0000"/>
                </a:solidFill>
                <a:effectLst>
                  <a:outerShdw blurRad="38100" dist="38100" dir="2700000" algn="tl">
                    <a:srgbClr val="000000">
                      <a:alpha val="43137"/>
                    </a:srgbClr>
                  </a:outerShdw>
                </a:effectLst>
              </a:rPr>
              <a:t>（トリアージ）</a:t>
            </a:r>
            <a:r>
              <a:rPr lang="ja-JP" altLang="ja-JP" b="1" dirty="0" smtClean="0">
                <a:solidFill>
                  <a:srgbClr val="FF0000"/>
                </a:solidFill>
                <a:effectLst>
                  <a:outerShdw blurRad="38100" dist="38100" dir="2700000" algn="tl">
                    <a:srgbClr val="000000">
                      <a:alpha val="43137"/>
                    </a:srgbClr>
                  </a:outerShdw>
                </a:effectLst>
              </a:rPr>
              <a:t>、</a:t>
            </a:r>
            <a:r>
              <a:rPr lang="en-US" altLang="ja-JP" b="1" dirty="0" smtClean="0">
                <a:solidFill>
                  <a:srgbClr val="FF0000"/>
                </a:solidFill>
                <a:effectLst>
                  <a:outerShdw blurRad="38100" dist="38100" dir="2700000" algn="tl">
                    <a:srgbClr val="000000">
                      <a:alpha val="43137"/>
                    </a:srgbClr>
                  </a:outerShdw>
                </a:effectLst>
              </a:rPr>
              <a:t>Treatment</a:t>
            </a:r>
            <a:r>
              <a:rPr lang="ja-JP" altLang="ja-JP" b="1" dirty="0">
                <a:solidFill>
                  <a:srgbClr val="FF0000"/>
                </a:solidFill>
                <a:effectLst>
                  <a:outerShdw blurRad="38100" dist="38100" dir="2700000" algn="tl">
                    <a:srgbClr val="000000">
                      <a:alpha val="43137"/>
                    </a:srgbClr>
                  </a:outerShdw>
                </a:effectLst>
              </a:rPr>
              <a:t>（治療）</a:t>
            </a:r>
            <a:r>
              <a:rPr lang="ja-JP" altLang="ja-JP" b="1" dirty="0" smtClean="0">
                <a:solidFill>
                  <a:srgbClr val="FF0000"/>
                </a:solidFill>
                <a:effectLst>
                  <a:outerShdw blurRad="38100" dist="38100" dir="2700000" algn="tl">
                    <a:srgbClr val="000000">
                      <a:alpha val="43137"/>
                    </a:srgbClr>
                  </a:outerShdw>
                </a:effectLst>
              </a:rPr>
              <a:t>、</a:t>
            </a:r>
            <a:r>
              <a:rPr lang="en-US" altLang="ja-JP" b="1" dirty="0" smtClean="0">
                <a:solidFill>
                  <a:srgbClr val="FF0000"/>
                </a:solidFill>
                <a:effectLst>
                  <a:outerShdw blurRad="38100" dist="38100" dir="2700000" algn="tl">
                    <a:srgbClr val="000000">
                      <a:alpha val="43137"/>
                    </a:srgbClr>
                  </a:outerShdw>
                </a:effectLst>
              </a:rPr>
              <a:t>Transportation</a:t>
            </a:r>
            <a:r>
              <a:rPr lang="ja-JP" altLang="ja-JP" b="1" dirty="0">
                <a:solidFill>
                  <a:srgbClr val="FF0000"/>
                </a:solidFill>
                <a:effectLst>
                  <a:outerShdw blurRad="38100" dist="38100" dir="2700000" algn="tl">
                    <a:srgbClr val="000000">
                      <a:alpha val="43137"/>
                    </a:srgbClr>
                  </a:outerShdw>
                </a:effectLst>
              </a:rPr>
              <a:t>（搬送）</a:t>
            </a:r>
            <a:r>
              <a:rPr lang="ja-JP" altLang="ja-JP" b="1" dirty="0" smtClean="0">
                <a:solidFill>
                  <a:srgbClr val="FF0000"/>
                </a:solidFill>
                <a:effectLst>
                  <a:outerShdw blurRad="38100" dist="38100" dir="2700000" algn="tl">
                    <a:srgbClr val="000000">
                      <a:alpha val="43137"/>
                    </a:srgbClr>
                  </a:outerShdw>
                </a:effectLst>
              </a:rPr>
              <a:t>の</a:t>
            </a:r>
            <a:r>
              <a:rPr lang="ja-JP" altLang="en-US" b="1" dirty="0">
                <a:solidFill>
                  <a:srgbClr val="FF0000"/>
                </a:solidFill>
                <a:effectLst>
                  <a:outerShdw blurRad="38100" dist="38100" dir="2700000" algn="tl">
                    <a:srgbClr val="000000">
                      <a:alpha val="43137"/>
                    </a:srgbClr>
                  </a:outerShdw>
                </a:effectLst>
              </a:rPr>
              <a:t>３</a:t>
            </a:r>
            <a:r>
              <a:rPr lang="en-US" altLang="ja-JP" b="1" dirty="0" smtClean="0">
                <a:solidFill>
                  <a:srgbClr val="FF0000"/>
                </a:solidFill>
                <a:effectLst>
                  <a:outerShdw blurRad="38100" dist="38100" dir="2700000" algn="tl">
                    <a:srgbClr val="000000">
                      <a:alpha val="43137"/>
                    </a:srgbClr>
                  </a:outerShdw>
                </a:effectLst>
              </a:rPr>
              <a:t>T</a:t>
            </a:r>
            <a:r>
              <a:rPr lang="ja-JP" altLang="ja-JP" b="1" dirty="0">
                <a:solidFill>
                  <a:srgbClr val="FF0000"/>
                </a:solidFill>
                <a:effectLst>
                  <a:outerShdw blurRad="38100" dist="38100" dir="2700000" algn="tl">
                    <a:srgbClr val="000000">
                      <a:alpha val="43137"/>
                    </a:srgbClr>
                  </a:outerShdw>
                </a:effectLst>
              </a:rPr>
              <a:t>と</a:t>
            </a:r>
            <a:r>
              <a:rPr lang="ja-JP" altLang="ja-JP" b="1" dirty="0" smtClean="0">
                <a:solidFill>
                  <a:srgbClr val="FF0000"/>
                </a:solidFill>
                <a:effectLst>
                  <a:outerShdw blurRad="38100" dist="38100" dir="2700000" algn="tl">
                    <a:srgbClr val="000000">
                      <a:alpha val="43137"/>
                    </a:srgbClr>
                  </a:outerShdw>
                </a:effectLst>
              </a:rPr>
              <a:t>呼ばれる。</a:t>
            </a:r>
            <a:endParaRPr lang="en-US" altLang="ja-JP" b="1" dirty="0" smtClean="0">
              <a:solidFill>
                <a:srgbClr val="FF0000"/>
              </a:solidFill>
              <a:effectLst>
                <a:outerShdw blurRad="38100" dist="38100" dir="2700000" algn="tl">
                  <a:srgbClr val="000000">
                    <a:alpha val="43137"/>
                  </a:srgbClr>
                </a:outerShdw>
              </a:effectLst>
            </a:endParaRPr>
          </a:p>
          <a:p>
            <a:endParaRPr lang="ja-JP" altLang="ja-JP" b="1" dirty="0">
              <a:solidFill>
                <a:srgbClr val="FF0000"/>
              </a:solidFill>
              <a:effectLst>
                <a:outerShdw blurRad="38100" dist="38100" dir="2700000" algn="tl">
                  <a:srgbClr val="000000">
                    <a:alpha val="43137"/>
                  </a:srgbClr>
                </a:outerShdw>
              </a:effectLst>
            </a:endParaRPr>
          </a:p>
          <a:p>
            <a:pPr lvl="0"/>
            <a:r>
              <a:rPr lang="en-US" altLang="ja-JP" sz="2800" b="1" dirty="0">
                <a:solidFill>
                  <a:srgbClr val="FF0000"/>
                </a:solidFill>
                <a:effectLst>
                  <a:outerShdw blurRad="38100" dist="38100" dir="2700000" algn="tl">
                    <a:srgbClr val="000000">
                      <a:alpha val="43137"/>
                    </a:srgbClr>
                  </a:outerShdw>
                </a:effectLst>
              </a:rPr>
              <a:t>Triage</a:t>
            </a:r>
            <a:r>
              <a:rPr lang="ja-JP" altLang="ja-JP" sz="2800" b="1" dirty="0">
                <a:solidFill>
                  <a:srgbClr val="FF0000"/>
                </a:solidFill>
                <a:effectLst>
                  <a:outerShdw blurRad="38100" dist="38100" dir="2700000" algn="tl">
                    <a:srgbClr val="000000">
                      <a:alpha val="43137"/>
                    </a:srgbClr>
                  </a:outerShdw>
                </a:effectLst>
              </a:rPr>
              <a:t>（</a:t>
            </a:r>
            <a:r>
              <a:rPr lang="ja-JP" altLang="ja-JP" sz="2800" b="1" dirty="0" smtClean="0">
                <a:solidFill>
                  <a:srgbClr val="FF0000"/>
                </a:solidFill>
                <a:effectLst>
                  <a:outerShdw blurRad="38100" dist="38100" dir="2700000" algn="tl">
                    <a:srgbClr val="000000">
                      <a:alpha val="43137"/>
                    </a:srgbClr>
                  </a:outerShdw>
                </a:effectLst>
              </a:rPr>
              <a:t>トリアージ</a:t>
            </a:r>
            <a:r>
              <a:rPr lang="ja-JP" altLang="en-US" sz="2800" b="1" dirty="0">
                <a:solidFill>
                  <a:srgbClr val="FF0000"/>
                </a:solidFill>
                <a:effectLst>
                  <a:outerShdw blurRad="38100" dist="38100" dir="2700000" algn="tl">
                    <a:srgbClr val="000000">
                      <a:alpha val="43137"/>
                    </a:srgbClr>
                  </a:outerShdw>
                </a:effectLst>
              </a:rPr>
              <a:t>）</a:t>
            </a:r>
            <a:r>
              <a:rPr lang="en-US" altLang="ja-JP" sz="2400" b="1" dirty="0">
                <a:effectLst>
                  <a:outerShdw blurRad="38100" dist="38100" dir="2700000" algn="tl">
                    <a:srgbClr val="000000">
                      <a:alpha val="43137"/>
                    </a:srgbClr>
                  </a:outerShdw>
                </a:effectLst>
              </a:rPr>
              <a:t/>
            </a:r>
            <a:br>
              <a:rPr lang="en-US" altLang="ja-JP" sz="2400" b="1" dirty="0">
                <a:effectLst>
                  <a:outerShdw blurRad="38100" dist="38100" dir="2700000" algn="tl">
                    <a:srgbClr val="000000">
                      <a:alpha val="43137"/>
                    </a:srgbClr>
                  </a:outerShdw>
                </a:effectLst>
              </a:rPr>
            </a:br>
            <a:r>
              <a:rPr lang="ja-JP" altLang="ja-JP" dirty="0"/>
              <a:t>傷病者の緊急度と重症度により、治療優先順位を決めること</a:t>
            </a:r>
            <a:r>
              <a:rPr lang="ja-JP" altLang="ja-JP" dirty="0" smtClean="0"/>
              <a:t>。</a:t>
            </a:r>
            <a:endParaRPr lang="ja-JP" altLang="ja-JP" dirty="0"/>
          </a:p>
          <a:p>
            <a:pPr lvl="0"/>
            <a:r>
              <a:rPr lang="en-US" altLang="ja-JP" sz="2800" b="1" dirty="0">
                <a:solidFill>
                  <a:srgbClr val="FF0000"/>
                </a:solidFill>
                <a:effectLst>
                  <a:outerShdw blurRad="38100" dist="38100" dir="2700000" algn="tl">
                    <a:srgbClr val="000000">
                      <a:alpha val="43137"/>
                    </a:srgbClr>
                  </a:outerShdw>
                </a:effectLst>
              </a:rPr>
              <a:t>Treatment</a:t>
            </a:r>
            <a:r>
              <a:rPr lang="ja-JP" altLang="ja-JP" sz="2800" b="1" dirty="0">
                <a:solidFill>
                  <a:srgbClr val="FF0000"/>
                </a:solidFill>
                <a:effectLst>
                  <a:outerShdw blurRad="38100" dist="38100" dir="2700000" algn="tl">
                    <a:srgbClr val="000000">
                      <a:alpha val="43137"/>
                    </a:srgbClr>
                  </a:outerShdw>
                </a:effectLst>
              </a:rPr>
              <a:t>（治療）</a:t>
            </a:r>
            <a:r>
              <a:rPr lang="en-US" altLang="ja-JP" sz="2400" b="1" dirty="0">
                <a:solidFill>
                  <a:srgbClr val="FF0000"/>
                </a:solidFill>
                <a:effectLst>
                  <a:outerShdw blurRad="38100" dist="38100" dir="2700000" algn="tl">
                    <a:srgbClr val="000000">
                      <a:alpha val="43137"/>
                    </a:srgbClr>
                  </a:outerShdw>
                </a:effectLst>
              </a:rPr>
              <a:t/>
            </a:r>
            <a:br>
              <a:rPr lang="en-US" altLang="ja-JP" sz="2400" b="1" dirty="0">
                <a:solidFill>
                  <a:srgbClr val="FF0000"/>
                </a:solidFill>
                <a:effectLst>
                  <a:outerShdw blurRad="38100" dist="38100" dir="2700000" algn="tl">
                    <a:srgbClr val="000000">
                      <a:alpha val="43137"/>
                    </a:srgbClr>
                  </a:outerShdw>
                </a:effectLst>
              </a:rPr>
            </a:br>
            <a:r>
              <a:rPr lang="ja-JP" altLang="ja-JP" dirty="0"/>
              <a:t>現場での傷病者に対する医療行為は、安定化が目的であり、応急処置を意味します</a:t>
            </a:r>
            <a:r>
              <a:rPr lang="ja-JP" altLang="ja-JP" dirty="0" smtClean="0"/>
              <a:t>。</a:t>
            </a:r>
            <a:endParaRPr lang="en-US" altLang="ja-JP" dirty="0" smtClean="0"/>
          </a:p>
          <a:p>
            <a:pPr lvl="0"/>
            <a:r>
              <a:rPr lang="ja-JP" altLang="ja-JP" dirty="0" smtClean="0"/>
              <a:t>気道</a:t>
            </a:r>
            <a:r>
              <a:rPr lang="ja-JP" altLang="ja-JP" dirty="0"/>
              <a:t>確保や、止血、骨折部位の固定、胸腔ドレナージ（肺の圧迫を防ぐため胸腔内</a:t>
            </a:r>
            <a:r>
              <a:rPr lang="ja-JP" altLang="ja-JP" dirty="0" smtClean="0"/>
              <a:t>に</a:t>
            </a:r>
            <a:endParaRPr lang="en-US" altLang="ja-JP" dirty="0" smtClean="0"/>
          </a:p>
          <a:p>
            <a:pPr lvl="0"/>
            <a:r>
              <a:rPr lang="ja-JP" altLang="ja-JP" dirty="0" smtClean="0"/>
              <a:t>した</a:t>
            </a:r>
            <a:r>
              <a:rPr lang="ja-JP" altLang="ja-JP" dirty="0"/>
              <a:t>気体や液体を対外へ排出すること）、ショック（急速な血液低下）症例に対する輸</a:t>
            </a:r>
            <a:r>
              <a:rPr lang="ja-JP" altLang="ja-JP" dirty="0" smtClean="0"/>
              <a:t>液</a:t>
            </a:r>
            <a:endParaRPr lang="en-US" altLang="ja-JP" dirty="0" smtClean="0"/>
          </a:p>
          <a:p>
            <a:pPr lvl="0"/>
            <a:r>
              <a:rPr lang="ja-JP" altLang="ja-JP" dirty="0" smtClean="0"/>
              <a:t>（</a:t>
            </a:r>
            <a:r>
              <a:rPr lang="ja-JP" altLang="ja-JP" dirty="0"/>
              <a:t>失われた水分および電解質の補充）処置などに限定されます。</a:t>
            </a:r>
          </a:p>
          <a:p>
            <a:pPr lvl="0"/>
            <a:r>
              <a:rPr lang="en-US" altLang="ja-JP" sz="2800" b="1" dirty="0">
                <a:solidFill>
                  <a:srgbClr val="FF0000"/>
                </a:solidFill>
                <a:effectLst>
                  <a:outerShdw blurRad="38100" dist="38100" dir="2700000" algn="tl">
                    <a:srgbClr val="000000">
                      <a:alpha val="43137"/>
                    </a:srgbClr>
                  </a:outerShdw>
                </a:effectLst>
              </a:rPr>
              <a:t>Transportation</a:t>
            </a:r>
            <a:r>
              <a:rPr lang="ja-JP" altLang="ja-JP" sz="2800" b="1" dirty="0">
                <a:solidFill>
                  <a:srgbClr val="FF0000"/>
                </a:solidFill>
                <a:effectLst>
                  <a:outerShdw blurRad="38100" dist="38100" dir="2700000" algn="tl">
                    <a:srgbClr val="000000">
                      <a:alpha val="43137"/>
                    </a:srgbClr>
                  </a:outerShdw>
                </a:effectLst>
              </a:rPr>
              <a:t>（搬送）</a:t>
            </a:r>
            <a:r>
              <a:rPr lang="en-US" altLang="ja-JP" sz="2400" b="1" dirty="0">
                <a:solidFill>
                  <a:srgbClr val="FF0000"/>
                </a:solidFill>
                <a:effectLst>
                  <a:outerShdw blurRad="38100" dist="38100" dir="2700000" algn="tl">
                    <a:srgbClr val="000000">
                      <a:alpha val="43137"/>
                    </a:srgbClr>
                  </a:outerShdw>
                </a:effectLst>
              </a:rPr>
              <a:t/>
            </a:r>
            <a:br>
              <a:rPr lang="en-US" altLang="ja-JP" sz="2400" b="1" dirty="0">
                <a:solidFill>
                  <a:srgbClr val="FF0000"/>
                </a:solidFill>
                <a:effectLst>
                  <a:outerShdw blurRad="38100" dist="38100" dir="2700000" algn="tl">
                    <a:srgbClr val="000000">
                      <a:alpha val="43137"/>
                    </a:srgbClr>
                  </a:outerShdw>
                </a:effectLst>
              </a:rPr>
            </a:br>
            <a:r>
              <a:rPr lang="ja-JP" altLang="ja-JP" dirty="0"/>
              <a:t>本格治療のため、傷病者を被災地外の医療機関に移送すること</a:t>
            </a:r>
            <a:r>
              <a:rPr lang="ja-JP" altLang="ja-JP" dirty="0" smtClean="0"/>
              <a:t>。</a:t>
            </a:r>
            <a:endParaRPr lang="en-US" altLang="ja-JP" dirty="0" smtClean="0"/>
          </a:p>
          <a:p>
            <a:pPr lvl="0"/>
            <a:r>
              <a:rPr lang="ja-JP" altLang="ja-JP" dirty="0" smtClean="0"/>
              <a:t>搬送</a:t>
            </a:r>
            <a:r>
              <a:rPr lang="ja-JP" altLang="ja-JP" dirty="0"/>
              <a:t>時間や受け入れ態勢により搬送手段が特定されます。</a:t>
            </a:r>
          </a:p>
          <a:p>
            <a:endParaRPr kumimoji="1" lang="ja-JP" altLang="en-US" dirty="0"/>
          </a:p>
        </p:txBody>
      </p:sp>
      <p:cxnSp>
        <p:nvCxnSpPr>
          <p:cNvPr id="4" name="直線矢印コネクタ 3"/>
          <p:cNvCxnSpPr/>
          <p:nvPr/>
        </p:nvCxnSpPr>
        <p:spPr>
          <a:xfrm>
            <a:off x="179512" y="2780928"/>
            <a:ext cx="0" cy="35429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071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2825750" y="549275"/>
            <a:ext cx="3497239" cy="707886"/>
          </a:xfrm>
          <a:prstGeom prst="rect">
            <a:avLst/>
          </a:prstGeom>
          <a:noFill/>
          <a:ln w="9525">
            <a:noFill/>
            <a:miter lim="800000"/>
            <a:headEnd/>
            <a:tailEnd/>
          </a:ln>
        </p:spPr>
        <p:txBody>
          <a:bodyPr wrap="none">
            <a:spAutoFit/>
          </a:bodyPr>
          <a:lstStyle/>
          <a:p>
            <a:pPr fontAlgn="base">
              <a:spcBef>
                <a:spcPct val="0"/>
              </a:spcBef>
              <a:spcAft>
                <a:spcPct val="0"/>
              </a:spcAft>
              <a:defRPr/>
            </a:pPr>
            <a:r>
              <a:rPr lang="en-US" sz="4000" b="1" dirty="0" smtClean="0">
                <a:solidFill>
                  <a:srgbClr val="0536B3">
                    <a:lumMod val="60000"/>
                    <a:lumOff val="40000"/>
                  </a:srgbClr>
                </a:solidFill>
                <a:effectLst>
                  <a:outerShdw blurRad="38100" dist="38100" dir="2700000" algn="tl">
                    <a:srgbClr val="000000">
                      <a:alpha val="43137"/>
                    </a:srgbClr>
                  </a:outerShdw>
                </a:effectLst>
                <a:latin typeface="+mn-ea"/>
              </a:rPr>
              <a:t>EVACUATION</a:t>
            </a:r>
            <a:endParaRPr lang="en-US" sz="4000" b="1" dirty="0">
              <a:solidFill>
                <a:srgbClr val="0536B3">
                  <a:lumMod val="60000"/>
                  <a:lumOff val="40000"/>
                </a:srgbClr>
              </a:solidFill>
              <a:effectLst>
                <a:outerShdw blurRad="38100" dist="38100" dir="2700000" algn="tl">
                  <a:srgbClr val="000000">
                    <a:alpha val="43137"/>
                  </a:srgbClr>
                </a:outerShdw>
              </a:effectLst>
              <a:latin typeface="+mn-ea"/>
            </a:endParaRPr>
          </a:p>
        </p:txBody>
      </p:sp>
      <p:sp>
        <p:nvSpPr>
          <p:cNvPr id="43011" name="TextBox 2"/>
          <p:cNvSpPr txBox="1">
            <a:spLocks noChangeArrowheads="1"/>
          </p:cNvSpPr>
          <p:nvPr/>
        </p:nvSpPr>
        <p:spPr bwMode="auto">
          <a:xfrm>
            <a:off x="1295400" y="3073400"/>
            <a:ext cx="1530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3200" u="sng" dirty="0" smtClean="0">
                <a:solidFill>
                  <a:srgbClr val="FF0000"/>
                </a:solidFill>
              </a:rPr>
              <a:t>Conflict</a:t>
            </a:r>
          </a:p>
        </p:txBody>
      </p:sp>
      <p:sp>
        <p:nvSpPr>
          <p:cNvPr id="43012" name="TextBox 3"/>
          <p:cNvSpPr txBox="1">
            <a:spLocks noChangeArrowheads="1"/>
          </p:cNvSpPr>
          <p:nvPr/>
        </p:nvSpPr>
        <p:spPr bwMode="auto">
          <a:xfrm>
            <a:off x="5127625" y="2808288"/>
            <a:ext cx="33305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3200" u="sng" dirty="0" smtClean="0">
                <a:solidFill>
                  <a:srgbClr val="FF0000"/>
                </a:solidFill>
              </a:rPr>
              <a:t>Elapsed Time from</a:t>
            </a:r>
          </a:p>
          <a:p>
            <a:pPr algn="ctr" eaLnBrk="1" fontAlgn="base" hangingPunct="1">
              <a:spcBef>
                <a:spcPct val="0"/>
              </a:spcBef>
              <a:spcAft>
                <a:spcPct val="0"/>
              </a:spcAft>
            </a:pPr>
            <a:r>
              <a:rPr lang="en-US" altLang="ja-JP" sz="3200" u="sng" dirty="0" smtClean="0">
                <a:solidFill>
                  <a:srgbClr val="FF0000"/>
                </a:solidFill>
              </a:rPr>
              <a:t>Injury to Surgery</a:t>
            </a:r>
          </a:p>
        </p:txBody>
      </p:sp>
      <p:sp>
        <p:nvSpPr>
          <p:cNvPr id="43013" name="TextBox 4"/>
          <p:cNvSpPr txBox="1">
            <a:spLocks noChangeArrowheads="1"/>
          </p:cNvSpPr>
          <p:nvPr/>
        </p:nvSpPr>
        <p:spPr bwMode="auto">
          <a:xfrm>
            <a:off x="1447800" y="4068763"/>
            <a:ext cx="15732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3200" dirty="0" smtClean="0">
                <a:solidFill>
                  <a:srgbClr val="000000"/>
                </a:solidFill>
              </a:rPr>
              <a:t>WW II</a:t>
            </a:r>
          </a:p>
          <a:p>
            <a:pPr eaLnBrk="1" fontAlgn="base" hangingPunct="1">
              <a:spcBef>
                <a:spcPct val="0"/>
              </a:spcBef>
              <a:spcAft>
                <a:spcPct val="0"/>
              </a:spcAft>
            </a:pPr>
            <a:r>
              <a:rPr lang="en-US" altLang="ja-JP" sz="3200" dirty="0" smtClean="0">
                <a:solidFill>
                  <a:srgbClr val="000000"/>
                </a:solidFill>
              </a:rPr>
              <a:t>Korea</a:t>
            </a:r>
          </a:p>
          <a:p>
            <a:pPr eaLnBrk="1" fontAlgn="base" hangingPunct="1">
              <a:spcBef>
                <a:spcPct val="0"/>
              </a:spcBef>
              <a:spcAft>
                <a:spcPct val="0"/>
              </a:spcAft>
            </a:pPr>
            <a:r>
              <a:rPr lang="en-US" altLang="ja-JP" sz="3200" dirty="0" smtClean="0">
                <a:solidFill>
                  <a:srgbClr val="000000"/>
                </a:solidFill>
              </a:rPr>
              <a:t>Vietnam</a:t>
            </a:r>
          </a:p>
        </p:txBody>
      </p:sp>
      <p:sp>
        <p:nvSpPr>
          <p:cNvPr id="43014" name="TextBox 5"/>
          <p:cNvSpPr txBox="1">
            <a:spLocks noChangeArrowheads="1"/>
          </p:cNvSpPr>
          <p:nvPr/>
        </p:nvSpPr>
        <p:spPr bwMode="auto">
          <a:xfrm>
            <a:off x="5046907" y="4069140"/>
            <a:ext cx="374493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3200" dirty="0" smtClean="0">
                <a:solidFill>
                  <a:srgbClr val="000000"/>
                </a:solidFill>
              </a:rPr>
              <a:t>   10 Hours</a:t>
            </a:r>
            <a:r>
              <a:rPr lang="ja-JP" altLang="en-US" sz="3200" dirty="0" smtClean="0">
                <a:solidFill>
                  <a:srgbClr val="000000"/>
                </a:solidFill>
              </a:rPr>
              <a:t>（</a:t>
            </a:r>
            <a:r>
              <a:rPr lang="en-US" altLang="ja-JP" sz="3200" dirty="0">
                <a:solidFill>
                  <a:srgbClr val="000000"/>
                </a:solidFill>
              </a:rPr>
              <a:t>3</a:t>
            </a:r>
            <a:r>
              <a:rPr lang="en-US" altLang="ja-JP" sz="3200" dirty="0" smtClean="0">
                <a:solidFill>
                  <a:srgbClr val="000000"/>
                </a:solidFill>
              </a:rPr>
              <a:t>00㎞</a:t>
            </a:r>
            <a:r>
              <a:rPr lang="ja-JP" altLang="en-US" sz="3200" dirty="0" smtClean="0">
                <a:solidFill>
                  <a:srgbClr val="000000"/>
                </a:solidFill>
              </a:rPr>
              <a:t>）</a:t>
            </a:r>
            <a:endParaRPr lang="en-US" altLang="ja-JP" sz="3200" dirty="0" smtClean="0">
              <a:solidFill>
                <a:srgbClr val="000000"/>
              </a:solidFill>
            </a:endParaRPr>
          </a:p>
          <a:p>
            <a:pPr eaLnBrk="1" fontAlgn="base" hangingPunct="1">
              <a:spcBef>
                <a:spcPct val="0"/>
              </a:spcBef>
              <a:spcAft>
                <a:spcPct val="0"/>
              </a:spcAft>
            </a:pPr>
            <a:r>
              <a:rPr lang="en-US" altLang="ja-JP" sz="3200" dirty="0" smtClean="0">
                <a:solidFill>
                  <a:srgbClr val="000000"/>
                </a:solidFill>
              </a:rPr>
              <a:t>     9 Hours</a:t>
            </a:r>
            <a:r>
              <a:rPr lang="ja-JP" altLang="en-US" sz="3200" dirty="0" smtClean="0">
                <a:solidFill>
                  <a:srgbClr val="000000"/>
                </a:solidFill>
              </a:rPr>
              <a:t>（</a:t>
            </a:r>
            <a:r>
              <a:rPr lang="en-US" altLang="ja-JP" sz="3200" dirty="0">
                <a:solidFill>
                  <a:srgbClr val="000000"/>
                </a:solidFill>
              </a:rPr>
              <a:t>2</a:t>
            </a:r>
            <a:r>
              <a:rPr lang="en-US" altLang="ja-JP" sz="3200" dirty="0" smtClean="0">
                <a:solidFill>
                  <a:srgbClr val="000000"/>
                </a:solidFill>
              </a:rPr>
              <a:t>00㎞</a:t>
            </a:r>
            <a:r>
              <a:rPr lang="ja-JP" altLang="en-US" sz="3200" dirty="0" smtClean="0">
                <a:solidFill>
                  <a:srgbClr val="000000"/>
                </a:solidFill>
              </a:rPr>
              <a:t>）</a:t>
            </a:r>
            <a:endParaRPr lang="en-US" altLang="ja-JP" sz="3200" dirty="0" smtClean="0">
              <a:solidFill>
                <a:srgbClr val="000000"/>
              </a:solidFill>
            </a:endParaRPr>
          </a:p>
          <a:p>
            <a:pPr eaLnBrk="1" fontAlgn="base" hangingPunct="1">
              <a:spcBef>
                <a:spcPct val="0"/>
              </a:spcBef>
              <a:spcAft>
                <a:spcPct val="0"/>
              </a:spcAft>
            </a:pPr>
            <a:r>
              <a:rPr lang="en-US" altLang="ja-JP" sz="3200" dirty="0" smtClean="0">
                <a:solidFill>
                  <a:srgbClr val="000000"/>
                </a:solidFill>
              </a:rPr>
              <a:t>1.40 Hours</a:t>
            </a:r>
            <a:r>
              <a:rPr lang="ja-JP" altLang="en-US" sz="3200" dirty="0" smtClean="0">
                <a:solidFill>
                  <a:srgbClr val="000000"/>
                </a:solidFill>
              </a:rPr>
              <a:t>（</a:t>
            </a:r>
            <a:r>
              <a:rPr lang="en-US" altLang="ja-JP" sz="3200" dirty="0" smtClean="0">
                <a:solidFill>
                  <a:srgbClr val="000000"/>
                </a:solidFill>
              </a:rPr>
              <a:t>200㎞</a:t>
            </a:r>
            <a:r>
              <a:rPr lang="ja-JP" altLang="en-US" sz="3200" dirty="0" smtClean="0">
                <a:solidFill>
                  <a:srgbClr val="000000"/>
                </a:solidFill>
              </a:rPr>
              <a:t>）</a:t>
            </a:r>
            <a:endParaRPr lang="en-US" altLang="ja-JP" sz="3200" dirty="0" smtClean="0">
              <a:solidFill>
                <a:srgbClr val="000000"/>
              </a:solidFill>
            </a:endParaRPr>
          </a:p>
        </p:txBody>
      </p:sp>
      <p:sp>
        <p:nvSpPr>
          <p:cNvPr id="43015" name="TextBox 6"/>
          <p:cNvSpPr txBox="1">
            <a:spLocks noChangeArrowheads="1"/>
          </p:cNvSpPr>
          <p:nvPr/>
        </p:nvSpPr>
        <p:spPr bwMode="auto">
          <a:xfrm>
            <a:off x="1447800" y="1447800"/>
            <a:ext cx="5445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800" dirty="0" smtClean="0">
                <a:solidFill>
                  <a:srgbClr val="000000"/>
                </a:solidFill>
              </a:rPr>
              <a:t>Medevac system – “Dusts – offs”</a:t>
            </a:r>
          </a:p>
          <a:p>
            <a:pPr eaLnBrk="1" fontAlgn="base" hangingPunct="1">
              <a:spcBef>
                <a:spcPct val="0"/>
              </a:spcBef>
              <a:spcAft>
                <a:spcPct val="0"/>
              </a:spcAft>
            </a:pPr>
            <a:r>
              <a:rPr lang="en-US" altLang="ja-JP" sz="2800" dirty="0" smtClean="0">
                <a:solidFill>
                  <a:srgbClr val="000000"/>
                </a:solidFill>
              </a:rPr>
              <a:t>Total casualties evacuated – 900.000</a:t>
            </a:r>
          </a:p>
        </p:txBody>
      </p:sp>
    </p:spTree>
    <p:extLst>
      <p:ext uri="{BB962C8B-B14F-4D97-AF65-F5344CB8AC3E}">
        <p14:creationId xmlns:p14="http://schemas.microsoft.com/office/powerpoint/2010/main" val="12294702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1069363">
            <a:off x="1371600" y="5105400"/>
            <a:ext cx="7589838" cy="765175"/>
            <a:chOff x="526" y="1352"/>
            <a:chExt cx="4781" cy="482"/>
          </a:xfrm>
        </p:grpSpPr>
        <p:sp>
          <p:nvSpPr>
            <p:cNvPr id="1051" name="AutoShape 3"/>
            <p:cNvSpPr>
              <a:spLocks noChangeArrowheads="1"/>
            </p:cNvSpPr>
            <p:nvPr/>
          </p:nvSpPr>
          <p:spPr bwMode="auto">
            <a:xfrm>
              <a:off x="526" y="1352"/>
              <a:ext cx="4781" cy="482"/>
            </a:xfrm>
            <a:prstGeom prst="rightArrow">
              <a:avLst>
                <a:gd name="adj1" fmla="val 50000"/>
                <a:gd name="adj2" fmla="val 247977"/>
              </a:avLst>
            </a:prstGeom>
            <a:solidFill>
              <a:srgbClr val="FFFF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pPr>
              <a:endParaRPr lang="en-US" altLang="ja-JP" dirty="0" smtClean="0">
                <a:solidFill>
                  <a:srgbClr val="000000"/>
                </a:solidFill>
              </a:endParaRPr>
            </a:p>
          </p:txBody>
        </p:sp>
        <p:sp>
          <p:nvSpPr>
            <p:cNvPr id="1052" name="Text Box 4"/>
            <p:cNvSpPr txBox="1">
              <a:spLocks noChangeArrowheads="1"/>
            </p:cNvSpPr>
            <p:nvPr/>
          </p:nvSpPr>
          <p:spPr bwMode="auto">
            <a:xfrm>
              <a:off x="1461" y="1461"/>
              <a:ext cx="18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50000"/>
                </a:spcBef>
                <a:spcAft>
                  <a:spcPct val="0"/>
                </a:spcAft>
              </a:pPr>
              <a:r>
                <a:rPr lang="en-US" altLang="ja-JP" sz="2000" b="1" dirty="0" smtClean="0">
                  <a:solidFill>
                    <a:srgbClr val="000000"/>
                  </a:solidFill>
                </a:rPr>
                <a:t>OIF and OEF 4 days</a:t>
              </a:r>
            </a:p>
          </p:txBody>
        </p:sp>
      </p:grpSp>
      <p:grpSp>
        <p:nvGrpSpPr>
          <p:cNvPr id="3" name="Group 5"/>
          <p:cNvGrpSpPr>
            <a:grpSpLocks/>
          </p:cNvGrpSpPr>
          <p:nvPr/>
        </p:nvGrpSpPr>
        <p:grpSpPr bwMode="auto">
          <a:xfrm rot="-1069363">
            <a:off x="0" y="1828800"/>
            <a:ext cx="7589838" cy="765175"/>
            <a:chOff x="526" y="1352"/>
            <a:chExt cx="4781" cy="482"/>
          </a:xfrm>
        </p:grpSpPr>
        <p:sp>
          <p:nvSpPr>
            <p:cNvPr id="1049" name="AutoShape 6"/>
            <p:cNvSpPr>
              <a:spLocks noChangeArrowheads="1"/>
            </p:cNvSpPr>
            <p:nvPr/>
          </p:nvSpPr>
          <p:spPr bwMode="auto">
            <a:xfrm>
              <a:off x="526" y="1352"/>
              <a:ext cx="4781" cy="482"/>
            </a:xfrm>
            <a:prstGeom prst="rightArrow">
              <a:avLst>
                <a:gd name="adj1" fmla="val 50000"/>
                <a:gd name="adj2" fmla="val 247977"/>
              </a:avLst>
            </a:prstGeom>
            <a:solidFill>
              <a:srgbClr val="FFFF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pPr>
              <a:endParaRPr lang="en-US" altLang="ja-JP" dirty="0" smtClean="0">
                <a:solidFill>
                  <a:srgbClr val="000000"/>
                </a:solidFill>
              </a:endParaRPr>
            </a:p>
          </p:txBody>
        </p:sp>
        <p:sp>
          <p:nvSpPr>
            <p:cNvPr id="1050" name="Text Box 7"/>
            <p:cNvSpPr txBox="1">
              <a:spLocks noChangeArrowheads="1"/>
            </p:cNvSpPr>
            <p:nvPr/>
          </p:nvSpPr>
          <p:spPr bwMode="auto">
            <a:xfrm>
              <a:off x="1461" y="1461"/>
              <a:ext cx="18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50000"/>
                </a:spcBef>
                <a:spcAft>
                  <a:spcPct val="0"/>
                </a:spcAft>
              </a:pPr>
              <a:r>
                <a:rPr lang="en-US" altLang="ja-JP" sz="2000" b="1" dirty="0" smtClean="0">
                  <a:solidFill>
                    <a:srgbClr val="000000"/>
                  </a:solidFill>
                </a:rPr>
                <a:t>Vietnam 45 days</a:t>
              </a:r>
            </a:p>
          </p:txBody>
        </p:sp>
      </p:grpSp>
      <p:sp>
        <p:nvSpPr>
          <p:cNvPr id="171016" name="Rectangle 8"/>
          <p:cNvSpPr>
            <a:spLocks noGrp="1" noChangeArrowheads="1"/>
          </p:cNvSpPr>
          <p:nvPr>
            <p:ph type="title" idx="4294967295"/>
          </p:nvPr>
        </p:nvSpPr>
        <p:spPr>
          <a:xfrm>
            <a:off x="576531" y="443924"/>
            <a:ext cx="8229600" cy="1143000"/>
          </a:xfrm>
        </p:spPr>
        <p:txBody>
          <a:bodyPr/>
          <a:lstStyle/>
          <a:p>
            <a:pPr algn="ctr" eaLnBrk="1" hangingPunct="1">
              <a:defRPr/>
            </a:pPr>
            <a:r>
              <a:rPr lang="en-US" sz="4000" b="1" dirty="0">
                <a:solidFill>
                  <a:schemeClr val="tx1"/>
                </a:solidFill>
                <a:effectLst>
                  <a:outerShdw blurRad="38100" dist="38100" dir="2700000" algn="tl">
                    <a:srgbClr val="010199"/>
                  </a:outerShdw>
                </a:effectLst>
              </a:rPr>
              <a:t>Continuous </a:t>
            </a:r>
            <a:r>
              <a:rPr lang="en-US" sz="4000" b="1" dirty="0" smtClean="0">
                <a:solidFill>
                  <a:schemeClr val="tx1"/>
                </a:solidFill>
                <a:effectLst>
                  <a:outerShdw blurRad="38100" dist="38100" dir="2700000" algn="tl">
                    <a:srgbClr val="010199"/>
                  </a:outerShdw>
                </a:effectLst>
              </a:rPr>
              <a:t>End </a:t>
            </a:r>
            <a:r>
              <a:rPr lang="en-US" sz="4000" b="1" dirty="0">
                <a:solidFill>
                  <a:schemeClr val="tx1"/>
                </a:solidFill>
                <a:effectLst>
                  <a:outerShdw blurRad="38100" dist="38100" dir="2700000" algn="tl">
                    <a:srgbClr val="010199"/>
                  </a:outerShdw>
                </a:effectLst>
              </a:rPr>
              <a:t>Route Care</a:t>
            </a:r>
          </a:p>
        </p:txBody>
      </p:sp>
      <p:graphicFrame>
        <p:nvGraphicFramePr>
          <p:cNvPr id="1026" name="Object 9">
            <a:hlinkClick r:id="" action="ppaction://ole?verb=0"/>
          </p:cNvPr>
          <p:cNvGraphicFramePr>
            <a:graphicFrameLocks/>
          </p:cNvGraphicFramePr>
          <p:nvPr/>
        </p:nvGraphicFramePr>
        <p:xfrm>
          <a:off x="2209800" y="3352800"/>
          <a:ext cx="1062038" cy="395288"/>
        </p:xfrm>
        <a:graphic>
          <a:graphicData uri="http://schemas.openxmlformats.org/presentationml/2006/ole">
            <mc:AlternateContent xmlns:mc="http://schemas.openxmlformats.org/markup-compatibility/2006">
              <mc:Choice xmlns:v="urn:schemas-microsoft-com:vml" Requires="v">
                <p:oleObj spid="_x0000_s5150" name="Clip" r:id="rId4" imgW="5003640" imgH="1682640" progId="">
                  <p:embed/>
                </p:oleObj>
              </mc:Choice>
              <mc:Fallback>
                <p:oleObj name="Clip" r:id="rId4" imgW="5003640" imgH="168264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352800"/>
                        <a:ext cx="1062038"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Rectangle 10"/>
          <p:cNvSpPr>
            <a:spLocks noChangeArrowheads="1"/>
          </p:cNvSpPr>
          <p:nvPr/>
        </p:nvSpPr>
        <p:spPr bwMode="auto">
          <a:xfrm>
            <a:off x="0" y="5715000"/>
            <a:ext cx="17907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en-US" altLang="ja-JP" sz="1400" b="1" dirty="0" smtClean="0">
                <a:solidFill>
                  <a:srgbClr val="000000"/>
                </a:solidFill>
              </a:rPr>
              <a:t>Battalion Aid Station</a:t>
            </a:r>
          </a:p>
          <a:p>
            <a:pPr algn="ctr" fontAlgn="base">
              <a:spcBef>
                <a:spcPct val="0"/>
              </a:spcBef>
              <a:spcAft>
                <a:spcPct val="0"/>
              </a:spcAft>
            </a:pPr>
            <a:r>
              <a:rPr lang="en-US" altLang="ja-JP" sz="1400" b="1" dirty="0" smtClean="0">
                <a:solidFill>
                  <a:srgbClr val="000000"/>
                </a:solidFill>
              </a:rPr>
              <a:t>“Level 1”</a:t>
            </a:r>
          </a:p>
        </p:txBody>
      </p:sp>
      <p:sp>
        <p:nvSpPr>
          <p:cNvPr id="1031" name="Rectangle 11"/>
          <p:cNvSpPr>
            <a:spLocks noChangeArrowheads="1"/>
          </p:cNvSpPr>
          <p:nvPr/>
        </p:nvSpPr>
        <p:spPr bwMode="auto">
          <a:xfrm>
            <a:off x="4648200" y="4267200"/>
            <a:ext cx="1752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en-US" altLang="ja-JP" sz="1400" b="1" dirty="0" smtClean="0">
                <a:solidFill>
                  <a:srgbClr val="000000"/>
                </a:solidFill>
              </a:rPr>
              <a:t>In Theater</a:t>
            </a:r>
          </a:p>
          <a:p>
            <a:pPr algn="ctr" fontAlgn="base">
              <a:spcBef>
                <a:spcPct val="0"/>
              </a:spcBef>
              <a:spcAft>
                <a:spcPct val="0"/>
              </a:spcAft>
            </a:pPr>
            <a:r>
              <a:rPr lang="en-US" altLang="ja-JP" sz="1400" b="1" dirty="0" smtClean="0">
                <a:solidFill>
                  <a:srgbClr val="000000"/>
                </a:solidFill>
              </a:rPr>
              <a:t>Hospital</a:t>
            </a:r>
          </a:p>
          <a:p>
            <a:pPr algn="ctr" fontAlgn="base">
              <a:spcBef>
                <a:spcPct val="0"/>
              </a:spcBef>
              <a:spcAft>
                <a:spcPct val="0"/>
              </a:spcAft>
            </a:pPr>
            <a:r>
              <a:rPr lang="en-US" altLang="ja-JP" sz="1400" b="1" dirty="0" smtClean="0">
                <a:solidFill>
                  <a:srgbClr val="000000"/>
                </a:solidFill>
              </a:rPr>
              <a:t>“Level 3”</a:t>
            </a:r>
          </a:p>
        </p:txBody>
      </p:sp>
      <p:sp>
        <p:nvSpPr>
          <p:cNvPr id="1032" name="Rectangle 12"/>
          <p:cNvSpPr>
            <a:spLocks noChangeArrowheads="1"/>
          </p:cNvSpPr>
          <p:nvPr/>
        </p:nvSpPr>
        <p:spPr bwMode="auto">
          <a:xfrm>
            <a:off x="6781800" y="3581400"/>
            <a:ext cx="178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en-US" altLang="ja-JP" sz="1400" b="1" dirty="0" smtClean="0">
                <a:solidFill>
                  <a:srgbClr val="000000"/>
                </a:solidFill>
              </a:rPr>
              <a:t>Definitive Care</a:t>
            </a:r>
          </a:p>
          <a:p>
            <a:pPr algn="ctr" fontAlgn="base">
              <a:spcBef>
                <a:spcPct val="0"/>
              </a:spcBef>
              <a:spcAft>
                <a:spcPct val="0"/>
              </a:spcAft>
            </a:pPr>
            <a:r>
              <a:rPr lang="en-US" altLang="ja-JP" sz="1400" b="1" dirty="0" smtClean="0">
                <a:solidFill>
                  <a:srgbClr val="000000"/>
                </a:solidFill>
              </a:rPr>
              <a:t>“Level 4”</a:t>
            </a:r>
          </a:p>
        </p:txBody>
      </p:sp>
      <p:sp>
        <p:nvSpPr>
          <p:cNvPr id="1033" name="Line 13"/>
          <p:cNvSpPr>
            <a:spLocks noChangeShapeType="1"/>
          </p:cNvSpPr>
          <p:nvPr/>
        </p:nvSpPr>
        <p:spPr bwMode="auto">
          <a:xfrm>
            <a:off x="487363" y="1782763"/>
            <a:ext cx="8143875" cy="0"/>
          </a:xfrm>
          <a:prstGeom prst="line">
            <a:avLst/>
          </a:prstGeom>
          <a:noFill/>
          <a:ln w="127000">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dirty="0" smtClean="0">
              <a:solidFill>
                <a:srgbClr val="000000"/>
              </a:solidFill>
              <a:latin typeface="Arial" pitchFamily="34" charset="0"/>
              <a:ea typeface="ＭＳ Ｐゴシック" pitchFamily="50" charset="-128"/>
            </a:endParaRPr>
          </a:p>
        </p:txBody>
      </p:sp>
      <p:sp>
        <p:nvSpPr>
          <p:cNvPr id="1034" name="Text Box 14"/>
          <p:cNvSpPr txBox="1">
            <a:spLocks noChangeArrowheads="1"/>
          </p:cNvSpPr>
          <p:nvPr/>
        </p:nvSpPr>
        <p:spPr bwMode="auto">
          <a:xfrm>
            <a:off x="558647" y="223974"/>
            <a:ext cx="8229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50000"/>
              </a:spcBef>
              <a:spcAft>
                <a:spcPct val="0"/>
              </a:spcAft>
            </a:pPr>
            <a:r>
              <a:rPr lang="en-US" altLang="ja-JP" sz="2400" b="1" dirty="0" smtClean="0">
                <a:solidFill>
                  <a:srgbClr val="000000"/>
                </a:solidFill>
                <a:latin typeface="HG明朝E" panose="02020909000000000000" pitchFamily="17" charset="-128"/>
                <a:ea typeface="HG明朝E" panose="02020909000000000000" pitchFamily="17" charset="-128"/>
              </a:rPr>
              <a:t>Historical Route From Injury to Definitive Care</a:t>
            </a:r>
          </a:p>
        </p:txBody>
      </p:sp>
      <p:pic>
        <p:nvPicPr>
          <p:cNvPr id="1035" name="Picture 15" descr="art_C130_b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2590800"/>
            <a:ext cx="1295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art_C14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1828800"/>
            <a:ext cx="1524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7"/>
          <p:cNvSpPr>
            <a:spLocks noChangeArrowheads="1"/>
          </p:cNvSpPr>
          <p:nvPr/>
        </p:nvSpPr>
        <p:spPr bwMode="auto">
          <a:xfrm>
            <a:off x="530225" y="3962400"/>
            <a:ext cx="19081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en-US" altLang="ja-JP" sz="1600" b="1" dirty="0" smtClean="0">
                <a:solidFill>
                  <a:srgbClr val="000000"/>
                </a:solidFill>
              </a:rPr>
              <a:t>CASUALTY EVAC</a:t>
            </a:r>
          </a:p>
          <a:p>
            <a:pPr algn="ctr" fontAlgn="base">
              <a:spcBef>
                <a:spcPct val="0"/>
              </a:spcBef>
              <a:spcAft>
                <a:spcPct val="0"/>
              </a:spcAft>
              <a:buFontTx/>
              <a:buChar char="-"/>
            </a:pPr>
            <a:r>
              <a:rPr lang="en-US" altLang="ja-JP" sz="1400" b="1" dirty="0" smtClean="0">
                <a:solidFill>
                  <a:srgbClr val="CC0000"/>
                </a:solidFill>
              </a:rPr>
              <a:t> Evac Policy -</a:t>
            </a:r>
          </a:p>
          <a:p>
            <a:pPr algn="ctr" fontAlgn="base">
              <a:spcBef>
                <a:spcPct val="0"/>
              </a:spcBef>
              <a:spcAft>
                <a:spcPct val="0"/>
              </a:spcAft>
            </a:pPr>
            <a:r>
              <a:rPr lang="en-US" altLang="ja-JP" sz="1400" b="1" dirty="0" smtClean="0">
                <a:solidFill>
                  <a:srgbClr val="CC0000"/>
                </a:solidFill>
              </a:rPr>
              <a:t>1 Day</a:t>
            </a:r>
          </a:p>
        </p:txBody>
      </p:sp>
      <p:sp>
        <p:nvSpPr>
          <p:cNvPr id="1038" name="Rectangle 18"/>
          <p:cNvSpPr>
            <a:spLocks noChangeArrowheads="1"/>
          </p:cNvSpPr>
          <p:nvPr/>
        </p:nvSpPr>
        <p:spPr bwMode="auto">
          <a:xfrm>
            <a:off x="3352800" y="3276600"/>
            <a:ext cx="15065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en-US" altLang="ja-JP" sz="1600" b="1" dirty="0" smtClean="0">
                <a:solidFill>
                  <a:srgbClr val="000000"/>
                </a:solidFill>
              </a:rPr>
              <a:t>TACTICAL EVAC</a:t>
            </a:r>
          </a:p>
          <a:p>
            <a:pPr algn="ctr" fontAlgn="base">
              <a:spcBef>
                <a:spcPct val="0"/>
              </a:spcBef>
              <a:spcAft>
                <a:spcPct val="0"/>
              </a:spcAft>
              <a:buFontTx/>
              <a:buChar char="-"/>
            </a:pPr>
            <a:r>
              <a:rPr lang="en-US" altLang="ja-JP" sz="1400" b="1" dirty="0" smtClean="0">
                <a:solidFill>
                  <a:srgbClr val="CC0000"/>
                </a:solidFill>
              </a:rPr>
              <a:t> Evac Policy -</a:t>
            </a:r>
          </a:p>
          <a:p>
            <a:pPr algn="ctr" fontAlgn="base">
              <a:spcBef>
                <a:spcPct val="0"/>
              </a:spcBef>
              <a:spcAft>
                <a:spcPct val="0"/>
              </a:spcAft>
            </a:pPr>
            <a:r>
              <a:rPr lang="en-US" altLang="ja-JP" sz="1400" b="1" dirty="0" smtClean="0">
                <a:solidFill>
                  <a:srgbClr val="CC0000"/>
                </a:solidFill>
              </a:rPr>
              <a:t>7 Days</a:t>
            </a:r>
          </a:p>
        </p:txBody>
      </p:sp>
      <p:sp>
        <p:nvSpPr>
          <p:cNvPr id="1039" name="Rectangle 19"/>
          <p:cNvSpPr>
            <a:spLocks noChangeArrowheads="1"/>
          </p:cNvSpPr>
          <p:nvPr/>
        </p:nvSpPr>
        <p:spPr bwMode="auto">
          <a:xfrm>
            <a:off x="5038725" y="2514600"/>
            <a:ext cx="19764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en-US" altLang="ja-JP" sz="1600" b="1" dirty="0" smtClean="0">
                <a:solidFill>
                  <a:srgbClr val="000000"/>
                </a:solidFill>
              </a:rPr>
              <a:t>STRATEGIC EVAC</a:t>
            </a:r>
          </a:p>
          <a:p>
            <a:pPr algn="ctr" fontAlgn="base">
              <a:spcBef>
                <a:spcPct val="0"/>
              </a:spcBef>
              <a:spcAft>
                <a:spcPct val="0"/>
              </a:spcAft>
              <a:buFontTx/>
              <a:buChar char="-"/>
            </a:pPr>
            <a:r>
              <a:rPr lang="en-US" altLang="ja-JP" sz="1400" b="1" dirty="0" smtClean="0">
                <a:solidFill>
                  <a:srgbClr val="CC0000"/>
                </a:solidFill>
              </a:rPr>
              <a:t> Evac Policy -</a:t>
            </a:r>
          </a:p>
          <a:p>
            <a:pPr algn="ctr" fontAlgn="base">
              <a:spcBef>
                <a:spcPct val="0"/>
              </a:spcBef>
              <a:spcAft>
                <a:spcPct val="0"/>
              </a:spcAft>
            </a:pPr>
            <a:r>
              <a:rPr lang="en-US" altLang="ja-JP" sz="1400" b="1" dirty="0" smtClean="0">
                <a:solidFill>
                  <a:srgbClr val="CC0000"/>
                </a:solidFill>
              </a:rPr>
              <a:t>15 Days</a:t>
            </a:r>
          </a:p>
        </p:txBody>
      </p:sp>
      <p:sp>
        <p:nvSpPr>
          <p:cNvPr id="1040" name="AutoShape 20"/>
          <p:cNvSpPr>
            <a:spLocks noChangeArrowheads="1"/>
          </p:cNvSpPr>
          <p:nvPr/>
        </p:nvSpPr>
        <p:spPr bwMode="auto">
          <a:xfrm rot="-547021">
            <a:off x="1524000" y="4953000"/>
            <a:ext cx="987425" cy="312738"/>
          </a:xfrm>
          <a:prstGeom prst="curvedUpArrow">
            <a:avLst>
              <a:gd name="adj1" fmla="val 63147"/>
              <a:gd name="adj2" fmla="val 126294"/>
              <a:gd name="adj3" fmla="val 33333"/>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endParaRPr lang="en-US" altLang="ja-JP" sz="2400" dirty="0" smtClean="0">
              <a:solidFill>
                <a:srgbClr val="000000"/>
              </a:solidFill>
              <a:latin typeface="Times New Roman" pitchFamily="18" charset="0"/>
            </a:endParaRPr>
          </a:p>
        </p:txBody>
      </p:sp>
      <p:sp>
        <p:nvSpPr>
          <p:cNvPr id="1041" name="Rectangle 22"/>
          <p:cNvSpPr>
            <a:spLocks noChangeArrowheads="1"/>
          </p:cNvSpPr>
          <p:nvPr/>
        </p:nvSpPr>
        <p:spPr bwMode="auto">
          <a:xfrm>
            <a:off x="2209800" y="4953000"/>
            <a:ext cx="1600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en-US" altLang="ja-JP" sz="1400" b="1" dirty="0" smtClean="0">
                <a:solidFill>
                  <a:srgbClr val="000000"/>
                </a:solidFill>
              </a:rPr>
              <a:t>Field Hospital</a:t>
            </a:r>
          </a:p>
          <a:p>
            <a:pPr algn="ctr" fontAlgn="base">
              <a:spcBef>
                <a:spcPct val="0"/>
              </a:spcBef>
              <a:spcAft>
                <a:spcPct val="0"/>
              </a:spcAft>
            </a:pPr>
            <a:r>
              <a:rPr lang="en-US" altLang="ja-JP" sz="1400" b="1" dirty="0" smtClean="0">
                <a:solidFill>
                  <a:srgbClr val="000000"/>
                </a:solidFill>
              </a:rPr>
              <a:t>“Level 2”</a:t>
            </a:r>
          </a:p>
        </p:txBody>
      </p:sp>
      <p:pic>
        <p:nvPicPr>
          <p:cNvPr id="1042" name="Picture 23" descr="VD Medic B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900" y="4733925"/>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AutoShape 24"/>
          <p:cNvSpPr>
            <a:spLocks noChangeArrowheads="1"/>
          </p:cNvSpPr>
          <p:nvPr/>
        </p:nvSpPr>
        <p:spPr bwMode="auto">
          <a:xfrm rot="-547021">
            <a:off x="3810000" y="4191000"/>
            <a:ext cx="987425" cy="312738"/>
          </a:xfrm>
          <a:prstGeom prst="curvedUpArrow">
            <a:avLst>
              <a:gd name="adj1" fmla="val 63147"/>
              <a:gd name="adj2" fmla="val 126294"/>
              <a:gd name="adj3" fmla="val 33333"/>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endParaRPr lang="en-US" altLang="ja-JP" sz="2400" dirty="0" smtClean="0">
              <a:solidFill>
                <a:srgbClr val="000000"/>
              </a:solidFill>
              <a:latin typeface="Times New Roman" pitchFamily="18" charset="0"/>
            </a:endParaRPr>
          </a:p>
        </p:txBody>
      </p:sp>
      <p:sp>
        <p:nvSpPr>
          <p:cNvPr id="1044" name="AutoShape 25"/>
          <p:cNvSpPr>
            <a:spLocks noChangeArrowheads="1"/>
          </p:cNvSpPr>
          <p:nvPr/>
        </p:nvSpPr>
        <p:spPr bwMode="auto">
          <a:xfrm rot="-547021">
            <a:off x="6096000" y="3581400"/>
            <a:ext cx="987425" cy="312738"/>
          </a:xfrm>
          <a:prstGeom prst="curvedUpArrow">
            <a:avLst>
              <a:gd name="adj1" fmla="val 63147"/>
              <a:gd name="adj2" fmla="val 126294"/>
              <a:gd name="adj3" fmla="val 33333"/>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endParaRPr lang="en-US" altLang="ja-JP" sz="2400" dirty="0" smtClean="0">
              <a:solidFill>
                <a:srgbClr val="000000"/>
              </a:solidFill>
              <a:latin typeface="Times New Roman" pitchFamily="18" charset="0"/>
            </a:endParaRPr>
          </a:p>
        </p:txBody>
      </p:sp>
      <p:pic>
        <p:nvPicPr>
          <p:cNvPr id="1045" name="Picture 26" descr="ambulan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3429000"/>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7" descr="chat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4400" y="3276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8" descr="vd field hosp">
            <a:hlinkHover r:id="" action="ppaction://noaction" highlightClick="1"/>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4038600"/>
            <a:ext cx="13430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9" descr="LRMC%20Overhead%20Rear_JPG">
            <a:hlinkClick r:id="rId12" action="ppaction://hlinkfile"/>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7010400" y="2514600"/>
            <a:ext cx="1447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868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6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6000"/>
                            </p:stCondLst>
                            <p:childTnLst>
                              <p:par>
                                <p:cTn id="8" presetID="1" presetClass="entr" presetSubtype="0" fill="hold" nodeType="afterEffect">
                                  <p:stCondLst>
                                    <p:cond delay="2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267744" y="1340768"/>
            <a:ext cx="184731" cy="369332"/>
          </a:xfrm>
          <a:prstGeom prst="rect">
            <a:avLst/>
          </a:prstGeom>
          <a:noFill/>
        </p:spPr>
        <p:txBody>
          <a:bodyPr wrap="none" rtlCol="0">
            <a:spAutoFit/>
          </a:bodyPr>
          <a:lstStyle/>
          <a:p>
            <a:endParaRPr kumimoji="1" lang="ja-JP" altLang="en-US" dirty="0"/>
          </a:p>
        </p:txBody>
      </p:sp>
      <p:sp>
        <p:nvSpPr>
          <p:cNvPr id="3" name="テキスト ボックス 2"/>
          <p:cNvSpPr txBox="1"/>
          <p:nvPr/>
        </p:nvSpPr>
        <p:spPr>
          <a:xfrm>
            <a:off x="3275856" y="1340768"/>
            <a:ext cx="184731" cy="369332"/>
          </a:xfrm>
          <a:prstGeom prst="rect">
            <a:avLst/>
          </a:prstGeom>
          <a:noFill/>
        </p:spPr>
        <p:txBody>
          <a:bodyPr wrap="none" rtlCol="0">
            <a:spAutoFit/>
          </a:bodyPr>
          <a:lstStyle/>
          <a:p>
            <a:endParaRPr kumimoji="1" lang="ja-JP" alt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4049" y="3776534"/>
            <a:ext cx="1151247" cy="64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677824" y="2852936"/>
            <a:ext cx="184731" cy="369332"/>
          </a:xfrm>
          <a:prstGeom prst="rect">
            <a:avLst/>
          </a:prstGeom>
          <a:noFill/>
        </p:spPr>
        <p:txBody>
          <a:bodyPr wrap="none" rtlCol="0">
            <a:spAutoFit/>
          </a:bodyPr>
          <a:lstStyle/>
          <a:p>
            <a:endParaRPr kumimoji="1" lang="ja-JP" altLang="en-US"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5593" y="2446209"/>
            <a:ext cx="1304301" cy="77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42" y="2759596"/>
            <a:ext cx="1796785" cy="83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9" y="3295137"/>
            <a:ext cx="1080120" cy="65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7036" y="3810109"/>
            <a:ext cx="1273105" cy="276999"/>
          </a:xfrm>
          <a:prstGeom prst="rect">
            <a:avLst/>
          </a:prstGeom>
          <a:noFill/>
        </p:spPr>
        <p:txBody>
          <a:bodyPr wrap="none" rtlCol="0">
            <a:spAutoFit/>
          </a:bodyPr>
          <a:lstStyle/>
          <a:p>
            <a:r>
              <a:rPr lang="ja-JP" altLang="en-US" sz="1200" dirty="0" smtClean="0">
                <a:solidFill>
                  <a:schemeClr val="bg1"/>
                </a:solidFill>
              </a:rPr>
              <a:t>ミャンマー病院船</a:t>
            </a:r>
            <a:endParaRPr kumimoji="1" lang="ja-JP" altLang="en-US" sz="1200" dirty="0">
              <a:solidFill>
                <a:schemeClr val="bg1"/>
              </a:solidFill>
            </a:endParaRPr>
          </a:p>
        </p:txBody>
      </p:sp>
      <p:sp>
        <p:nvSpPr>
          <p:cNvPr id="8" name="テキスト ボックス 7"/>
          <p:cNvSpPr txBox="1"/>
          <p:nvPr/>
        </p:nvSpPr>
        <p:spPr>
          <a:xfrm>
            <a:off x="1630260" y="3008550"/>
            <a:ext cx="1170513" cy="276999"/>
          </a:xfrm>
          <a:prstGeom prst="rect">
            <a:avLst/>
          </a:prstGeom>
          <a:noFill/>
        </p:spPr>
        <p:txBody>
          <a:bodyPr wrap="none" rtlCol="0">
            <a:spAutoFit/>
          </a:bodyPr>
          <a:lstStyle/>
          <a:p>
            <a:r>
              <a:rPr kumimoji="1" lang="ja-JP" altLang="en-US" sz="1200" dirty="0" smtClean="0">
                <a:solidFill>
                  <a:schemeClr val="bg1"/>
                </a:solidFill>
              </a:rPr>
              <a:t>ベトナム病院船</a:t>
            </a:r>
            <a:endParaRPr kumimoji="1" lang="ja-JP" altLang="en-US" sz="1200" dirty="0">
              <a:solidFill>
                <a:schemeClr val="bg1"/>
              </a:solidFill>
            </a:endParaRPr>
          </a:p>
        </p:txBody>
      </p:sp>
      <p:sp>
        <p:nvSpPr>
          <p:cNvPr id="9" name="テキスト ボックス 8"/>
          <p:cNvSpPr txBox="1"/>
          <p:nvPr/>
        </p:nvSpPr>
        <p:spPr>
          <a:xfrm>
            <a:off x="3779776" y="3418656"/>
            <a:ext cx="1338828" cy="369332"/>
          </a:xfrm>
          <a:prstGeom prst="rect">
            <a:avLst/>
          </a:prstGeom>
          <a:noFill/>
        </p:spPr>
        <p:txBody>
          <a:bodyPr wrap="none" rtlCol="0">
            <a:spAutoFit/>
          </a:bodyPr>
          <a:lstStyle/>
          <a:p>
            <a:r>
              <a:rPr kumimoji="1" lang="ja-JP" altLang="en-US" dirty="0" smtClean="0">
                <a:solidFill>
                  <a:schemeClr val="bg1"/>
                </a:solidFill>
              </a:rPr>
              <a:t>中国病院船</a:t>
            </a:r>
            <a:endParaRPr kumimoji="1" lang="ja-JP" altLang="en-US" dirty="0">
              <a:solidFill>
                <a:schemeClr val="bg1"/>
              </a:solidFill>
            </a:endParaRPr>
          </a:p>
        </p:txBody>
      </p:sp>
      <p:sp>
        <p:nvSpPr>
          <p:cNvPr id="10" name="テキスト ボックス 9"/>
          <p:cNvSpPr txBox="1"/>
          <p:nvPr/>
        </p:nvSpPr>
        <p:spPr>
          <a:xfrm>
            <a:off x="2259487" y="4424109"/>
            <a:ext cx="1409360" cy="276999"/>
          </a:xfrm>
          <a:prstGeom prst="rect">
            <a:avLst/>
          </a:prstGeom>
          <a:noFill/>
        </p:spPr>
        <p:txBody>
          <a:bodyPr wrap="none" rtlCol="0">
            <a:spAutoFit/>
          </a:bodyPr>
          <a:lstStyle/>
          <a:p>
            <a:r>
              <a:rPr kumimoji="1" lang="ja-JP" altLang="en-US" sz="1200" dirty="0" smtClean="0">
                <a:solidFill>
                  <a:schemeClr val="bg1"/>
                </a:solidFill>
              </a:rPr>
              <a:t>インドネシア病院船</a:t>
            </a:r>
            <a:endParaRPr kumimoji="1" lang="ja-JP" altLang="en-US" sz="1200" dirty="0">
              <a:solidFill>
                <a:schemeClr val="bg1"/>
              </a:solidFill>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8092" y="4424109"/>
            <a:ext cx="2325560" cy="151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5144627" y="5445224"/>
            <a:ext cx="3031599" cy="646331"/>
          </a:xfrm>
          <a:prstGeom prst="rect">
            <a:avLst/>
          </a:prstGeom>
          <a:noFill/>
        </p:spPr>
        <p:txBody>
          <a:bodyPr wrap="none" rtlCol="0">
            <a:spAutoFit/>
          </a:bodyPr>
          <a:lstStyle/>
          <a:p>
            <a:r>
              <a:rPr kumimoji="1" lang="ja-JP" altLang="en-US" dirty="0" smtClean="0">
                <a:solidFill>
                  <a:schemeClr val="bg1"/>
                </a:solidFill>
              </a:rPr>
              <a:t>米海軍病院船マーシー</a:t>
            </a:r>
            <a:endParaRPr kumimoji="1" lang="en-US" altLang="ja-JP" dirty="0" smtClean="0">
              <a:solidFill>
                <a:schemeClr val="bg1"/>
              </a:solidFill>
            </a:endParaRPr>
          </a:p>
          <a:p>
            <a:r>
              <a:rPr lang="ja-JP" altLang="en-US" dirty="0">
                <a:solidFill>
                  <a:schemeClr val="bg1"/>
                </a:solidFill>
              </a:rPr>
              <a:t>　</a:t>
            </a:r>
            <a:r>
              <a:rPr lang="ja-JP" altLang="en-US" dirty="0" smtClean="0">
                <a:solidFill>
                  <a:schemeClr val="bg1"/>
                </a:solidFill>
              </a:rPr>
              <a:t>　　　　中国病院船平和箱舟</a:t>
            </a:r>
            <a:endParaRPr kumimoji="1" lang="ja-JP" altLang="en-US" dirty="0">
              <a:solidFill>
                <a:schemeClr val="bg1"/>
              </a:solidFill>
            </a:endParaRPr>
          </a:p>
        </p:txBody>
      </p:sp>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2118953"/>
            <a:ext cx="2020961" cy="113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6022460" y="2989714"/>
            <a:ext cx="1712328" cy="369332"/>
          </a:xfrm>
          <a:prstGeom prst="rect">
            <a:avLst/>
          </a:prstGeom>
          <a:noFill/>
        </p:spPr>
        <p:txBody>
          <a:bodyPr wrap="none" rtlCol="0">
            <a:spAutoFit/>
          </a:bodyPr>
          <a:lstStyle/>
          <a:p>
            <a:r>
              <a:rPr lang="ja-JP" altLang="en-US" dirty="0">
                <a:solidFill>
                  <a:schemeClr val="bg1"/>
                </a:solidFill>
              </a:rPr>
              <a:t>病院船マーシー</a:t>
            </a:r>
            <a:endParaRPr kumimoji="1" lang="ja-JP" altLang="en-US" dirty="0"/>
          </a:p>
        </p:txBody>
      </p:sp>
      <p:sp>
        <p:nvSpPr>
          <p:cNvPr id="5" name="日付プレースホルダー 4"/>
          <p:cNvSpPr>
            <a:spLocks noGrp="1"/>
          </p:cNvSpPr>
          <p:nvPr>
            <p:ph type="dt" sz="half" idx="10"/>
          </p:nvPr>
        </p:nvSpPr>
        <p:spPr/>
        <p:txBody>
          <a:bodyPr/>
          <a:lstStyle/>
          <a:p>
            <a:fld id="{8739908C-7E80-4966-B3FA-79594BC62CB2}" type="datetime1">
              <a:rPr kumimoji="1" lang="ja-JP" altLang="en-US" smtClean="0"/>
              <a:t>2016/5/27</a:t>
            </a:fld>
            <a:endParaRPr kumimoji="1" lang="ja-JP" altLang="en-US"/>
          </a:p>
        </p:txBody>
      </p:sp>
      <p:sp>
        <p:nvSpPr>
          <p:cNvPr id="6" name="スライド番号プレースホルダー 5"/>
          <p:cNvSpPr>
            <a:spLocks noGrp="1"/>
          </p:cNvSpPr>
          <p:nvPr>
            <p:ph type="sldNum" sz="quarter" idx="12"/>
          </p:nvPr>
        </p:nvSpPr>
        <p:spPr/>
        <p:txBody>
          <a:bodyPr/>
          <a:lstStyle/>
          <a:p>
            <a:fld id="{4B00F725-F383-4222-B11E-8E12E30CC051}" type="slidenum">
              <a:rPr kumimoji="1" lang="ja-JP" altLang="en-US" smtClean="0"/>
              <a:t>45</a:t>
            </a:fld>
            <a:endParaRPr kumimoji="1" lang="ja-JP" altLang="en-US"/>
          </a:p>
        </p:txBody>
      </p:sp>
    </p:spTree>
    <p:extLst>
      <p:ext uri="{BB962C8B-B14F-4D97-AF65-F5344CB8AC3E}">
        <p14:creationId xmlns:p14="http://schemas.microsoft.com/office/powerpoint/2010/main" val="28987089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content.xx.fbcdn.net/hphotos-xap1/v/t1.0-9/941358_986070948096849_1233551661178754431_n.jpg?oh=42e7adc5ef04b7297a3ee3cc7fc53274&amp;oe=574ABDB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713" y="4119755"/>
            <a:ext cx="2347649" cy="15308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コンテンツ プレースホルダー 4"/>
          <p:cNvGraphicFramePr>
            <a:graphicFrameLocks noGrp="1"/>
          </p:cNvGraphicFramePr>
          <p:nvPr>
            <p:ph sz="quarter" idx="13"/>
            <p:extLst>
              <p:ext uri="{D42A27DB-BD31-4B8C-83A1-F6EECF244321}">
                <p14:modId xmlns:p14="http://schemas.microsoft.com/office/powerpoint/2010/main" val="4175786177"/>
              </p:ext>
            </p:extLst>
          </p:nvPr>
        </p:nvGraphicFramePr>
        <p:xfrm>
          <a:off x="676275" y="2679700"/>
          <a:ext cx="3822700" cy="344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コンテンツ プレースホルダー 5"/>
          <p:cNvGraphicFramePr>
            <a:graphicFrameLocks noGrp="1"/>
          </p:cNvGraphicFramePr>
          <p:nvPr>
            <p:ph sz="quarter" idx="14"/>
            <p:extLst>
              <p:ext uri="{D42A27DB-BD31-4B8C-83A1-F6EECF244321}">
                <p14:modId xmlns:p14="http://schemas.microsoft.com/office/powerpoint/2010/main" val="3102557118"/>
              </p:ext>
            </p:extLst>
          </p:nvPr>
        </p:nvGraphicFramePr>
        <p:xfrm>
          <a:off x="4716016" y="1484784"/>
          <a:ext cx="4038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52120" y="3364692"/>
            <a:ext cx="2232248" cy="55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72052" y="0"/>
            <a:ext cx="8229600" cy="1866536"/>
          </a:xfrm>
        </p:spPr>
        <p:txBody>
          <a:bodyPr>
            <a:normAutofit/>
          </a:bodyPr>
          <a:lstStyle/>
          <a:p>
            <a:r>
              <a:rPr lang="ja-JP" altLang="en-US" sz="2000" dirty="0" smtClean="0"/>
              <a:t>アジア太平洋地域における海洋国日本の災害医療未来の</a:t>
            </a:r>
            <a:r>
              <a:rPr lang="ja-JP" altLang="en-US" sz="2000" dirty="0"/>
              <a:t>立場</a:t>
            </a:r>
            <a:r>
              <a:rPr lang="en-US" altLang="ja-JP" sz="2000" dirty="0" smtClean="0"/>
              <a:t/>
            </a:r>
            <a:br>
              <a:rPr lang="en-US" altLang="ja-JP" sz="2000" dirty="0" smtClean="0"/>
            </a:br>
            <a:r>
              <a:rPr lang="ja-JP" altLang="en-US" sz="2700" b="1" dirty="0" smtClean="0">
                <a:solidFill>
                  <a:srgbClr val="FF0000"/>
                </a:solidFill>
                <a:effectLst>
                  <a:outerShdw blurRad="38100" dist="38100" dir="2700000" algn="tl">
                    <a:srgbClr val="000000">
                      <a:alpha val="43137"/>
                    </a:srgbClr>
                  </a:outerShdw>
                </a:effectLst>
              </a:rPr>
              <a:t>必須～変化への対応</a:t>
            </a:r>
            <a:r>
              <a:rPr lang="en-US" altLang="ja-JP" dirty="0" smtClean="0"/>
              <a:t/>
            </a:r>
            <a:br>
              <a:rPr lang="en-US" altLang="ja-JP" dirty="0" smtClean="0"/>
            </a:br>
            <a:r>
              <a:rPr lang="ja-JP" altLang="en-US" sz="2400" dirty="0" smtClean="0">
                <a:solidFill>
                  <a:schemeClr val="tx1"/>
                </a:solidFill>
              </a:rPr>
              <a:t>国際的対応組織と災害時多用途船（病院船）の整備</a:t>
            </a:r>
            <a:endParaRPr kumimoji="1" lang="ja-JP" altLang="en-US" sz="2400" dirty="0">
              <a:solidFill>
                <a:schemeClr val="tx1"/>
              </a:solidFill>
            </a:endParaRPr>
          </a:p>
        </p:txBody>
      </p:sp>
      <p:sp>
        <p:nvSpPr>
          <p:cNvPr id="3" name="日付プレースホルダー 2"/>
          <p:cNvSpPr>
            <a:spLocks noGrp="1"/>
          </p:cNvSpPr>
          <p:nvPr>
            <p:ph type="dt" sz="half" idx="10"/>
          </p:nvPr>
        </p:nvSpPr>
        <p:spPr/>
        <p:txBody>
          <a:bodyPr/>
          <a:lstStyle/>
          <a:p>
            <a:fld id="{F6082C28-C722-4FB4-A821-A2FE480D9124}" type="datetime1">
              <a:rPr kumimoji="1" lang="ja-JP" altLang="en-US" smtClean="0"/>
              <a:t>2016/5/27</a:t>
            </a:fld>
            <a:endParaRPr kumimoji="1" lang="ja-JP" altLang="en-US"/>
          </a:p>
        </p:txBody>
      </p:sp>
      <p:sp>
        <p:nvSpPr>
          <p:cNvPr id="4" name="スライド番号プレースホルダー 3"/>
          <p:cNvSpPr>
            <a:spLocks noGrp="1"/>
          </p:cNvSpPr>
          <p:nvPr>
            <p:ph type="sldNum" sz="quarter" idx="12"/>
          </p:nvPr>
        </p:nvSpPr>
        <p:spPr/>
        <p:txBody>
          <a:bodyPr/>
          <a:lstStyle/>
          <a:p>
            <a:fld id="{4B00F725-F383-4222-B11E-8E12E30CC051}" type="slidenum">
              <a:rPr kumimoji="1" lang="ja-JP" altLang="en-US" smtClean="0"/>
              <a:t>46</a:t>
            </a:fld>
            <a:endParaRPr kumimoji="1" lang="ja-JP" altLang="en-US" dirty="0"/>
          </a:p>
        </p:txBody>
      </p:sp>
      <p:sp>
        <p:nvSpPr>
          <p:cNvPr id="7" name="テキスト ボックス 6"/>
          <p:cNvSpPr txBox="1"/>
          <p:nvPr/>
        </p:nvSpPr>
        <p:spPr>
          <a:xfrm>
            <a:off x="1551537" y="4454298"/>
            <a:ext cx="1265603" cy="276999"/>
          </a:xfrm>
          <a:prstGeom prst="rect">
            <a:avLst/>
          </a:prstGeom>
          <a:noFill/>
        </p:spPr>
        <p:txBody>
          <a:bodyPr wrap="square" rtlCol="0">
            <a:spAutoFit/>
          </a:bodyPr>
          <a:lstStyle/>
          <a:p>
            <a:r>
              <a:rPr lang="ja-JP" altLang="en-US" sz="1200" dirty="0" smtClean="0"/>
              <a:t>　地域内変化</a:t>
            </a:r>
            <a:endParaRPr kumimoji="1" lang="ja-JP" altLang="en-US" sz="1200" dirty="0"/>
          </a:p>
        </p:txBody>
      </p:sp>
      <p:sp>
        <p:nvSpPr>
          <p:cNvPr id="8" name="左右矢印 7"/>
          <p:cNvSpPr/>
          <p:nvPr/>
        </p:nvSpPr>
        <p:spPr>
          <a:xfrm>
            <a:off x="4524527" y="3850463"/>
            <a:ext cx="1080120" cy="690354"/>
          </a:xfrm>
          <a:prstGeom prst="leftRightArrow">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solidFill>
                  <a:schemeClr val="tx1"/>
                </a:solidFill>
                <a:latin typeface="+mj-ea"/>
                <a:ea typeface="+mj-ea"/>
              </a:rPr>
              <a:t>災害時</a:t>
            </a:r>
            <a:endParaRPr lang="en-US" altLang="ja-JP" sz="1050" b="1" dirty="0" smtClean="0">
              <a:solidFill>
                <a:schemeClr val="tx1"/>
              </a:solidFill>
              <a:latin typeface="+mj-ea"/>
              <a:ea typeface="+mj-ea"/>
            </a:endParaRPr>
          </a:p>
          <a:p>
            <a:pPr algn="ctr"/>
            <a:r>
              <a:rPr lang="ja-JP" altLang="en-US" sz="1050" b="1" dirty="0" smtClean="0">
                <a:solidFill>
                  <a:schemeClr val="tx1"/>
                </a:solidFill>
                <a:latin typeface="+mj-ea"/>
                <a:ea typeface="+mj-ea"/>
              </a:rPr>
              <a:t>多国間</a:t>
            </a:r>
            <a:endParaRPr lang="en-US" altLang="ja-JP" sz="1050" b="1" dirty="0" smtClean="0">
              <a:solidFill>
                <a:schemeClr val="tx1"/>
              </a:solidFill>
              <a:latin typeface="+mj-ea"/>
              <a:ea typeface="+mj-ea"/>
            </a:endParaRPr>
          </a:p>
          <a:p>
            <a:pPr algn="ctr"/>
            <a:r>
              <a:rPr lang="ja-JP" altLang="en-US" sz="1050" b="1" dirty="0" smtClean="0">
                <a:solidFill>
                  <a:schemeClr val="tx1"/>
                </a:solidFill>
                <a:latin typeface="+mj-ea"/>
                <a:ea typeface="+mj-ea"/>
              </a:rPr>
              <a:t>相互扶助</a:t>
            </a:r>
            <a:endParaRPr kumimoji="1" lang="ja-JP" altLang="en-US" sz="1050" b="1" dirty="0">
              <a:solidFill>
                <a:schemeClr val="tx1"/>
              </a:solidFill>
              <a:latin typeface="+mj-ea"/>
              <a:ea typeface="+mj-ea"/>
            </a:endParaRPr>
          </a:p>
        </p:txBody>
      </p:sp>
      <p:sp>
        <p:nvSpPr>
          <p:cNvPr id="10" name="テキスト ボックス 9"/>
          <p:cNvSpPr txBox="1"/>
          <p:nvPr/>
        </p:nvSpPr>
        <p:spPr>
          <a:xfrm>
            <a:off x="3018711" y="2863287"/>
            <a:ext cx="2307042" cy="523220"/>
          </a:xfrm>
          <a:prstGeom prst="rect">
            <a:avLst/>
          </a:prstGeom>
          <a:noFill/>
        </p:spPr>
        <p:txBody>
          <a:bodyPr wrap="none" rtlCol="0">
            <a:spAutoFit/>
          </a:bodyPr>
          <a:lstStyle/>
          <a:p>
            <a:r>
              <a:rPr lang="ja-JP" altLang="en-US" sz="2800" b="1" dirty="0">
                <a:solidFill>
                  <a:srgbClr val="FF0000"/>
                </a:solidFill>
                <a:effectLst>
                  <a:outerShdw blurRad="38100" dist="38100" dir="2700000" algn="tl">
                    <a:srgbClr val="000000">
                      <a:alpha val="43137"/>
                    </a:srgbClr>
                  </a:outerShdw>
                </a:effectLst>
              </a:rPr>
              <a:t>変化への対応</a:t>
            </a:r>
            <a:endParaRPr kumimoji="1" lang="ja-JP" altLang="en-US" sz="2800" dirty="0"/>
          </a:p>
        </p:txBody>
      </p:sp>
      <p:sp>
        <p:nvSpPr>
          <p:cNvPr id="11" name="テキスト ボックス 10"/>
          <p:cNvSpPr txBox="1"/>
          <p:nvPr/>
        </p:nvSpPr>
        <p:spPr>
          <a:xfrm>
            <a:off x="2666851" y="4885221"/>
            <a:ext cx="3010761" cy="400110"/>
          </a:xfrm>
          <a:prstGeom prst="rect">
            <a:avLst/>
          </a:prstGeom>
          <a:noFill/>
        </p:spPr>
        <p:txBody>
          <a:bodyPr wrap="none" rtlCol="0">
            <a:spAutoFit/>
          </a:bodyPr>
          <a:lstStyle/>
          <a:p>
            <a:r>
              <a:rPr kumimoji="1" lang="ja-JP" altLang="en-US" sz="2000" b="1" dirty="0" smtClean="0">
                <a:solidFill>
                  <a:srgbClr val="FF0000"/>
                </a:solidFill>
                <a:effectLst>
                  <a:outerShdw blurRad="38100" dist="38100" dir="2700000" algn="tl">
                    <a:srgbClr val="000000">
                      <a:alpha val="43137"/>
                    </a:srgbClr>
                  </a:outerShdw>
                </a:effectLst>
              </a:rPr>
              <a:t>日本のイニシアティブ発揮</a:t>
            </a:r>
            <a:endParaRPr kumimoji="1" lang="ja-JP" altLang="en-US" sz="2000" b="1" dirty="0">
              <a:solidFill>
                <a:srgbClr val="FF0000"/>
              </a:solidFill>
              <a:effectLst>
                <a:outerShdw blurRad="38100" dist="38100" dir="2700000" algn="tl">
                  <a:srgbClr val="000000">
                    <a:alpha val="43137"/>
                  </a:srgbClr>
                </a:outerShdw>
              </a:effectLst>
            </a:endParaRPr>
          </a:p>
        </p:txBody>
      </p:sp>
      <p:sp>
        <p:nvSpPr>
          <p:cNvPr id="12" name="テキスト ボックス 11"/>
          <p:cNvSpPr txBox="1"/>
          <p:nvPr/>
        </p:nvSpPr>
        <p:spPr>
          <a:xfrm>
            <a:off x="2860013" y="2124623"/>
            <a:ext cx="2624436" cy="738664"/>
          </a:xfrm>
          <a:prstGeom prst="rect">
            <a:avLst/>
          </a:prstGeom>
          <a:noFill/>
          <a:ln w="28575">
            <a:solidFill>
              <a:srgbClr val="FF0000"/>
            </a:solidFill>
          </a:ln>
        </p:spPr>
        <p:txBody>
          <a:bodyPr wrap="none" rtlCol="0">
            <a:spAutoFit/>
          </a:bodyPr>
          <a:lstStyle/>
          <a:p>
            <a:pPr algn="ctr"/>
            <a:r>
              <a:rPr lang="ja-JP" altLang="en-US" sz="2400" b="1" dirty="0" smtClean="0">
                <a:effectLst>
                  <a:outerShdw blurRad="38100" dist="38100" dir="2700000" algn="tl">
                    <a:srgbClr val="000000">
                      <a:alpha val="43137"/>
                    </a:srgbClr>
                  </a:outerShdw>
                </a:effectLst>
              </a:rPr>
              <a:t>オスロ</a:t>
            </a:r>
            <a:r>
              <a:rPr lang="ja-JP" altLang="en-US" sz="2400" b="1" dirty="0">
                <a:effectLst>
                  <a:outerShdw blurRad="38100" dist="38100" dir="2700000" algn="tl">
                    <a:srgbClr val="000000">
                      <a:alpha val="43137"/>
                    </a:srgbClr>
                  </a:outerShdw>
                </a:effectLst>
              </a:rPr>
              <a:t>・</a:t>
            </a:r>
            <a:r>
              <a:rPr lang="ja-JP" altLang="en-US" sz="2400" b="1" dirty="0" smtClean="0">
                <a:effectLst>
                  <a:outerShdw blurRad="38100" dist="38100" dir="2700000" algn="tl">
                    <a:srgbClr val="000000">
                      <a:alpha val="43137"/>
                    </a:srgbClr>
                  </a:outerShdw>
                </a:effectLst>
              </a:rPr>
              <a:t>ガイドライン</a:t>
            </a:r>
            <a:endParaRPr lang="en-US" altLang="ja-JP" sz="2400" b="1" dirty="0" smtClean="0">
              <a:effectLst>
                <a:outerShdw blurRad="38100" dist="38100" dir="2700000" algn="tl">
                  <a:srgbClr val="000000">
                    <a:alpha val="43137"/>
                  </a:srgbClr>
                </a:outerShdw>
              </a:effectLst>
            </a:endParaRPr>
          </a:p>
          <a:p>
            <a:pPr algn="ctr"/>
            <a:r>
              <a:rPr lang="ja-JP" altLang="en-US" dirty="0"/>
              <a:t>民軍調整（</a:t>
            </a:r>
            <a:r>
              <a:rPr lang="en-US" altLang="ja-JP" dirty="0"/>
              <a:t>UN-</a:t>
            </a:r>
            <a:r>
              <a:rPr lang="en-US" altLang="ja-JP" dirty="0" err="1"/>
              <a:t>CMCoord</a:t>
            </a:r>
            <a:r>
              <a:rPr lang="ja-JP" altLang="en-US" dirty="0"/>
              <a:t>）</a:t>
            </a:r>
            <a:endParaRPr kumimoji="1" lang="ja-JP" altLang="en-US" dirty="0"/>
          </a:p>
        </p:txBody>
      </p:sp>
      <p:sp>
        <p:nvSpPr>
          <p:cNvPr id="13" name="テキスト ボックス 12"/>
          <p:cNvSpPr txBox="1"/>
          <p:nvPr/>
        </p:nvSpPr>
        <p:spPr>
          <a:xfrm>
            <a:off x="412875" y="4139839"/>
            <a:ext cx="461665" cy="1230465"/>
          </a:xfrm>
          <a:prstGeom prst="rect">
            <a:avLst/>
          </a:prstGeom>
          <a:noFill/>
        </p:spPr>
        <p:txBody>
          <a:bodyPr vert="eaVert" wrap="none" rtlCol="0">
            <a:spAutoFit/>
          </a:bodyPr>
          <a:lstStyle/>
          <a:p>
            <a:r>
              <a:rPr kumimoji="1" lang="ja-JP" altLang="en-US" b="1" dirty="0" smtClean="0">
                <a:solidFill>
                  <a:schemeClr val="bg1"/>
                </a:solidFill>
                <a:effectLst>
                  <a:outerShdw blurRad="38100" dist="38100" dir="2700000" algn="tl">
                    <a:srgbClr val="000000">
                      <a:alpha val="43137"/>
                    </a:srgbClr>
                  </a:outerShdw>
                </a:effectLst>
              </a:rPr>
              <a:t>多国間連携</a:t>
            </a:r>
            <a:endParaRPr kumimoji="1" lang="ja-JP" altLang="en-US" b="1" dirty="0">
              <a:solidFill>
                <a:schemeClr val="bg1"/>
              </a:solidFill>
              <a:effectLst>
                <a:outerShdw blurRad="38100" dist="38100" dir="2700000" algn="tl">
                  <a:srgbClr val="000000">
                    <a:alpha val="43137"/>
                  </a:srgbClr>
                </a:outerShdw>
              </a:effectLst>
            </a:endParaRPr>
          </a:p>
        </p:txBody>
      </p:sp>
      <p:sp>
        <p:nvSpPr>
          <p:cNvPr id="14" name="テキスト ボックス 13"/>
          <p:cNvSpPr txBox="1"/>
          <p:nvPr/>
        </p:nvSpPr>
        <p:spPr>
          <a:xfrm>
            <a:off x="6745541" y="2869203"/>
            <a:ext cx="1707519" cy="338554"/>
          </a:xfrm>
          <a:prstGeom prst="rect">
            <a:avLst/>
          </a:prstGeom>
          <a:noFill/>
        </p:spPr>
        <p:txBody>
          <a:bodyPr wrap="none" rtlCol="0">
            <a:spAutoFit/>
          </a:bodyPr>
          <a:lstStyle/>
          <a:p>
            <a:r>
              <a:rPr kumimoji="1" lang="ja-JP" altLang="en-US" sz="1600" dirty="0" smtClean="0"/>
              <a:t>組織・装備の遅れ</a:t>
            </a:r>
            <a:endParaRPr kumimoji="1" lang="ja-JP" altLang="en-US" sz="1600" dirty="0"/>
          </a:p>
        </p:txBody>
      </p:sp>
      <p:sp>
        <p:nvSpPr>
          <p:cNvPr id="15" name="テキスト ボックス 14"/>
          <p:cNvSpPr txBox="1"/>
          <p:nvPr/>
        </p:nvSpPr>
        <p:spPr>
          <a:xfrm>
            <a:off x="34696" y="5672280"/>
            <a:ext cx="3642344" cy="276999"/>
          </a:xfrm>
          <a:prstGeom prst="rect">
            <a:avLst/>
          </a:prstGeom>
          <a:noFill/>
        </p:spPr>
        <p:txBody>
          <a:bodyPr wrap="none" rtlCol="0">
            <a:spAutoFit/>
          </a:bodyPr>
          <a:lstStyle/>
          <a:p>
            <a:r>
              <a:rPr lang="ja-JP" altLang="en-US" sz="1200" dirty="0">
                <a:solidFill>
                  <a:srgbClr val="7030A0"/>
                </a:solidFill>
                <a:effectLst>
                  <a:outerShdw blurRad="38100" dist="38100" dir="2700000" algn="tl">
                    <a:srgbClr val="000000">
                      <a:alpha val="43137"/>
                    </a:srgbClr>
                  </a:outerShdw>
                </a:effectLst>
                <a:latin typeface="HGP明朝E"/>
              </a:rPr>
              <a:t>米</a:t>
            </a:r>
            <a:r>
              <a:rPr lang="ja-JP" altLang="en-US" sz="1200" dirty="0" smtClean="0">
                <a:solidFill>
                  <a:srgbClr val="7030A0"/>
                </a:solidFill>
                <a:effectLst>
                  <a:outerShdw blurRad="38100" dist="38100" dir="2700000" algn="tl">
                    <a:srgbClr val="000000">
                      <a:alpha val="43137"/>
                    </a:srgbClr>
                  </a:outerShdw>
                </a:effectLst>
                <a:latin typeface="HGP明朝E"/>
              </a:rPr>
              <a:t>海軍</a:t>
            </a:r>
            <a:r>
              <a:rPr lang="ja-JP" altLang="en-US" sz="1200" dirty="0">
                <a:solidFill>
                  <a:srgbClr val="7030A0"/>
                </a:solidFill>
                <a:effectLst>
                  <a:outerShdw blurRad="38100" dist="38100" dir="2700000" algn="tl">
                    <a:srgbClr val="000000">
                      <a:alpha val="43137"/>
                    </a:srgbClr>
                  </a:outerShdw>
                </a:effectLst>
                <a:latin typeface="HGP明朝E"/>
              </a:rPr>
              <a:t>病院共同災害医療国際研究センター</a:t>
            </a:r>
            <a:r>
              <a:rPr lang="ja-JP" altLang="en-US" sz="1200" dirty="0" smtClean="0">
                <a:solidFill>
                  <a:srgbClr val="7030A0"/>
                </a:solidFill>
                <a:effectLst>
                  <a:outerShdw blurRad="38100" dist="38100" dir="2700000" algn="tl">
                    <a:srgbClr val="000000">
                      <a:alpha val="43137"/>
                    </a:srgbClr>
                  </a:outerShdw>
                </a:effectLst>
                <a:latin typeface="HGP明朝E"/>
              </a:rPr>
              <a:t>等の検討</a:t>
            </a:r>
            <a:endParaRPr kumimoji="1" lang="ja-JP" altLang="en-US" sz="1200" dirty="0">
              <a:solidFill>
                <a:srgbClr val="7030A0"/>
              </a:solidFill>
            </a:endParaRPr>
          </a:p>
        </p:txBody>
      </p:sp>
    </p:spTree>
    <p:extLst>
      <p:ext uri="{BB962C8B-B14F-4D97-AF65-F5344CB8AC3E}">
        <p14:creationId xmlns:p14="http://schemas.microsoft.com/office/powerpoint/2010/main" val="8096909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305780" y="4508005"/>
            <a:ext cx="4067944" cy="190953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3960" fontAlgn="base">
              <a:spcBef>
                <a:spcPct val="0"/>
              </a:spcBef>
              <a:spcAft>
                <a:spcPct val="0"/>
              </a:spcAft>
              <a:buFont typeface="+mj-ea"/>
              <a:buAutoNum type="circleNumDbPlain"/>
            </a:pPr>
            <a:r>
              <a:rPr lang="ja-JP" altLang="en-US" sz="1600" b="1" dirty="0">
                <a:solidFill>
                  <a:prstClr val="black"/>
                </a:solidFill>
                <a:latin typeface="+mn-ea"/>
              </a:rPr>
              <a:t>災害発生時の医療指揮の司令塔構築</a:t>
            </a:r>
            <a:endParaRPr lang="en-US" altLang="ja-JP" sz="1600" b="1" dirty="0">
              <a:solidFill>
                <a:prstClr val="black"/>
              </a:solidFill>
              <a:latin typeface="+mn-ea"/>
            </a:endParaRPr>
          </a:p>
          <a:p>
            <a:pPr marL="342900" indent="-342900" algn="just" defTabSz="913960" fontAlgn="base">
              <a:spcBef>
                <a:spcPct val="0"/>
              </a:spcBef>
              <a:spcAft>
                <a:spcPct val="0"/>
              </a:spcAft>
              <a:buFont typeface="+mj-ea"/>
              <a:buAutoNum type="circleNumDbPlain"/>
            </a:pPr>
            <a:r>
              <a:rPr lang="ja-JP" altLang="en-US" sz="1600" b="1" dirty="0">
                <a:solidFill>
                  <a:prstClr val="black"/>
                </a:solidFill>
                <a:latin typeface="+mn-ea"/>
              </a:rPr>
              <a:t>安全保障医療・災害医療の近代化に伴う大量移動ロジスティクスの確立</a:t>
            </a:r>
          </a:p>
          <a:p>
            <a:pPr marL="342900" indent="-342900" algn="just" defTabSz="913960" fontAlgn="base">
              <a:spcBef>
                <a:spcPct val="0"/>
              </a:spcBef>
              <a:spcAft>
                <a:spcPct val="0"/>
              </a:spcAft>
              <a:buFont typeface="+mj-ea"/>
              <a:buAutoNum type="circleNumDbPlain"/>
            </a:pPr>
            <a:r>
              <a:rPr lang="ja-JP" altLang="en-US" sz="1600" b="1" dirty="0">
                <a:solidFill>
                  <a:prstClr val="black"/>
                </a:solidFill>
                <a:latin typeface="+mn-ea"/>
              </a:rPr>
              <a:t>海上医療拠点（災害時多目的船等）の運用方法の確立と同時に陸路・空路など官民連携運用システムの構築</a:t>
            </a:r>
          </a:p>
        </p:txBody>
      </p:sp>
      <p:sp>
        <p:nvSpPr>
          <p:cNvPr id="4" name="タイトル 3"/>
          <p:cNvSpPr>
            <a:spLocks noGrp="1"/>
          </p:cNvSpPr>
          <p:nvPr>
            <p:ph type="title"/>
          </p:nvPr>
        </p:nvSpPr>
        <p:spPr>
          <a:xfrm>
            <a:off x="574008" y="144535"/>
            <a:ext cx="8411457" cy="1224136"/>
          </a:xfrm>
        </p:spPr>
        <p:txBody>
          <a:bodyPr>
            <a:normAutofit fontScale="90000"/>
          </a:bodyPr>
          <a:lstStyle/>
          <a:p>
            <a:r>
              <a:rPr kumimoji="1" lang="en-US" altLang="ja-JP" sz="2800" b="1" dirty="0" smtClean="0">
                <a:effectLst>
                  <a:outerShdw blurRad="38100" dist="38100" dir="2700000" algn="tl">
                    <a:srgbClr val="000000">
                      <a:alpha val="43137"/>
                    </a:srgbClr>
                  </a:outerShdw>
                </a:effectLst>
              </a:rPr>
              <a:t/>
            </a:r>
            <a:br>
              <a:rPr kumimoji="1" lang="en-US" altLang="ja-JP" sz="2800" b="1" dirty="0" smtClean="0">
                <a:effectLst>
                  <a:outerShdw blurRad="38100" dist="38100" dir="2700000" algn="tl">
                    <a:srgbClr val="000000">
                      <a:alpha val="43137"/>
                    </a:srgbClr>
                  </a:outerShdw>
                </a:effectLst>
              </a:rPr>
            </a:br>
            <a:r>
              <a:rPr kumimoji="1" lang="ja-JP" altLang="en-US" sz="3100" b="1" dirty="0" smtClean="0">
                <a:effectLst>
                  <a:outerShdw blurRad="38100" dist="38100" dir="2700000" algn="tl">
                    <a:srgbClr val="000000">
                      <a:alpha val="43137"/>
                    </a:srgbClr>
                  </a:outerShdw>
                </a:effectLst>
              </a:rPr>
              <a:t>海洋国日本の災害医療の未来を考える議員連盟</a:t>
            </a:r>
            <a:r>
              <a:rPr kumimoji="1" lang="en-US" altLang="ja-JP" sz="3100" b="1" dirty="0" smtClean="0">
                <a:effectLst>
                  <a:outerShdw blurRad="38100" dist="38100" dir="2700000" algn="tl">
                    <a:srgbClr val="000000">
                      <a:alpha val="43137"/>
                    </a:srgbClr>
                  </a:outerShdw>
                </a:effectLst>
              </a:rPr>
              <a:t/>
            </a:r>
            <a:br>
              <a:rPr kumimoji="1" lang="en-US" altLang="ja-JP" sz="3100" b="1" dirty="0" smtClean="0">
                <a:effectLst>
                  <a:outerShdw blurRad="38100" dist="38100" dir="2700000" algn="tl">
                    <a:srgbClr val="000000">
                      <a:alpha val="43137"/>
                    </a:srgbClr>
                  </a:outerShdw>
                </a:effectLst>
              </a:rPr>
            </a:br>
            <a:r>
              <a:rPr kumimoji="1" lang="en-US" altLang="ja-JP" sz="1600" b="1" dirty="0" smtClean="0">
                <a:solidFill>
                  <a:schemeClr val="tx1"/>
                </a:solidFill>
                <a:effectLst>
                  <a:outerShdw blurRad="38100" dist="38100" dir="2700000" algn="tl">
                    <a:srgbClr val="000000">
                      <a:alpha val="43137"/>
                    </a:srgbClr>
                  </a:outerShdw>
                </a:effectLst>
              </a:rPr>
              <a:t>   </a:t>
            </a:r>
            <a:r>
              <a:rPr lang="en-US" altLang="ja-JP" sz="1600" b="1" dirty="0" smtClean="0">
                <a:solidFill>
                  <a:schemeClr val="tx1"/>
                </a:solidFill>
              </a:rPr>
              <a:t>Parliamentarians </a:t>
            </a:r>
            <a:r>
              <a:rPr lang="en-US" altLang="ja-JP" sz="1600" b="1" dirty="0">
                <a:solidFill>
                  <a:schemeClr val="tx1"/>
                </a:solidFill>
              </a:rPr>
              <a:t>Union of the future disaster medical care for the </a:t>
            </a:r>
            <a:r>
              <a:rPr lang="en-US" altLang="ja-JP" sz="1600" b="1" dirty="0" smtClean="0">
                <a:solidFill>
                  <a:schemeClr val="tx1"/>
                </a:solidFill>
              </a:rPr>
              <a:t>maritime</a:t>
            </a:r>
            <a:r>
              <a:rPr lang="ja-JP" altLang="en-US" sz="1600" b="1" dirty="0">
                <a:solidFill>
                  <a:schemeClr val="tx1"/>
                </a:solidFill>
              </a:rPr>
              <a:t> </a:t>
            </a:r>
            <a:r>
              <a:rPr lang="en-US" altLang="ja-JP" sz="1600" b="1" dirty="0" smtClean="0">
                <a:solidFill>
                  <a:schemeClr val="tx1"/>
                </a:solidFill>
              </a:rPr>
              <a:t>of </a:t>
            </a:r>
            <a:r>
              <a:rPr lang="en-US" altLang="ja-JP" sz="1600" b="1" dirty="0">
                <a:solidFill>
                  <a:schemeClr val="tx1"/>
                </a:solidFill>
              </a:rPr>
              <a:t>Japan founded</a:t>
            </a:r>
            <a:r>
              <a:rPr kumimoji="1" lang="en-US" altLang="ja-JP" sz="1600" b="1" dirty="0" smtClean="0">
                <a:solidFill>
                  <a:schemeClr val="tx1"/>
                </a:solidFill>
                <a:effectLst>
                  <a:outerShdw blurRad="38100" dist="38100" dir="2700000" algn="tl">
                    <a:srgbClr val="000000">
                      <a:alpha val="43137"/>
                    </a:srgbClr>
                  </a:outerShdw>
                </a:effectLst>
              </a:rPr>
              <a:t/>
            </a:r>
            <a:br>
              <a:rPr kumimoji="1" lang="en-US" altLang="ja-JP" sz="1600" b="1" dirty="0" smtClean="0">
                <a:solidFill>
                  <a:schemeClr val="tx1"/>
                </a:solidFill>
                <a:effectLst>
                  <a:outerShdw blurRad="38100" dist="38100" dir="2700000" algn="tl">
                    <a:srgbClr val="000000">
                      <a:alpha val="43137"/>
                    </a:srgbClr>
                  </a:outerShdw>
                </a:effectLst>
              </a:rPr>
            </a:br>
            <a:r>
              <a:rPr kumimoji="1" lang="en-US" altLang="ja-JP" sz="2800" b="1" dirty="0" smtClean="0">
                <a:effectLst>
                  <a:outerShdw blurRad="38100" dist="38100" dir="2700000" algn="tl">
                    <a:srgbClr val="000000">
                      <a:alpha val="43137"/>
                    </a:srgbClr>
                  </a:outerShdw>
                </a:effectLst>
              </a:rPr>
              <a:t>      </a:t>
            </a:r>
            <a:endParaRPr kumimoji="1" lang="ja-JP" altLang="en-US" sz="2700" b="1" dirty="0">
              <a:effectLst>
                <a:outerShdw blurRad="38100" dist="38100" dir="2700000" algn="tl">
                  <a:srgbClr val="000000">
                    <a:alpha val="43137"/>
                  </a:srgbClr>
                </a:outerShdw>
              </a:effectLst>
            </a:endParaRPr>
          </a:p>
        </p:txBody>
      </p:sp>
      <p:sp>
        <p:nvSpPr>
          <p:cNvPr id="8" name="下矢印 7"/>
          <p:cNvSpPr/>
          <p:nvPr/>
        </p:nvSpPr>
        <p:spPr>
          <a:xfrm rot="16200000">
            <a:off x="2069976" y="6162809"/>
            <a:ext cx="504056" cy="576064"/>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endParaRPr lang="ja-JP" altLang="en-US">
              <a:solidFill>
                <a:prstClr val="white"/>
              </a:solidFill>
            </a:endParaRPr>
          </a:p>
        </p:txBody>
      </p:sp>
      <p:sp>
        <p:nvSpPr>
          <p:cNvPr id="14" name="テキスト ボックス 13"/>
          <p:cNvSpPr txBox="1"/>
          <p:nvPr/>
        </p:nvSpPr>
        <p:spPr>
          <a:xfrm>
            <a:off x="4598338" y="5709657"/>
            <a:ext cx="110799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defTabSz="913960" fontAlgn="base">
              <a:spcBef>
                <a:spcPct val="0"/>
              </a:spcBef>
              <a:spcAft>
                <a:spcPct val="0"/>
              </a:spcAft>
            </a:pPr>
            <a:r>
              <a:rPr lang="ja-JP" altLang="en-US" b="1" dirty="0">
                <a:solidFill>
                  <a:prstClr val="black"/>
                </a:solidFill>
                <a:effectLst>
                  <a:outerShdw blurRad="38100" dist="38100" dir="2700000" algn="tl">
                    <a:srgbClr val="000000">
                      <a:alpha val="43137"/>
                    </a:srgbClr>
                  </a:outerShdw>
                </a:effectLst>
              </a:rPr>
              <a:t>課題克服</a:t>
            </a:r>
          </a:p>
        </p:txBody>
      </p:sp>
      <p:sp>
        <p:nvSpPr>
          <p:cNvPr id="15" name="テキスト ボックス 14"/>
          <p:cNvSpPr txBox="1"/>
          <p:nvPr/>
        </p:nvSpPr>
        <p:spPr>
          <a:xfrm>
            <a:off x="2491575" y="6394525"/>
            <a:ext cx="2838349" cy="369332"/>
          </a:xfrm>
          <a:prstGeom prst="rect">
            <a:avLst/>
          </a:prstGeom>
          <a:noFill/>
        </p:spPr>
        <p:txBody>
          <a:bodyPr wrap="square" rtlCol="0">
            <a:spAutoFit/>
          </a:bodyPr>
          <a:lstStyle/>
          <a:p>
            <a:pPr algn="ctr" defTabSz="913960" fontAlgn="base">
              <a:spcBef>
                <a:spcPct val="0"/>
              </a:spcBef>
              <a:spcAft>
                <a:spcPct val="0"/>
              </a:spcAft>
            </a:pPr>
            <a:r>
              <a:rPr lang="ja-JP" altLang="en-US" b="1" dirty="0">
                <a:solidFill>
                  <a:srgbClr val="FF0000"/>
                </a:solidFill>
                <a:effectLst>
                  <a:outerShdw blurRad="38100" dist="38100" dir="2700000" algn="tl">
                    <a:srgbClr val="000000">
                      <a:alpha val="43137"/>
                    </a:srgbClr>
                  </a:outerShdw>
                </a:effectLst>
                <a:latin typeface="+mn-ea"/>
              </a:rPr>
              <a:t>これらを実現するために</a:t>
            </a:r>
          </a:p>
        </p:txBody>
      </p:sp>
      <p:graphicFrame>
        <p:nvGraphicFramePr>
          <p:cNvPr id="2" name="図表 1"/>
          <p:cNvGraphicFramePr/>
          <p:nvPr>
            <p:extLst>
              <p:ext uri="{D42A27DB-BD31-4B8C-83A1-F6EECF244321}">
                <p14:modId xmlns:p14="http://schemas.microsoft.com/office/powerpoint/2010/main" val="3240317267"/>
              </p:ext>
            </p:extLst>
          </p:nvPr>
        </p:nvGraphicFramePr>
        <p:xfrm>
          <a:off x="1551295" y="164565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テキスト ボックス 2"/>
          <p:cNvSpPr txBox="1"/>
          <p:nvPr/>
        </p:nvSpPr>
        <p:spPr>
          <a:xfrm>
            <a:off x="5081832" y="4041197"/>
            <a:ext cx="3903633" cy="369332"/>
          </a:xfrm>
          <a:prstGeom prst="rect">
            <a:avLst/>
          </a:prstGeom>
          <a:noFill/>
          <a:ln>
            <a:solidFill>
              <a:srgbClr val="FF0000"/>
            </a:solidFill>
          </a:ln>
        </p:spPr>
        <p:txBody>
          <a:bodyPr wrap="none" rtlCol="0">
            <a:spAutoFit/>
          </a:bodyPr>
          <a:lstStyle/>
          <a:p>
            <a:pPr defTabSz="913960" fontAlgn="base">
              <a:spcBef>
                <a:spcPct val="0"/>
              </a:spcBef>
              <a:spcAft>
                <a:spcPct val="0"/>
              </a:spcAft>
            </a:pPr>
            <a:r>
              <a:rPr lang="ja-JP" altLang="en-US" b="1" dirty="0">
                <a:solidFill>
                  <a:srgbClr val="C00000"/>
                </a:solidFill>
                <a:latin typeface="+mj-ea"/>
                <a:ea typeface="+mj-ea"/>
              </a:rPr>
              <a:t>災害医療専門集団の移動能力の確保</a:t>
            </a:r>
          </a:p>
        </p:txBody>
      </p:sp>
      <p:sp>
        <p:nvSpPr>
          <p:cNvPr id="13" name="角丸四角形 12"/>
          <p:cNvSpPr/>
          <p:nvPr/>
        </p:nvSpPr>
        <p:spPr>
          <a:xfrm>
            <a:off x="5817113" y="4720709"/>
            <a:ext cx="3168352" cy="151216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3960" fontAlgn="base">
              <a:spcBef>
                <a:spcPct val="0"/>
              </a:spcBef>
              <a:spcAft>
                <a:spcPct val="0"/>
              </a:spcAft>
            </a:pPr>
            <a:r>
              <a:rPr lang="ja-JP" altLang="en-US" sz="1600" b="1" dirty="0">
                <a:solidFill>
                  <a:schemeClr val="bg1">
                    <a:lumMod val="95000"/>
                  </a:schemeClr>
                </a:solidFill>
                <a:latin typeface="+mj-ea"/>
                <a:ea typeface="+mj-ea"/>
              </a:rPr>
              <a:t>平時から国民の安全保障・災害医療・災害教育、研究、訓練、装備・補給等を一元的に担う機関（</a:t>
            </a:r>
            <a:r>
              <a:rPr lang="en-US" altLang="ja-JP" sz="1600" b="1" dirty="0">
                <a:solidFill>
                  <a:schemeClr val="bg1">
                    <a:lumMod val="95000"/>
                  </a:schemeClr>
                </a:solidFill>
                <a:latin typeface="+mj-ea"/>
                <a:ea typeface="+mj-ea"/>
              </a:rPr>
              <a:t>FEMA</a:t>
            </a:r>
            <a:r>
              <a:rPr lang="ja-JP" altLang="en-US" sz="1600" b="1" dirty="0">
                <a:solidFill>
                  <a:schemeClr val="bg1">
                    <a:lumMod val="95000"/>
                  </a:schemeClr>
                </a:solidFill>
                <a:latin typeface="+mj-ea"/>
                <a:ea typeface="+mj-ea"/>
              </a:rPr>
              <a:t>：緊急事態管理庁）日本版の設置と法整備</a:t>
            </a:r>
          </a:p>
        </p:txBody>
      </p:sp>
      <p:sp>
        <p:nvSpPr>
          <p:cNvPr id="12" name="テキスト ボックス 11"/>
          <p:cNvSpPr txBox="1"/>
          <p:nvPr/>
        </p:nvSpPr>
        <p:spPr>
          <a:xfrm>
            <a:off x="260381" y="3780233"/>
            <a:ext cx="4123245" cy="553998"/>
          </a:xfrm>
          <a:prstGeom prst="rect">
            <a:avLst/>
          </a:prstGeom>
          <a:noFill/>
          <a:ln>
            <a:solidFill>
              <a:srgbClr val="FF0000"/>
            </a:solidFill>
          </a:ln>
        </p:spPr>
        <p:txBody>
          <a:bodyPr wrap="none" rtlCol="0">
            <a:spAutoFit/>
          </a:bodyPr>
          <a:lstStyle/>
          <a:p>
            <a:pPr algn="ctr" defTabSz="913960" fontAlgn="base">
              <a:spcBef>
                <a:spcPct val="0"/>
              </a:spcBef>
              <a:spcAft>
                <a:spcPct val="0"/>
              </a:spcAft>
            </a:pPr>
            <a:r>
              <a:rPr lang="ja-JP" altLang="en-US" b="1" dirty="0">
                <a:solidFill>
                  <a:srgbClr val="C00000"/>
                </a:solidFill>
                <a:latin typeface="+mj-ea"/>
                <a:ea typeface="+mj-ea"/>
              </a:rPr>
              <a:t>治療法・救難救急装備の研究開発・準備</a:t>
            </a:r>
            <a:endParaRPr lang="en-US" altLang="ja-JP" b="1" dirty="0">
              <a:solidFill>
                <a:srgbClr val="C00000"/>
              </a:solidFill>
              <a:latin typeface="+mj-ea"/>
              <a:ea typeface="+mj-ea"/>
            </a:endParaRPr>
          </a:p>
          <a:p>
            <a:pPr algn="ctr" defTabSz="913960" fontAlgn="base">
              <a:spcBef>
                <a:spcPct val="0"/>
              </a:spcBef>
              <a:spcAft>
                <a:spcPct val="0"/>
              </a:spcAft>
            </a:pPr>
            <a:r>
              <a:rPr lang="ja-JP" altLang="en-US" sz="1200" b="1" dirty="0">
                <a:solidFill>
                  <a:srgbClr val="C00000"/>
                </a:solidFill>
                <a:latin typeface="+mj-ea"/>
                <a:ea typeface="+mj-ea"/>
              </a:rPr>
              <a:t>例：止血剤、拮抗薬の入手、熱傷、放射線治療薬備蓄</a:t>
            </a:r>
          </a:p>
        </p:txBody>
      </p:sp>
      <p:sp>
        <p:nvSpPr>
          <p:cNvPr id="16" name="テキスト ボックス 15"/>
          <p:cNvSpPr txBox="1"/>
          <p:nvPr/>
        </p:nvSpPr>
        <p:spPr>
          <a:xfrm>
            <a:off x="2937014" y="1080254"/>
            <a:ext cx="5981125" cy="646331"/>
          </a:xfrm>
          <a:prstGeom prst="rect">
            <a:avLst/>
          </a:prstGeom>
          <a:noFill/>
          <a:ln>
            <a:solidFill>
              <a:srgbClr val="FF0000"/>
            </a:solidFill>
          </a:ln>
        </p:spPr>
        <p:txBody>
          <a:bodyPr wrap="none" rtlCol="0">
            <a:spAutoFit/>
          </a:bodyPr>
          <a:lstStyle/>
          <a:p>
            <a:pPr algn="ctr" defTabSz="913960" fontAlgn="base">
              <a:spcBef>
                <a:spcPct val="0"/>
              </a:spcBef>
              <a:spcAft>
                <a:spcPct val="0"/>
              </a:spcAft>
            </a:pPr>
            <a:r>
              <a:rPr lang="ja-JP" altLang="en-US" b="1" dirty="0">
                <a:solidFill>
                  <a:srgbClr val="C00000"/>
                </a:solidFill>
                <a:latin typeface="+mj-ea"/>
                <a:ea typeface="+mj-ea"/>
              </a:rPr>
              <a:t>天災・人災・特殊災害医療に関する情報の集約</a:t>
            </a:r>
            <a:endParaRPr lang="en-US" altLang="ja-JP" b="1" dirty="0">
              <a:solidFill>
                <a:srgbClr val="C00000"/>
              </a:solidFill>
              <a:latin typeface="+mj-ea"/>
              <a:ea typeface="+mj-ea"/>
            </a:endParaRPr>
          </a:p>
          <a:p>
            <a:pPr algn="ctr" defTabSz="913960" fontAlgn="base">
              <a:spcBef>
                <a:spcPct val="0"/>
              </a:spcBef>
              <a:spcAft>
                <a:spcPct val="0"/>
              </a:spcAft>
            </a:pPr>
            <a:r>
              <a:rPr lang="ja-JP" altLang="en-US" b="1" dirty="0">
                <a:solidFill>
                  <a:srgbClr val="C00000"/>
                </a:solidFill>
                <a:latin typeface="+mj-ea"/>
                <a:ea typeface="+mj-ea"/>
              </a:rPr>
              <a:t>（原子力・薬物・爆発物</a:t>
            </a:r>
            <a:r>
              <a:rPr lang="en-US" altLang="ja-JP" b="1" dirty="0">
                <a:solidFill>
                  <a:srgbClr val="C00000"/>
                </a:solidFill>
                <a:latin typeface="+mj-ea"/>
                <a:ea typeface="+mj-ea"/>
              </a:rPr>
              <a:t>-</a:t>
            </a:r>
            <a:r>
              <a:rPr lang="ja-JP" altLang="en-US" b="1" dirty="0">
                <a:solidFill>
                  <a:srgbClr val="C00000"/>
                </a:solidFill>
                <a:latin typeface="+mj-ea"/>
                <a:ea typeface="+mj-ea"/>
              </a:rPr>
              <a:t>・テロ災害）等、友好国との情報連携</a:t>
            </a:r>
          </a:p>
        </p:txBody>
      </p:sp>
      <p:sp>
        <p:nvSpPr>
          <p:cNvPr id="6" name="角丸四角形 5"/>
          <p:cNvSpPr/>
          <p:nvPr/>
        </p:nvSpPr>
        <p:spPr>
          <a:xfrm>
            <a:off x="5689961" y="1876932"/>
            <a:ext cx="3116235" cy="162009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3960" fontAlgn="base">
              <a:spcBef>
                <a:spcPct val="0"/>
              </a:spcBef>
              <a:spcAft>
                <a:spcPct val="0"/>
              </a:spcAft>
            </a:pPr>
            <a:r>
              <a:rPr lang="ja-JP" altLang="en-US" sz="1600" b="1" dirty="0">
                <a:solidFill>
                  <a:schemeClr val="bg1">
                    <a:lumMod val="95000"/>
                  </a:schemeClr>
                </a:solidFill>
              </a:rPr>
              <a:t>海洋国日本においては、災害発生時に「海からのアプローチ」の有用性が指摘されていながらそれを所管するに相応しい機関がないために、災害時多目的船の実現性が乏しい</a:t>
            </a:r>
            <a:r>
              <a:rPr lang="ja-JP" altLang="en-US" b="1" dirty="0">
                <a:solidFill>
                  <a:schemeClr val="bg1">
                    <a:lumMod val="95000"/>
                  </a:schemeClr>
                </a:solidFill>
              </a:rPr>
              <a:t>。</a:t>
            </a:r>
          </a:p>
        </p:txBody>
      </p:sp>
      <p:sp>
        <p:nvSpPr>
          <p:cNvPr id="5" name="角丸四角形 4"/>
          <p:cNvSpPr/>
          <p:nvPr/>
        </p:nvSpPr>
        <p:spPr>
          <a:xfrm>
            <a:off x="179512" y="1700808"/>
            <a:ext cx="3600400" cy="17558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3960" fontAlgn="base">
              <a:spcBef>
                <a:spcPct val="0"/>
              </a:spcBef>
              <a:spcAft>
                <a:spcPct val="0"/>
              </a:spcAft>
            </a:pPr>
            <a:r>
              <a:rPr lang="ja-JP" altLang="en-US" sz="1600" b="1" dirty="0">
                <a:solidFill>
                  <a:prstClr val="black"/>
                </a:solidFill>
              </a:rPr>
              <a:t>大規模・広域災害時における医療、避難場所、食料支援の確保や国内外のボランティアの配置などは、所轄官庁が多岐にわたるうえに国と地方に断片化しており、中央防災会議がこれらを統括して指揮するのは難しい。</a:t>
            </a:r>
          </a:p>
        </p:txBody>
      </p:sp>
      <p:sp>
        <p:nvSpPr>
          <p:cNvPr id="18" name="テキスト ボックス 17"/>
          <p:cNvSpPr txBox="1"/>
          <p:nvPr/>
        </p:nvSpPr>
        <p:spPr>
          <a:xfrm>
            <a:off x="5081832" y="6450841"/>
            <a:ext cx="3836307" cy="276999"/>
          </a:xfrm>
          <a:prstGeom prst="rect">
            <a:avLst/>
          </a:prstGeom>
          <a:noFill/>
          <a:ln>
            <a:solidFill>
              <a:srgbClr val="FF0000"/>
            </a:solidFill>
          </a:ln>
        </p:spPr>
        <p:txBody>
          <a:bodyPr wrap="none" rtlCol="0">
            <a:spAutoFit/>
          </a:bodyPr>
          <a:lstStyle/>
          <a:p>
            <a:pPr defTabSz="913960" fontAlgn="base">
              <a:spcBef>
                <a:spcPct val="0"/>
              </a:spcBef>
              <a:spcAft>
                <a:spcPct val="0"/>
              </a:spcAft>
            </a:pPr>
            <a:r>
              <a:rPr lang="ja-JP" altLang="en-US" sz="1200" b="1" u="sng" dirty="0">
                <a:effectLst>
                  <a:outerShdw blurRad="38100" dist="38100" dir="2700000" algn="tl">
                    <a:srgbClr val="000000">
                      <a:alpha val="43137"/>
                    </a:srgbClr>
                  </a:outerShdw>
                </a:effectLst>
                <a:latin typeface="+mn-ea"/>
              </a:rPr>
              <a:t>移動能力を持つ（ハード）医療者医薬品（ソフト）一体投入</a:t>
            </a:r>
          </a:p>
        </p:txBody>
      </p:sp>
      <p:pic>
        <p:nvPicPr>
          <p:cNvPr id="19" name="Picture 4" descr="C:\Users\sunadaphd\Documents\MHI.logo\logo-hospitalship-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77" y="230235"/>
            <a:ext cx="830068"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024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491880" y="2708920"/>
            <a:ext cx="184731" cy="369332"/>
          </a:xfrm>
          <a:prstGeom prst="rect">
            <a:avLst/>
          </a:prstGeom>
          <a:noFill/>
        </p:spPr>
        <p:txBody>
          <a:bodyPr wrap="none" rtlCol="0">
            <a:spAutoFit/>
          </a:bodyPr>
          <a:lstStyle/>
          <a:p>
            <a:endParaRPr kumimoji="1" lang="ja-JP" altLang="en-US"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596336" cy="569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11560" y="180509"/>
            <a:ext cx="8117928" cy="1169551"/>
          </a:xfrm>
          <a:prstGeom prst="rect">
            <a:avLst/>
          </a:prstGeom>
          <a:noFill/>
        </p:spPr>
        <p:txBody>
          <a:bodyPr wrap="none" rtlCol="0">
            <a:spAutoFit/>
          </a:bodyPr>
          <a:lstStyle/>
          <a:p>
            <a:pPr algn="ctr"/>
            <a:r>
              <a:rPr kumimoji="1" lang="ja-JP" altLang="en-US" dirty="0" smtClean="0"/>
              <a:t>　</a:t>
            </a:r>
            <a:r>
              <a:rPr lang="en-US" altLang="ja-JP" sz="2400" b="1" dirty="0">
                <a:latin typeface="+mn-ea"/>
              </a:rPr>
              <a:t>September 11 attacks</a:t>
            </a:r>
          </a:p>
          <a:p>
            <a:pPr algn="ctr"/>
            <a:r>
              <a:rPr kumimoji="1" lang="ja-JP" altLang="en-US" sz="2400" b="1" dirty="0" smtClean="0">
                <a:latin typeface="+mn-ea"/>
              </a:rPr>
              <a:t>駆け付けた米海軍病院船コンフォート</a:t>
            </a:r>
            <a:r>
              <a:rPr kumimoji="1" lang="ja-JP" altLang="en-US" sz="2800" b="1" dirty="0" smtClean="0">
                <a:latin typeface="+mn-ea"/>
              </a:rPr>
              <a:t>　</a:t>
            </a:r>
            <a:r>
              <a:rPr lang="ja-JP" altLang="en-US" dirty="0"/>
              <a:t> </a:t>
            </a:r>
            <a:endParaRPr lang="en-US" altLang="ja-JP" dirty="0" smtClean="0"/>
          </a:p>
          <a:p>
            <a:pPr algn="ctr"/>
            <a:r>
              <a:rPr lang="ja-JP" altLang="en-US" dirty="0"/>
              <a:t>　</a:t>
            </a:r>
            <a:r>
              <a:rPr lang="ja-JP" altLang="en-US" dirty="0" smtClean="0"/>
              <a:t>　　　　　　　　　　　　　　　　　　　　　　　　　　　　　　　　　　　　　　　２０１１年</a:t>
            </a:r>
            <a:r>
              <a:rPr lang="ja-JP" altLang="en-US" dirty="0"/>
              <a:t>９月１４日</a:t>
            </a:r>
            <a:r>
              <a:rPr kumimoji="1" lang="ja-JP" altLang="en-US" dirty="0" smtClean="0"/>
              <a:t>　</a:t>
            </a:r>
            <a:endParaRPr kumimoji="1" lang="ja-JP" altLang="en-US" dirty="0"/>
          </a:p>
        </p:txBody>
      </p:sp>
    </p:spTree>
    <p:extLst>
      <p:ext uri="{BB962C8B-B14F-4D97-AF65-F5344CB8AC3E}">
        <p14:creationId xmlns:p14="http://schemas.microsoft.com/office/powerpoint/2010/main" val="326355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94398"/>
            <a:ext cx="20955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347020" y="1093721"/>
            <a:ext cx="5606022" cy="369332"/>
          </a:xfrm>
          <a:prstGeom prst="rect">
            <a:avLst/>
          </a:prstGeom>
          <a:noFill/>
        </p:spPr>
        <p:txBody>
          <a:bodyPr wrap="none" rtlCol="0">
            <a:spAutoFit/>
          </a:bodyPr>
          <a:lstStyle/>
          <a:p>
            <a:r>
              <a:rPr lang="ja-JP" altLang="en-US" dirty="0"/>
              <a:t>「イエロー・ジャックは「船が検疫下にあることを意味する。</a:t>
            </a:r>
            <a:endParaRPr kumimoji="1" lang="ja-JP" altLang="en-US" dirty="0"/>
          </a:p>
        </p:txBody>
      </p:sp>
      <p:sp>
        <p:nvSpPr>
          <p:cNvPr id="4" name="テキスト ボックス 3"/>
          <p:cNvSpPr txBox="1"/>
          <p:nvPr/>
        </p:nvSpPr>
        <p:spPr>
          <a:xfrm>
            <a:off x="389693" y="192888"/>
            <a:ext cx="7699721" cy="532666"/>
          </a:xfrm>
          <a:prstGeom prst="rect">
            <a:avLst/>
          </a:prstGeom>
          <a:noFill/>
        </p:spPr>
        <p:txBody>
          <a:bodyPr wrap="none" rtlCol="0">
            <a:spAutoFit/>
          </a:bodyPr>
          <a:lstStyle/>
          <a:p>
            <a:r>
              <a:rPr lang="ja-JP" altLang="en-US" sz="3200" b="1" dirty="0">
                <a:solidFill>
                  <a:schemeClr val="bg1">
                    <a:lumMod val="95000"/>
                  </a:schemeClr>
                </a:solidFill>
                <a:effectLst>
                  <a:outerShdw blurRad="38100" dist="38100" dir="2700000" algn="tl">
                    <a:srgbClr val="000000">
                      <a:alpha val="43137"/>
                    </a:srgbClr>
                  </a:outerShdw>
                </a:effectLst>
                <a:latin typeface="+mj-ea"/>
              </a:rPr>
              <a:t>病院船は感染症</a:t>
            </a:r>
            <a:r>
              <a:rPr lang="ja-JP" altLang="en-US" sz="3200" b="1" dirty="0" smtClean="0">
                <a:solidFill>
                  <a:schemeClr val="bg1">
                    <a:lumMod val="95000"/>
                  </a:schemeClr>
                </a:solidFill>
                <a:effectLst>
                  <a:outerShdw blurRad="38100" dist="38100" dir="2700000" algn="tl">
                    <a:srgbClr val="000000">
                      <a:alpha val="43137"/>
                    </a:srgbClr>
                  </a:outerShdw>
                </a:effectLst>
                <a:latin typeface="+mj-ea"/>
              </a:rPr>
              <a:t>隔離　</a:t>
            </a:r>
            <a:r>
              <a:rPr lang="en-US" altLang="ja-JP" sz="3200" b="1" dirty="0" smtClean="0">
                <a:solidFill>
                  <a:schemeClr val="bg1">
                    <a:lumMod val="95000"/>
                  </a:schemeClr>
                </a:solidFill>
                <a:effectLst>
                  <a:outerShdw blurRad="38100" dist="38100" dir="2700000" algn="tl">
                    <a:srgbClr val="000000">
                      <a:alpha val="43137"/>
                    </a:srgbClr>
                  </a:outerShdw>
                </a:effectLst>
                <a:latin typeface="+mj-ea"/>
                <a:ea typeface="+mj-ea"/>
              </a:rPr>
              <a:t>Quarantine</a:t>
            </a:r>
            <a:r>
              <a:rPr lang="ja-JP" altLang="en-US" sz="3200" b="1" dirty="0">
                <a:solidFill>
                  <a:schemeClr val="bg1">
                    <a:lumMod val="95000"/>
                  </a:schemeClr>
                </a:solidFill>
                <a:effectLst>
                  <a:outerShdw blurRad="38100" dist="38100" dir="2700000" algn="tl">
                    <a:srgbClr val="000000">
                      <a:alpha val="43137"/>
                    </a:srgbClr>
                  </a:outerShdw>
                </a:effectLst>
                <a:latin typeface="+mj-ea"/>
                <a:ea typeface="+mj-ea"/>
              </a:rPr>
              <a:t>（検疫</a:t>
            </a:r>
            <a:r>
              <a:rPr lang="ja-JP" altLang="en-US" sz="3200" b="1" dirty="0" smtClean="0">
                <a:solidFill>
                  <a:schemeClr val="bg1">
                    <a:lumMod val="95000"/>
                  </a:schemeClr>
                </a:solidFill>
                <a:effectLst>
                  <a:outerShdw blurRad="38100" dist="38100" dir="2700000" algn="tl">
                    <a:srgbClr val="000000">
                      <a:alpha val="43137"/>
                    </a:srgbClr>
                  </a:outerShdw>
                </a:effectLst>
                <a:latin typeface="+mj-ea"/>
                <a:ea typeface="+mj-ea"/>
              </a:rPr>
              <a:t>）</a:t>
            </a:r>
            <a:r>
              <a:rPr lang="ja-JP" altLang="en-US" sz="2800" b="1" dirty="0" smtClean="0">
                <a:solidFill>
                  <a:schemeClr val="bg1">
                    <a:lumMod val="95000"/>
                  </a:schemeClr>
                </a:solidFill>
                <a:effectLst>
                  <a:outerShdw blurRad="38100" dist="38100" dir="2700000" algn="tl">
                    <a:srgbClr val="000000">
                      <a:alpha val="43137"/>
                    </a:srgbClr>
                  </a:outerShdw>
                </a:effectLst>
                <a:latin typeface="+mj-ea"/>
                <a:ea typeface="+mj-ea"/>
              </a:rPr>
              <a:t>の歴史</a:t>
            </a:r>
            <a:endParaRPr kumimoji="1" lang="ja-JP" altLang="en-US" sz="2800" b="1" dirty="0">
              <a:solidFill>
                <a:schemeClr val="bg1">
                  <a:lumMod val="95000"/>
                </a:schemeClr>
              </a:solidFill>
              <a:effectLst>
                <a:outerShdw blurRad="38100" dist="38100" dir="2700000" algn="tl">
                  <a:srgbClr val="000000">
                    <a:alpha val="43137"/>
                  </a:srgbClr>
                </a:outerShdw>
              </a:effectLst>
              <a:latin typeface="+mj-ea"/>
              <a:ea typeface="+mj-ea"/>
            </a:endParaRPr>
          </a:p>
        </p:txBody>
      </p:sp>
      <p:sp>
        <p:nvSpPr>
          <p:cNvPr id="5" name="テキスト ボックス 4"/>
          <p:cNvSpPr txBox="1"/>
          <p:nvPr/>
        </p:nvSpPr>
        <p:spPr>
          <a:xfrm>
            <a:off x="2353266" y="1527904"/>
            <a:ext cx="6817892" cy="1754326"/>
          </a:xfrm>
          <a:prstGeom prst="rect">
            <a:avLst/>
          </a:prstGeom>
          <a:noFill/>
        </p:spPr>
        <p:txBody>
          <a:bodyPr wrap="none" rtlCol="0">
            <a:spAutoFit/>
          </a:bodyPr>
          <a:lstStyle/>
          <a:p>
            <a:r>
              <a:rPr lang="ja-JP" altLang="en-US" dirty="0"/>
              <a:t>船上でひとの疾病の蔓延を抑制しようとする努力は中世紀</a:t>
            </a:r>
            <a:r>
              <a:rPr lang="ja-JP" altLang="en-US" dirty="0" smtClean="0"/>
              <a:t>まで遡る。</a:t>
            </a:r>
            <a:endParaRPr lang="en-US" altLang="ja-JP" dirty="0" smtClean="0"/>
          </a:p>
          <a:p>
            <a:r>
              <a:rPr lang="ja-JP" altLang="en-US" dirty="0" smtClean="0"/>
              <a:t>歴史的には、１９世紀に蔓延したコレラに対峙するため、ヴェネツィア</a:t>
            </a:r>
            <a:endParaRPr lang="en-US" altLang="ja-JP" dirty="0" smtClean="0"/>
          </a:p>
          <a:p>
            <a:r>
              <a:rPr lang="ja-JP" altLang="en-US" dirty="0" smtClean="0"/>
              <a:t>と</a:t>
            </a:r>
            <a:r>
              <a:rPr lang="ja-JP" altLang="en-US" dirty="0"/>
              <a:t>ロードス島</a:t>
            </a:r>
            <a:r>
              <a:rPr lang="ja-JP" altLang="en-US" dirty="0" smtClean="0"/>
              <a:t>は感染症</a:t>
            </a:r>
            <a:r>
              <a:rPr lang="ja-JP" altLang="en-US" dirty="0"/>
              <a:t>に感染した乗客を乗せた船舶</a:t>
            </a:r>
            <a:r>
              <a:rPr lang="ja-JP" altLang="en-US" dirty="0" smtClean="0"/>
              <a:t>の寄港</a:t>
            </a:r>
            <a:r>
              <a:rPr lang="ja-JP" altLang="en-US" dirty="0"/>
              <a:t>を拒否</a:t>
            </a:r>
            <a:r>
              <a:rPr lang="ja-JP" altLang="en-US" dirty="0" smtClean="0"/>
              <a:t>し</a:t>
            </a:r>
            <a:endParaRPr lang="en-US" altLang="ja-JP" dirty="0" smtClean="0"/>
          </a:p>
          <a:p>
            <a:r>
              <a:rPr lang="ja-JP" altLang="en-US" dirty="0" smtClean="0"/>
              <a:t>たが</a:t>
            </a:r>
            <a:r>
              <a:rPr lang="ja-JP" altLang="en-US" dirty="0"/>
              <a:t>、これによって</a:t>
            </a:r>
            <a:r>
              <a:rPr lang="ja-JP" altLang="en-US" b="1" dirty="0" smtClean="0">
                <a:effectLst>
                  <a:outerShdw blurRad="38100" dist="38100" dir="2700000" algn="tl">
                    <a:srgbClr val="000000">
                      <a:alpha val="43137"/>
                    </a:srgbClr>
                  </a:outerShdw>
                </a:effectLst>
                <a:latin typeface="+mj-ea"/>
                <a:ea typeface="+mj-ea"/>
              </a:rPr>
              <a:t>「</a:t>
            </a:r>
            <a:r>
              <a:rPr lang="en-US" altLang="ja-JP" b="1" dirty="0" smtClean="0">
                <a:effectLst>
                  <a:outerShdw blurRad="38100" dist="38100" dir="2700000" algn="tl">
                    <a:srgbClr val="000000">
                      <a:alpha val="43137"/>
                    </a:srgbClr>
                  </a:outerShdw>
                </a:effectLst>
                <a:latin typeface="+mj-ea"/>
                <a:ea typeface="+mj-ea"/>
              </a:rPr>
              <a:t>Quarantine</a:t>
            </a:r>
            <a:r>
              <a:rPr lang="ja-JP" altLang="en-US" b="1" dirty="0">
                <a:effectLst>
                  <a:outerShdw blurRad="38100" dist="38100" dir="2700000" algn="tl">
                    <a:srgbClr val="000000">
                      <a:alpha val="43137"/>
                    </a:srgbClr>
                  </a:outerShdw>
                </a:effectLst>
                <a:latin typeface="+mj-ea"/>
                <a:ea typeface="+mj-ea"/>
              </a:rPr>
              <a:t>（検疫）</a:t>
            </a:r>
            <a:r>
              <a:rPr lang="ja-JP" altLang="en-US" b="1" dirty="0" smtClean="0">
                <a:effectLst>
                  <a:outerShdw blurRad="38100" dist="38100" dir="2700000" algn="tl">
                    <a:srgbClr val="000000">
                      <a:alpha val="43137"/>
                    </a:srgbClr>
                  </a:outerShdw>
                </a:effectLst>
                <a:latin typeface="+mj-ea"/>
                <a:ea typeface="+mj-ea"/>
              </a:rPr>
              <a:t>」</a:t>
            </a:r>
            <a:r>
              <a:rPr lang="ja-JP" altLang="en-US" dirty="0" smtClean="0"/>
              <a:t>と</a:t>
            </a:r>
            <a:r>
              <a:rPr lang="ja-JP" altLang="en-US" dirty="0"/>
              <a:t>いう用語が生まれた</a:t>
            </a:r>
            <a:r>
              <a:rPr lang="ja-JP" altLang="en-US" dirty="0" smtClean="0"/>
              <a:t>。</a:t>
            </a:r>
            <a:endParaRPr lang="en-US" altLang="ja-JP" dirty="0" smtClean="0"/>
          </a:p>
          <a:p>
            <a:r>
              <a:rPr lang="ja-JP" altLang="en-US" dirty="0" smtClean="0"/>
              <a:t>旅</a:t>
            </a:r>
            <a:r>
              <a:rPr lang="ja-JP" altLang="en-US" dirty="0"/>
              <a:t>行者は、到着すると、隔離された状態で ４０</a:t>
            </a:r>
            <a:r>
              <a:rPr lang="ja-JP" altLang="en-US" dirty="0" smtClean="0"/>
              <a:t>日間</a:t>
            </a:r>
            <a:r>
              <a:rPr lang="ja-JP" altLang="en-US" dirty="0"/>
              <a:t>拘束され、</a:t>
            </a:r>
            <a:r>
              <a:rPr lang="ja-JP" altLang="en-US" dirty="0" smtClean="0"/>
              <a:t>その</a:t>
            </a:r>
            <a:r>
              <a:rPr lang="ja-JP" altLang="en-US" dirty="0"/>
              <a:t>後</a:t>
            </a:r>
            <a:endParaRPr lang="en-US" altLang="ja-JP" dirty="0" smtClean="0"/>
          </a:p>
          <a:p>
            <a:r>
              <a:rPr lang="ja-JP" altLang="en-US" dirty="0" smtClean="0"/>
              <a:t>最終</a:t>
            </a:r>
            <a:r>
              <a:rPr lang="ja-JP" altLang="en-US" dirty="0"/>
              <a:t>目的地へ進むことを許された</a:t>
            </a:r>
            <a:r>
              <a:rPr lang="ja-JP" altLang="en-US" dirty="0" smtClean="0"/>
              <a:t>。</a:t>
            </a:r>
            <a:endParaRPr kumimoji="1" lang="ja-JP" altLang="en-US" dirty="0"/>
          </a:p>
        </p:txBody>
      </p:sp>
      <p:pic>
        <p:nvPicPr>
          <p:cNvPr id="14" name="Picture 2" descr="C:\Users\sunadaphd\Desktop\MHI2015Plan\philippines-hospital-sh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01" y="3287977"/>
            <a:ext cx="2850309" cy="41778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066" y="4097254"/>
            <a:ext cx="5881336" cy="362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5042" y="3318170"/>
            <a:ext cx="3190360" cy="200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4066" y="3309866"/>
            <a:ext cx="2690976" cy="201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4239553" y="4860253"/>
            <a:ext cx="3297698" cy="369332"/>
          </a:xfrm>
          <a:prstGeom prst="rect">
            <a:avLst/>
          </a:prstGeom>
          <a:noFill/>
        </p:spPr>
        <p:txBody>
          <a:bodyPr wrap="none" rtlCol="0">
            <a:spAutoFit/>
          </a:bodyPr>
          <a:lstStyle/>
          <a:p>
            <a:r>
              <a:rPr kumimoji="1" lang="ja-JP" altLang="en-US" b="1" dirty="0" smtClean="0">
                <a:solidFill>
                  <a:schemeClr val="bg1"/>
                </a:solidFill>
                <a:latin typeface="+mj-ea"/>
                <a:ea typeface="+mj-ea"/>
              </a:rPr>
              <a:t>スペイン：</a:t>
            </a:r>
            <a:r>
              <a:rPr kumimoji="1" lang="en-US" altLang="ja-JP" b="1" dirty="0" smtClean="0">
                <a:solidFill>
                  <a:schemeClr val="bg1"/>
                </a:solidFill>
                <a:latin typeface="+mj-ea"/>
                <a:ea typeface="+mj-ea"/>
              </a:rPr>
              <a:t>Civilian Hospital Ship</a:t>
            </a:r>
            <a:endParaRPr kumimoji="1" lang="ja-JP" altLang="en-US" b="1" dirty="0">
              <a:solidFill>
                <a:schemeClr val="bg1"/>
              </a:solidFill>
              <a:latin typeface="+mj-ea"/>
              <a:ea typeface="+mj-ea"/>
            </a:endParaRPr>
          </a:p>
        </p:txBody>
      </p:sp>
      <p:sp>
        <p:nvSpPr>
          <p:cNvPr id="6" name="テキスト ボックス 5"/>
          <p:cNvSpPr txBox="1"/>
          <p:nvPr/>
        </p:nvSpPr>
        <p:spPr>
          <a:xfrm>
            <a:off x="3419872" y="6268670"/>
            <a:ext cx="1422184" cy="369332"/>
          </a:xfrm>
          <a:prstGeom prst="rect">
            <a:avLst/>
          </a:prstGeom>
          <a:noFill/>
        </p:spPr>
        <p:txBody>
          <a:bodyPr wrap="none" rtlCol="0">
            <a:spAutoFit/>
          </a:bodyPr>
          <a:lstStyle/>
          <a:p>
            <a:r>
              <a:rPr kumimoji="1" lang="en-US" altLang="ja-JP" b="1" dirty="0" smtClean="0">
                <a:solidFill>
                  <a:schemeClr val="bg1"/>
                </a:solidFill>
                <a:latin typeface="+mj-ea"/>
                <a:ea typeface="+mj-ea"/>
              </a:rPr>
              <a:t>USNS Mercy</a:t>
            </a:r>
            <a:endParaRPr kumimoji="1" lang="ja-JP" altLang="en-US" b="1" dirty="0">
              <a:solidFill>
                <a:schemeClr val="bg1"/>
              </a:solidFill>
              <a:latin typeface="+mj-ea"/>
              <a:ea typeface="+mj-ea"/>
            </a:endParaRPr>
          </a:p>
        </p:txBody>
      </p:sp>
      <p:sp>
        <p:nvSpPr>
          <p:cNvPr id="7" name="テキスト ボックス 6"/>
          <p:cNvSpPr txBox="1"/>
          <p:nvPr/>
        </p:nvSpPr>
        <p:spPr>
          <a:xfrm>
            <a:off x="5884835" y="6299448"/>
            <a:ext cx="2590774" cy="338554"/>
          </a:xfrm>
          <a:prstGeom prst="rect">
            <a:avLst/>
          </a:prstGeom>
          <a:noFill/>
        </p:spPr>
        <p:txBody>
          <a:bodyPr wrap="none" rtlCol="0">
            <a:spAutoFit/>
          </a:bodyPr>
          <a:lstStyle/>
          <a:p>
            <a:r>
              <a:rPr kumimoji="1" lang="en-US" altLang="ja-JP" sz="1600" b="1" dirty="0" smtClean="0">
                <a:solidFill>
                  <a:schemeClr val="bg1"/>
                </a:solidFill>
                <a:latin typeface="+mj-ea"/>
                <a:ea typeface="+mj-ea"/>
              </a:rPr>
              <a:t>China NAVY Hospital Ship</a:t>
            </a:r>
            <a:endParaRPr kumimoji="1" lang="ja-JP" altLang="en-US" sz="1600" b="1" dirty="0">
              <a:solidFill>
                <a:schemeClr val="bg1"/>
              </a:solidFill>
              <a:latin typeface="+mj-ea"/>
              <a:ea typeface="+mj-ea"/>
            </a:endParaRPr>
          </a:p>
        </p:txBody>
      </p:sp>
      <p:sp>
        <p:nvSpPr>
          <p:cNvPr id="9" name="テキスト ボックス 8"/>
          <p:cNvSpPr txBox="1"/>
          <p:nvPr/>
        </p:nvSpPr>
        <p:spPr>
          <a:xfrm>
            <a:off x="6829268" y="7281120"/>
            <a:ext cx="1415965" cy="369332"/>
          </a:xfrm>
          <a:prstGeom prst="rect">
            <a:avLst/>
          </a:prstGeom>
          <a:noFill/>
        </p:spPr>
        <p:txBody>
          <a:bodyPr wrap="none" rtlCol="0">
            <a:spAutoFit/>
          </a:bodyPr>
          <a:lstStyle/>
          <a:p>
            <a:r>
              <a:rPr kumimoji="1" lang="en-US" altLang="ja-JP" dirty="0" smtClean="0">
                <a:solidFill>
                  <a:schemeClr val="bg1"/>
                </a:solidFill>
              </a:rPr>
              <a:t>RIMPAC2014</a:t>
            </a:r>
            <a:endParaRPr kumimoji="1" lang="ja-JP" altLang="en-US" dirty="0">
              <a:solidFill>
                <a:schemeClr val="bg1"/>
              </a:solidFill>
            </a:endParaRPr>
          </a:p>
        </p:txBody>
      </p:sp>
    </p:spTree>
    <p:extLst>
      <p:ext uri="{BB962C8B-B14F-4D97-AF65-F5344CB8AC3E}">
        <p14:creationId xmlns:p14="http://schemas.microsoft.com/office/powerpoint/2010/main" val="3338332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5</a:t>
            </a:fld>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4347"/>
            <a:ext cx="4824536" cy="682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5416352" y="332656"/>
            <a:ext cx="1600438" cy="5956118"/>
          </a:xfrm>
          <a:prstGeom prst="rect">
            <a:avLst/>
          </a:prstGeom>
          <a:noFill/>
        </p:spPr>
        <p:txBody>
          <a:bodyPr vert="eaVert" wrap="none" rtlCol="0">
            <a:spAutoFit/>
          </a:bodyPr>
          <a:lstStyle/>
          <a:p>
            <a:r>
              <a:rPr kumimoji="1" lang="ja-JP" altLang="en-US" dirty="0" smtClean="0"/>
              <a:t>２０１４年９月７日公明新聞　提案記事抜粋</a:t>
            </a:r>
            <a:endParaRPr kumimoji="1" lang="en-US" altLang="ja-JP" dirty="0" smtClean="0"/>
          </a:p>
          <a:p>
            <a:r>
              <a:rPr kumimoji="1" lang="ja-JP" altLang="en-US" sz="2800" dirty="0" smtClean="0"/>
              <a:t>参議院災害特別委員会委員長</a:t>
            </a:r>
            <a:endParaRPr kumimoji="1" lang="en-US" altLang="ja-JP" sz="2800" dirty="0" smtClean="0"/>
          </a:p>
          <a:p>
            <a:r>
              <a:rPr lang="ja-JP" altLang="en-US" sz="2800" dirty="0" smtClean="0"/>
              <a:t>長沢広明参議院議員（公明党）</a:t>
            </a:r>
            <a:endParaRPr lang="en-US" altLang="ja-JP" sz="2800" dirty="0" smtClean="0"/>
          </a:p>
          <a:p>
            <a:r>
              <a:rPr lang="ja-JP" altLang="en-US" dirty="0"/>
              <a:t>「海洋国日本の災害医療の未来を考える議員</a:t>
            </a:r>
            <a:r>
              <a:rPr lang="ja-JP" altLang="en-US" dirty="0" smtClean="0"/>
              <a:t>連盟事務局長」</a:t>
            </a:r>
            <a:endParaRPr kumimoji="1" lang="ja-JP" altLang="en-US" dirty="0"/>
          </a:p>
        </p:txBody>
      </p:sp>
    </p:spTree>
    <p:extLst>
      <p:ext uri="{BB962C8B-B14F-4D97-AF65-F5344CB8AC3E}">
        <p14:creationId xmlns:p14="http://schemas.microsoft.com/office/powerpoint/2010/main" val="4420222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下カーブ矢印 19"/>
          <p:cNvSpPr/>
          <p:nvPr/>
        </p:nvSpPr>
        <p:spPr>
          <a:xfrm rot="2598725">
            <a:off x="7461641" y="1199847"/>
            <a:ext cx="1611169" cy="1029492"/>
          </a:xfrm>
          <a:prstGeom prst="curvedDownArrow">
            <a:avLst>
              <a:gd name="adj1" fmla="val 25000"/>
              <a:gd name="adj2" fmla="val 41463"/>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bg1"/>
                </a:solidFill>
              </a:rPr>
              <a:t>Intervention</a:t>
            </a:r>
            <a:endParaRPr lang="ja-JP" altLang="en-US" b="1" dirty="0">
              <a:solidFill>
                <a:schemeClr val="bg1"/>
              </a:solidFill>
            </a:endParaRPr>
          </a:p>
          <a:p>
            <a:pPr algn="ctr"/>
            <a:endParaRPr kumimoji="1" lang="ja-JP" altLang="en-US" dirty="0">
              <a:solidFill>
                <a:schemeClr val="tx1"/>
              </a:solidFill>
            </a:endParaRPr>
          </a:p>
        </p:txBody>
      </p:sp>
      <p:pic>
        <p:nvPicPr>
          <p:cNvPr id="6" name="Picture 4" descr="http://www.yahata.saiseikai.or.jp/archives/006/201101/large-4d2559d055ee5.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5517232"/>
            <a:ext cx="1224136" cy="856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shibapark-clinic.jp/docs/image/CT.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5517232"/>
            <a:ext cx="1296144" cy="8631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cresc.h.u-tokyo.ac.jp/p1u/p1u_images/labo.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0877" y="5554366"/>
            <a:ext cx="1301283" cy="86409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5815790" y="2641745"/>
            <a:ext cx="3024336" cy="954107"/>
          </a:xfrm>
          <a:prstGeom prst="rect">
            <a:avLst/>
          </a:prstGeom>
          <a:solidFill>
            <a:srgbClr val="FFFF00"/>
          </a:solidFill>
        </p:spPr>
        <p:txBody>
          <a:bodyPr wrap="square" rtlCol="0">
            <a:spAutoFit/>
          </a:bodyPr>
          <a:lstStyle/>
          <a:p>
            <a:r>
              <a:rPr lang="ja-JP" altLang="en-US" sz="2000" b="1" dirty="0">
                <a:effectLst>
                  <a:outerShdw blurRad="38100" dist="38100" dir="2700000" algn="tl">
                    <a:srgbClr val="000000">
                      <a:alpha val="43137"/>
                    </a:srgbClr>
                  </a:outerShdw>
                </a:effectLst>
              </a:rPr>
              <a:t>水陸空の</a:t>
            </a:r>
            <a:r>
              <a:rPr lang="en-US" altLang="ja-JP" sz="2000" b="1" dirty="0">
                <a:effectLst>
                  <a:outerShdw blurRad="38100" dist="38100" dir="2700000" algn="tl">
                    <a:srgbClr val="000000">
                      <a:alpha val="43137"/>
                    </a:srgbClr>
                  </a:outerShdw>
                </a:effectLst>
                <a:latin typeface="HGP明朝E"/>
              </a:rPr>
              <a:t>Logistics</a:t>
            </a:r>
            <a:r>
              <a:rPr lang="ja-JP" altLang="en-US" sz="2000" b="1" dirty="0" smtClean="0">
                <a:effectLst>
                  <a:outerShdw blurRad="38100" dist="38100" dir="2700000" algn="tl">
                    <a:srgbClr val="000000">
                      <a:alpha val="43137"/>
                    </a:srgbClr>
                  </a:outerShdw>
                </a:effectLst>
              </a:rPr>
              <a:t>機動力</a:t>
            </a:r>
            <a:endParaRPr lang="en-US" altLang="ja-JP" sz="2000" b="1" dirty="0" smtClean="0">
              <a:effectLst>
                <a:outerShdw blurRad="38100" dist="38100" dir="2700000" algn="tl">
                  <a:srgbClr val="000000">
                    <a:alpha val="43137"/>
                  </a:srgbClr>
                </a:outerShdw>
              </a:effectLst>
            </a:endParaRPr>
          </a:p>
          <a:p>
            <a:r>
              <a:rPr lang="ja-JP" altLang="en-US" b="1" dirty="0">
                <a:solidFill>
                  <a:srgbClr val="FF0000"/>
                </a:solidFill>
              </a:rPr>
              <a:t>ひと・もの・情報の大規模搬送</a:t>
            </a:r>
          </a:p>
          <a:p>
            <a:endParaRPr lang="en-US" altLang="ja-JP" b="1" dirty="0" smtClean="0">
              <a:solidFill>
                <a:srgbClr val="FF0000"/>
              </a:solidFill>
            </a:endParaRPr>
          </a:p>
        </p:txBody>
      </p:sp>
      <p:pic>
        <p:nvPicPr>
          <p:cNvPr id="13" name="Picture 14" descr="http://www.twmu.ac.jp/TWMU/Medicine/RinshoKouza/061/photos/ope.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6965" y="5517232"/>
            <a:ext cx="1152128" cy="864096"/>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471623" y="2652975"/>
            <a:ext cx="2433161" cy="2354491"/>
          </a:xfrm>
          <a:prstGeom prst="rect">
            <a:avLst/>
          </a:prstGeom>
          <a:solidFill>
            <a:srgbClr val="FFFF00"/>
          </a:solidFill>
        </p:spPr>
        <p:txBody>
          <a:bodyPr wrap="square" rtlCol="0">
            <a:spAutoFit/>
          </a:bodyPr>
          <a:lstStyle/>
          <a:p>
            <a:pPr algn="ctr"/>
            <a:r>
              <a:rPr lang="ja-JP" altLang="en-US" b="1" dirty="0" smtClean="0">
                <a:effectLst>
                  <a:outerShdw blurRad="38100" dist="38100" dir="2700000" algn="tl">
                    <a:srgbClr val="000000">
                      <a:alpha val="43137"/>
                    </a:srgbClr>
                  </a:outerShdw>
                </a:effectLst>
                <a:latin typeface="+mn-ea"/>
              </a:rPr>
              <a:t>危機管理センター（</a:t>
            </a:r>
            <a:r>
              <a:rPr lang="en-US" altLang="ja-JP" b="1" dirty="0" smtClean="0">
                <a:effectLst>
                  <a:outerShdw blurRad="38100" dist="38100" dir="2700000" algn="tl">
                    <a:srgbClr val="000000">
                      <a:alpha val="43137"/>
                    </a:srgbClr>
                  </a:outerShdw>
                </a:effectLst>
                <a:latin typeface="+mn-ea"/>
              </a:rPr>
              <a:t>EOC</a:t>
            </a:r>
            <a:r>
              <a:rPr lang="ja-JP" altLang="en-US" b="1" dirty="0" smtClean="0">
                <a:effectLst>
                  <a:outerShdw blurRad="38100" dist="38100" dir="2700000" algn="tl">
                    <a:srgbClr val="000000">
                      <a:alpha val="43137"/>
                    </a:srgbClr>
                  </a:outerShdw>
                </a:effectLst>
                <a:latin typeface="+mn-ea"/>
              </a:rPr>
              <a:t>）</a:t>
            </a:r>
            <a:endParaRPr lang="en-US" altLang="ja-JP" b="1" dirty="0" smtClean="0">
              <a:effectLst>
                <a:outerShdw blurRad="38100" dist="38100" dir="2700000" algn="tl">
                  <a:srgbClr val="000000">
                    <a:alpha val="43137"/>
                  </a:srgbClr>
                </a:outerShdw>
              </a:effectLst>
              <a:latin typeface="+mn-ea"/>
            </a:endParaRPr>
          </a:p>
          <a:p>
            <a:pPr algn="ctr"/>
            <a:r>
              <a:rPr lang="ja-JP" altLang="en-US" b="1" dirty="0" smtClean="0">
                <a:effectLst>
                  <a:outerShdw blurRad="38100" dist="38100" dir="2700000" algn="tl">
                    <a:srgbClr val="000000">
                      <a:alpha val="43137"/>
                    </a:srgbClr>
                  </a:outerShdw>
                </a:effectLst>
                <a:latin typeface="+mn-ea"/>
              </a:rPr>
              <a:t>　　</a:t>
            </a:r>
            <a:r>
              <a:rPr lang="ja-JP" altLang="en-US" sz="12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（都道府県・区市町村）災害対策本部・医療班の機能を支援する。</a:t>
            </a:r>
            <a:endParaRPr lang="en-US" altLang="ja-JP" sz="12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endParaRPr>
          </a:p>
          <a:p>
            <a:pPr lvl="0"/>
            <a:r>
              <a:rPr lang="ja-JP" altLang="en-US" sz="12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遠隔診療支援の調整をする。</a:t>
            </a:r>
            <a:endParaRPr lang="en-US" altLang="ja-JP" sz="12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endParaRPr>
          </a:p>
          <a:p>
            <a:pPr algn="ctr"/>
            <a:r>
              <a:rPr lang="ja-JP" altLang="en-US" b="1" dirty="0" smtClean="0">
                <a:effectLst>
                  <a:outerShdw blurRad="38100" dist="38100" dir="2700000" algn="tl">
                    <a:srgbClr val="000000">
                      <a:alpha val="43137"/>
                    </a:srgbClr>
                  </a:outerShdw>
                </a:effectLst>
                <a:latin typeface="+mj-ea"/>
                <a:ea typeface="+mj-ea"/>
              </a:rPr>
              <a:t>オペレーション</a:t>
            </a:r>
            <a:r>
              <a:rPr lang="ja-JP" altLang="en-US" b="1" dirty="0">
                <a:effectLst>
                  <a:outerShdw blurRad="38100" dist="38100" dir="2700000" algn="tl">
                    <a:srgbClr val="000000">
                      <a:alpha val="43137"/>
                    </a:srgbClr>
                  </a:outerShdw>
                </a:effectLst>
                <a:latin typeface="+mj-ea"/>
                <a:ea typeface="+mj-ea"/>
              </a:rPr>
              <a:t>指揮</a:t>
            </a:r>
            <a:endParaRPr lang="en-US" altLang="ja-JP" b="1" dirty="0">
              <a:effectLst>
                <a:outerShdw blurRad="38100" dist="38100" dir="2700000" algn="tl">
                  <a:srgbClr val="000000">
                    <a:alpha val="43137"/>
                  </a:srgbClr>
                </a:outerShdw>
              </a:effectLst>
              <a:latin typeface="+mj-ea"/>
              <a:ea typeface="+mj-ea"/>
            </a:endParaRPr>
          </a:p>
          <a:p>
            <a:pPr algn="ctr"/>
            <a:r>
              <a:rPr lang="ja-JP" altLang="en-US" b="1" dirty="0">
                <a:effectLst>
                  <a:outerShdw blurRad="38100" dist="38100" dir="2700000" algn="tl">
                    <a:srgbClr val="000000">
                      <a:alpha val="43137"/>
                    </a:srgbClr>
                  </a:outerShdw>
                </a:effectLst>
                <a:latin typeface="+mj-ea"/>
                <a:ea typeface="+mj-ea"/>
              </a:rPr>
              <a:t>人と物の組織的導入</a:t>
            </a:r>
            <a:endParaRPr lang="en-US" altLang="ja-JP" b="1" dirty="0">
              <a:effectLst>
                <a:outerShdw blurRad="38100" dist="38100" dir="2700000" algn="tl">
                  <a:srgbClr val="000000">
                    <a:alpha val="43137"/>
                  </a:srgbClr>
                </a:outerShdw>
              </a:effectLst>
              <a:latin typeface="+mj-ea"/>
              <a:ea typeface="+mj-ea"/>
            </a:endParaRPr>
          </a:p>
          <a:p>
            <a:pPr lvl="0"/>
            <a:r>
              <a:rPr lang="en-US" altLang="ja-JP" sz="11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72</a:t>
            </a:r>
            <a:r>
              <a:rPr lang="ja-JP" altLang="ja-JP" sz="1100" b="1" dirty="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時間</a:t>
            </a:r>
            <a:r>
              <a:rPr lang="ja-JP" altLang="en-US" sz="1100" b="1" dirty="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以</a:t>
            </a:r>
            <a:r>
              <a:rPr lang="ja-JP" altLang="ja-JP" sz="1100" b="1" dirty="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内に、ハード（医療設備）とソフト（医療者および医療資機材・薬剤）を一緒に被災地に投入する</a:t>
            </a:r>
            <a:r>
              <a:rPr lang="ja-JP" altLang="ja-JP" sz="11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a:t>
            </a:r>
            <a:endParaRPr lang="en-US" altLang="ja-JP" sz="1100" b="1" dirty="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pic>
        <p:nvPicPr>
          <p:cNvPr id="39940" name="Picture 4" descr="http://blog-imgs-47-origin.fc2.com/p/o/m/pomnew2/pom002.jpg">
            <a:hlinkClick r:id="rId10"/>
          </p:cNvPr>
          <p:cNvPicPr>
            <a:picLocks noChangeAspect="1" noChangeArrowheads="1"/>
          </p:cNvPicPr>
          <p:nvPr/>
        </p:nvPicPr>
        <p:blipFill>
          <a:blip r:embed="rId11" cstate="print"/>
          <a:srcRect/>
          <a:stretch>
            <a:fillRect/>
          </a:stretch>
        </p:blipFill>
        <p:spPr bwMode="auto">
          <a:xfrm>
            <a:off x="467544" y="5517232"/>
            <a:ext cx="1296145" cy="864096"/>
          </a:xfrm>
          <a:prstGeom prst="rect">
            <a:avLst/>
          </a:prstGeom>
          <a:noFill/>
        </p:spPr>
      </p:pic>
      <p:pic>
        <p:nvPicPr>
          <p:cNvPr id="16" name="Picture 2" descr="C:\Users\杏林大学救急医学\AppData\Local\Microsoft\Windows\Temporary Internet Files\Content.IE5\B70YQC6I\image (5).jpeg"/>
          <p:cNvPicPr>
            <a:picLocks noChangeAspect="1" noChangeArrowheads="1"/>
          </p:cNvPicPr>
          <p:nvPr/>
        </p:nvPicPr>
        <p:blipFill>
          <a:blip r:embed="rId12" cstate="print"/>
          <a:srcRect/>
          <a:stretch>
            <a:fillRect/>
          </a:stretch>
        </p:blipFill>
        <p:spPr bwMode="auto">
          <a:xfrm>
            <a:off x="1835696" y="5517232"/>
            <a:ext cx="1152128" cy="864096"/>
          </a:xfrm>
          <a:prstGeom prst="rect">
            <a:avLst/>
          </a:prstGeom>
          <a:noFill/>
        </p:spPr>
      </p:pic>
      <p:sp>
        <p:nvSpPr>
          <p:cNvPr id="17" name="テキスト ボックス 16"/>
          <p:cNvSpPr txBox="1"/>
          <p:nvPr/>
        </p:nvSpPr>
        <p:spPr>
          <a:xfrm>
            <a:off x="229971" y="392190"/>
            <a:ext cx="8686993" cy="523220"/>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kumimoji="1" lang="ja-JP" altLang="en-US" sz="2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latin typeface="+mj-ea"/>
                <a:ea typeface="+mj-ea"/>
              </a:rPr>
              <a:t>災害時多目的船の役割</a:t>
            </a:r>
            <a:r>
              <a:rPr lang="ja-JP" altLang="en-US" sz="2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latin typeface="+mj-ea"/>
                <a:ea typeface="+mj-ea"/>
              </a:rPr>
              <a:t>～</a:t>
            </a:r>
            <a:r>
              <a:rPr lang="ja-JP" altLang="en-US" sz="2800" b="1" dirty="0">
                <a:solidFill>
                  <a:schemeClr val="bg1"/>
                </a:solidFill>
                <a:effectLst>
                  <a:outerShdw blurRad="38100" dist="38100" dir="2700000" algn="tl">
                    <a:srgbClr val="000000">
                      <a:alpha val="43137"/>
                    </a:srgbClr>
                  </a:outerShdw>
                </a:effectLst>
              </a:rPr>
              <a:t>被災地の介入と避難は同次元</a:t>
            </a:r>
            <a:endParaRPr kumimoji="1" lang="ja-JP" altLang="en-US" sz="2800" b="1" cap="all" dirty="0">
              <a:ln w="0"/>
              <a:solidFill>
                <a:schemeClr val="bg1"/>
              </a:solidFill>
              <a:effectLst>
                <a:outerShdw blurRad="38100" dist="38100" dir="2700000" algn="tl">
                  <a:srgbClr val="000000">
                    <a:alpha val="43137"/>
                  </a:srgbClr>
                </a:outerShdw>
              </a:effectLst>
              <a:latin typeface="+mj-ea"/>
              <a:ea typeface="+mj-ea"/>
            </a:endParaRPr>
          </a:p>
        </p:txBody>
      </p:sp>
      <p:pic>
        <p:nvPicPr>
          <p:cNvPr id="18" name="Picture 2"/>
          <p:cNvPicPr>
            <a:picLocks noChangeAspect="1" noChangeArrowheads="1"/>
          </p:cNvPicPr>
          <p:nvPr/>
        </p:nvPicPr>
        <p:blipFill>
          <a:blip r:embed="rId13" cstate="print"/>
          <a:srcRect/>
          <a:stretch>
            <a:fillRect/>
          </a:stretch>
        </p:blipFill>
        <p:spPr bwMode="auto">
          <a:xfrm>
            <a:off x="2711486" y="993448"/>
            <a:ext cx="4911790" cy="1368152"/>
          </a:xfrm>
          <a:prstGeom prst="rect">
            <a:avLst/>
          </a:prstGeom>
          <a:noFill/>
          <a:ln w="9525">
            <a:noFill/>
            <a:miter lim="800000"/>
            <a:headEnd/>
            <a:tailEnd/>
          </a:ln>
        </p:spPr>
      </p:pic>
      <p:sp>
        <p:nvSpPr>
          <p:cNvPr id="2" name="テキスト ボックス 1"/>
          <p:cNvSpPr txBox="1"/>
          <p:nvPr/>
        </p:nvSpPr>
        <p:spPr>
          <a:xfrm>
            <a:off x="6361898" y="6418462"/>
            <a:ext cx="2351926" cy="530915"/>
          </a:xfrm>
          <a:prstGeom prst="rect">
            <a:avLst/>
          </a:prstGeom>
          <a:noFill/>
        </p:spPr>
        <p:txBody>
          <a:bodyPr wrap="none" rtlCol="0">
            <a:spAutoFit/>
          </a:bodyPr>
          <a:lstStyle/>
          <a:p>
            <a:r>
              <a:rPr lang="ja-JP" altLang="en-US" sz="1050" dirty="0"/>
              <a:t>（</a:t>
            </a:r>
            <a:r>
              <a:rPr lang="en-US" altLang="ja-JP" sz="1050" dirty="0"/>
              <a:t>C</a:t>
            </a:r>
            <a:r>
              <a:rPr lang="ja-JP" altLang="en-US" sz="1050" dirty="0"/>
              <a:t>）：</a:t>
            </a:r>
            <a:r>
              <a:rPr lang="en-US" altLang="ja-JP" sz="1050" dirty="0" smtClean="0"/>
              <a:t>Prof DR.YOSHIHIRO </a:t>
            </a:r>
            <a:r>
              <a:rPr lang="en-US" altLang="ja-JP" sz="1050" dirty="0"/>
              <a:t>YAMAGUCHI</a:t>
            </a:r>
            <a:endParaRPr lang="ja-JP" altLang="en-US" sz="1050" dirty="0"/>
          </a:p>
          <a:p>
            <a:endParaRPr kumimoji="1" lang="ja-JP" altLang="en-US" dirty="0"/>
          </a:p>
        </p:txBody>
      </p:sp>
      <p:pic>
        <p:nvPicPr>
          <p:cNvPr id="1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9050" y="1146162"/>
            <a:ext cx="1492670" cy="1150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996051" y="1336689"/>
            <a:ext cx="750526" cy="769441"/>
          </a:xfrm>
          <a:prstGeom prst="rect">
            <a:avLst/>
          </a:prstGeom>
          <a:noFill/>
        </p:spPr>
        <p:txBody>
          <a:bodyPr wrap="none" rtlCol="0">
            <a:spAutoFit/>
          </a:bodyPr>
          <a:lstStyle/>
          <a:p>
            <a:r>
              <a:rPr kumimoji="1" lang="ja-JP" altLang="en-US" sz="4400" b="1" dirty="0" smtClean="0">
                <a:solidFill>
                  <a:srgbClr val="FF0000"/>
                </a:solidFill>
                <a:effectLst>
                  <a:outerShdw blurRad="38100" dist="38100" dir="2700000" algn="tl">
                    <a:srgbClr val="000000">
                      <a:alpha val="43137"/>
                    </a:srgbClr>
                  </a:outerShdw>
                </a:effectLst>
              </a:rPr>
              <a:t>＋</a:t>
            </a:r>
            <a:endParaRPr kumimoji="1" lang="ja-JP" altLang="en-US" sz="4400" b="1" dirty="0">
              <a:solidFill>
                <a:srgbClr val="FF0000"/>
              </a:solidFill>
              <a:effectLst>
                <a:outerShdw blurRad="38100" dist="38100" dir="2700000" algn="tl">
                  <a:srgbClr val="000000">
                    <a:alpha val="43137"/>
                  </a:srgbClr>
                </a:outerShdw>
              </a:effectLst>
            </a:endParaRPr>
          </a:p>
        </p:txBody>
      </p:sp>
      <p:pic>
        <p:nvPicPr>
          <p:cNvPr id="1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5525" y="3350298"/>
            <a:ext cx="2015993" cy="201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3355417" y="3517877"/>
            <a:ext cx="881972" cy="738664"/>
          </a:xfrm>
          <a:prstGeom prst="rect">
            <a:avLst/>
          </a:prstGeom>
          <a:noFill/>
        </p:spPr>
        <p:txBody>
          <a:bodyPr wrap="none" rtlCol="0">
            <a:spAutoFit/>
          </a:bodyPr>
          <a:lstStyle/>
          <a:p>
            <a:pPr algn="ctr"/>
            <a:r>
              <a:rPr kumimoji="1" lang="ja-JP" altLang="en-US" b="1" dirty="0" smtClean="0">
                <a:effectLst>
                  <a:outerShdw blurRad="38100" dist="38100" dir="2700000" algn="tl">
                    <a:srgbClr val="000000">
                      <a:alpha val="43137"/>
                    </a:srgbClr>
                  </a:outerShdw>
                </a:effectLst>
              </a:rPr>
              <a:t>感染症</a:t>
            </a:r>
            <a:endParaRPr kumimoji="1" lang="en-US" altLang="ja-JP" b="1" dirty="0" smtClean="0">
              <a:effectLst>
                <a:outerShdw blurRad="38100" dist="38100" dir="2700000" algn="tl">
                  <a:srgbClr val="000000">
                    <a:alpha val="43137"/>
                  </a:srgbClr>
                </a:outerShdw>
              </a:effectLst>
            </a:endParaRPr>
          </a:p>
          <a:p>
            <a:pPr algn="ctr"/>
            <a:endParaRPr kumimoji="1" lang="ja-JP" altLang="en-US" sz="2400" b="1" dirty="0">
              <a:effectLst>
                <a:outerShdw blurRad="38100" dist="38100" dir="2700000" algn="tl">
                  <a:srgbClr val="000000">
                    <a:alpha val="43137"/>
                  </a:srgbClr>
                </a:outerShdw>
              </a:effectLst>
            </a:endParaRPr>
          </a:p>
        </p:txBody>
      </p:sp>
      <p:sp>
        <p:nvSpPr>
          <p:cNvPr id="11" name="テキスト ボックス 10"/>
          <p:cNvSpPr txBox="1"/>
          <p:nvPr/>
        </p:nvSpPr>
        <p:spPr>
          <a:xfrm>
            <a:off x="4282933" y="4574595"/>
            <a:ext cx="1064715" cy="677108"/>
          </a:xfrm>
          <a:prstGeom prst="rect">
            <a:avLst/>
          </a:prstGeom>
          <a:noFill/>
        </p:spPr>
        <p:txBody>
          <a:bodyPr wrap="none" rtlCol="0">
            <a:spAutoFit/>
          </a:bodyPr>
          <a:lstStyle/>
          <a:p>
            <a:r>
              <a:rPr kumimoji="1" lang="ja-JP" altLang="en-US" sz="2400" b="1" dirty="0" smtClean="0">
                <a:effectLst>
                  <a:outerShdw blurRad="38100" dist="38100" dir="2700000" algn="tl">
                    <a:srgbClr val="000000">
                      <a:alpha val="43137"/>
                    </a:srgbClr>
                  </a:outerShdw>
                </a:effectLst>
              </a:rPr>
              <a:t>  隔 離</a:t>
            </a:r>
            <a:endParaRPr kumimoji="1" lang="en-US" altLang="ja-JP" sz="2400" b="1" dirty="0" smtClean="0">
              <a:effectLst>
                <a:outerShdw blurRad="38100" dist="38100" dir="2700000" algn="tl">
                  <a:srgbClr val="000000">
                    <a:alpha val="43137"/>
                  </a:srgbClr>
                </a:outerShdw>
              </a:effectLst>
            </a:endParaRPr>
          </a:p>
          <a:p>
            <a:r>
              <a:rPr lang="en-US" altLang="ja-JP" sz="1400" b="1" dirty="0">
                <a:effectLst>
                  <a:outerShdw blurRad="38100" dist="38100" dir="2700000" algn="tl">
                    <a:srgbClr val="000000">
                      <a:alpha val="43137"/>
                    </a:srgbClr>
                  </a:outerShdw>
                </a:effectLst>
                <a:latin typeface="+mj-ea"/>
              </a:rPr>
              <a:t>Quarantine</a:t>
            </a:r>
            <a:endParaRPr kumimoji="1" lang="ja-JP" altLang="en-US" sz="1400" b="1" dirty="0">
              <a:effectLst>
                <a:outerShdw blurRad="38100" dist="38100" dir="2700000" algn="tl">
                  <a:srgbClr val="000000">
                    <a:alpha val="43137"/>
                  </a:srgbClr>
                </a:outerShdw>
              </a:effectLst>
            </a:endParaRPr>
          </a:p>
        </p:txBody>
      </p:sp>
      <p:sp>
        <p:nvSpPr>
          <p:cNvPr id="12" name="テキスト ボックス 11"/>
          <p:cNvSpPr txBox="1"/>
          <p:nvPr/>
        </p:nvSpPr>
        <p:spPr>
          <a:xfrm>
            <a:off x="2987824" y="2651927"/>
            <a:ext cx="2672191" cy="646331"/>
          </a:xfrm>
          <a:prstGeom prst="rect">
            <a:avLst/>
          </a:prstGeom>
          <a:solidFill>
            <a:srgbClr val="FFFF00"/>
          </a:solidFill>
        </p:spPr>
        <p:txBody>
          <a:bodyPr wrap="square" rtlCol="0">
            <a:spAutoFit/>
          </a:bodyPr>
          <a:lstStyle/>
          <a:p>
            <a:pPr algn="ctr"/>
            <a:r>
              <a:rPr kumimoji="1" lang="ja-JP" altLang="en-US" b="1" dirty="0" smtClean="0">
                <a:effectLst>
                  <a:outerShdw blurRad="38100" dist="38100" dir="2700000" algn="tl">
                    <a:srgbClr val="000000">
                      <a:alpha val="43137"/>
                    </a:srgbClr>
                  </a:outerShdw>
                </a:effectLst>
              </a:rPr>
              <a:t>最高の病院機能の提供</a:t>
            </a:r>
            <a:endParaRPr kumimoji="1" lang="en-US" altLang="ja-JP" b="1" dirty="0" smtClean="0">
              <a:effectLst>
                <a:outerShdw blurRad="38100" dist="38100" dir="2700000" algn="tl">
                  <a:srgbClr val="000000">
                    <a:alpha val="43137"/>
                  </a:srgbClr>
                </a:outerShdw>
              </a:effectLst>
            </a:endParaRPr>
          </a:p>
          <a:p>
            <a:pPr algn="ctr"/>
            <a:r>
              <a:rPr lang="ja-JP" altLang="en-US" b="1" dirty="0" smtClean="0">
                <a:solidFill>
                  <a:srgbClr val="FF0000"/>
                </a:solidFill>
                <a:effectLst>
                  <a:outerShdw blurRad="38100" dist="38100" dir="2700000" algn="tl">
                    <a:srgbClr val="000000">
                      <a:alpha val="43137"/>
                    </a:srgbClr>
                  </a:outerShdw>
                </a:effectLst>
              </a:rPr>
              <a:t>（</a:t>
            </a:r>
            <a:r>
              <a:rPr lang="ja-JP" altLang="en-US" sz="1600" b="1" dirty="0" smtClean="0">
                <a:solidFill>
                  <a:srgbClr val="FF0000"/>
                </a:solidFill>
                <a:effectLst>
                  <a:outerShdw blurRad="38100" dist="38100" dir="2700000" algn="tl">
                    <a:srgbClr val="000000">
                      <a:alpha val="43137"/>
                    </a:srgbClr>
                  </a:outerShdw>
                </a:effectLst>
              </a:rPr>
              <a:t>多職種災害医療専門集団）</a:t>
            </a:r>
            <a:endParaRPr kumimoji="1" lang="ja-JP" altLang="en-US" sz="1600" b="1" dirty="0">
              <a:solidFill>
                <a:srgbClr val="FF0000"/>
              </a:solidFill>
              <a:effectLst>
                <a:outerShdw blurRad="38100" dist="38100" dir="2700000" algn="tl">
                  <a:srgbClr val="000000">
                    <a:alpha val="43137"/>
                  </a:srgbClr>
                </a:outerShdw>
              </a:effectLst>
            </a:endParaRPr>
          </a:p>
        </p:txBody>
      </p:sp>
      <p:sp>
        <p:nvSpPr>
          <p:cNvPr id="21" name="テキスト ボックス 20"/>
          <p:cNvSpPr txBox="1"/>
          <p:nvPr/>
        </p:nvSpPr>
        <p:spPr>
          <a:xfrm>
            <a:off x="4549134" y="3507054"/>
            <a:ext cx="649537" cy="646331"/>
          </a:xfrm>
          <a:prstGeom prst="rect">
            <a:avLst/>
          </a:prstGeom>
          <a:noFill/>
        </p:spPr>
        <p:txBody>
          <a:bodyPr wrap="none" rtlCol="0">
            <a:spAutoFit/>
          </a:bodyPr>
          <a:lstStyle/>
          <a:p>
            <a:r>
              <a:rPr kumimoji="1" lang="ja-JP" altLang="en-US" b="1" dirty="0" smtClean="0">
                <a:solidFill>
                  <a:schemeClr val="bg1"/>
                </a:solidFill>
              </a:rPr>
              <a:t>熱傷</a:t>
            </a:r>
            <a:endParaRPr kumimoji="1" lang="en-US" altLang="ja-JP" b="1" dirty="0" smtClean="0">
              <a:solidFill>
                <a:schemeClr val="bg1"/>
              </a:solidFill>
            </a:endParaRPr>
          </a:p>
          <a:p>
            <a:r>
              <a:rPr lang="ja-JP" altLang="en-US" b="1" dirty="0">
                <a:solidFill>
                  <a:schemeClr val="bg1"/>
                </a:solidFill>
              </a:rPr>
              <a:t>爆傷</a:t>
            </a:r>
            <a:endParaRPr kumimoji="1" lang="ja-JP" altLang="en-US" b="1" dirty="0">
              <a:solidFill>
                <a:schemeClr val="bg1"/>
              </a:solidFill>
            </a:endParaRPr>
          </a:p>
        </p:txBody>
      </p:sp>
      <p:sp>
        <p:nvSpPr>
          <p:cNvPr id="22" name="テキスト ボックス 21"/>
          <p:cNvSpPr txBox="1"/>
          <p:nvPr/>
        </p:nvSpPr>
        <p:spPr>
          <a:xfrm>
            <a:off x="3327305" y="4666928"/>
            <a:ext cx="1077539" cy="646331"/>
          </a:xfrm>
          <a:prstGeom prst="rect">
            <a:avLst/>
          </a:prstGeom>
          <a:noFill/>
        </p:spPr>
        <p:txBody>
          <a:bodyPr wrap="none" rtlCol="0">
            <a:spAutoFit/>
          </a:bodyPr>
          <a:lstStyle/>
          <a:p>
            <a:r>
              <a:rPr kumimoji="1" lang="ja-JP" altLang="en-US" dirty="0" smtClean="0">
                <a:solidFill>
                  <a:schemeClr val="bg1"/>
                </a:solidFill>
              </a:rPr>
              <a:t>ＣＢＲＮＥ</a:t>
            </a:r>
            <a:endParaRPr kumimoji="1" lang="en-US" altLang="ja-JP" dirty="0" smtClean="0">
              <a:solidFill>
                <a:schemeClr val="bg1"/>
              </a:solidFill>
            </a:endParaRPr>
          </a:p>
          <a:p>
            <a:pPr algn="ctr"/>
            <a:r>
              <a:rPr kumimoji="1" lang="ja-JP" altLang="en-US" dirty="0" smtClean="0">
                <a:solidFill>
                  <a:schemeClr val="bg1"/>
                </a:solidFill>
              </a:rPr>
              <a:t>除染</a:t>
            </a:r>
            <a:endParaRPr kumimoji="1" lang="ja-JP" altLang="en-US" dirty="0">
              <a:solidFill>
                <a:schemeClr val="bg1"/>
              </a:solidFill>
            </a:endParaRPr>
          </a:p>
        </p:txBody>
      </p:sp>
      <p:pic>
        <p:nvPicPr>
          <p:cNvPr id="25" name="Picture 4" descr="C:\Users\sunadaphd\Desktop\ダウンロード (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15790" y="3378888"/>
            <a:ext cx="1636530" cy="10890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sunadaphd\Desktop\CH-46_Sea_Knight_helicopter_approaches_the_flight_deck_of_the_amphibious_assault_ship_USS_Bonhomme_Richard_(LHD_6) (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27958" y="3378887"/>
            <a:ext cx="1567035" cy="1089035"/>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5643103" y="4748047"/>
            <a:ext cx="1604927" cy="369332"/>
          </a:xfrm>
          <a:prstGeom prst="rect">
            <a:avLst/>
          </a:prstGeom>
          <a:noFill/>
        </p:spPr>
        <p:txBody>
          <a:bodyPr wrap="none" rtlCol="0">
            <a:spAutoFit/>
          </a:bodyPr>
          <a:lstStyle/>
          <a:p>
            <a:pPr fontAlgn="base">
              <a:spcBef>
                <a:spcPct val="0"/>
              </a:spcBef>
              <a:spcAft>
                <a:spcPct val="0"/>
              </a:spcAft>
              <a:defRPr/>
            </a:pPr>
            <a:r>
              <a:rPr lang="en-US" altLang="ja-JP" b="1" dirty="0">
                <a:solidFill>
                  <a:srgbClr val="C00000"/>
                </a:solidFill>
                <a:effectLst>
                  <a:outerShdw blurRad="38100" dist="38100" dir="2700000" algn="tl">
                    <a:srgbClr val="000000">
                      <a:alpha val="43137"/>
                    </a:srgbClr>
                  </a:outerShdw>
                </a:effectLst>
                <a:latin typeface="+mn-ea"/>
              </a:rPr>
              <a:t>EVACUATION</a:t>
            </a:r>
          </a:p>
        </p:txBody>
      </p:sp>
      <p:sp>
        <p:nvSpPr>
          <p:cNvPr id="29" name="ストライプ矢印 28"/>
          <p:cNvSpPr/>
          <p:nvPr/>
        </p:nvSpPr>
        <p:spPr>
          <a:xfrm>
            <a:off x="7248030" y="4574595"/>
            <a:ext cx="1668934" cy="716236"/>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rPr>
              <a:t>退避</a:t>
            </a:r>
            <a:endParaRPr kumimoji="1" lang="ja-JP" altLang="en-US" b="1" dirty="0">
              <a:solidFill>
                <a:schemeClr val="bg1"/>
              </a:solidFill>
            </a:endParaRPr>
          </a:p>
        </p:txBody>
      </p:sp>
      <p:sp>
        <p:nvSpPr>
          <p:cNvPr id="28" name="テキスト ボックス 27"/>
          <p:cNvSpPr txBox="1"/>
          <p:nvPr/>
        </p:nvSpPr>
        <p:spPr>
          <a:xfrm>
            <a:off x="3345525" y="3966584"/>
            <a:ext cx="883575"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mj-ea"/>
              </a:rPr>
              <a:t>（検疫）</a:t>
            </a:r>
            <a:endParaRPr kumimoji="1" lang="ja-JP" altLang="en-US" dirty="0">
              <a:solidFill>
                <a:srgbClr val="FF0000"/>
              </a:solidFill>
            </a:endParaRPr>
          </a:p>
        </p:txBody>
      </p:sp>
    </p:spTree>
    <p:extLst>
      <p:ext uri="{BB962C8B-B14F-4D97-AF65-F5344CB8AC3E}">
        <p14:creationId xmlns:p14="http://schemas.microsoft.com/office/powerpoint/2010/main" val="413946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 calcmode="lin" valueType="num">
                                      <p:cBhvr additive="base">
                                        <p:cTn id="23"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 calcmode="lin" valueType="num">
                                      <p:cBhvr additive="base">
                                        <p:cTn id="2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1000"/>
                                        <p:tgtEl>
                                          <p:spTgt spid="12">
                                            <p:txEl>
                                              <p:pRg st="0" end="0"/>
                                            </p:txEl>
                                          </p:spTgt>
                                        </p:tgtEl>
                                      </p:cBhvr>
                                    </p:animEffect>
                                    <p:anim calcmode="lin" valueType="num">
                                      <p:cBhvr>
                                        <p:cTn id="3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xEl>
                                              <p:pRg st="1" end="1"/>
                                            </p:txEl>
                                          </p:spTgt>
                                        </p:tgtEl>
                                        <p:attrNameLst>
                                          <p:attrName>style.visibility</p:attrName>
                                        </p:attrNameLst>
                                      </p:cBhvr>
                                      <p:to>
                                        <p:strVal val="visible"/>
                                      </p:to>
                                    </p:set>
                                    <p:animEffect transition="in" filter="fade">
                                      <p:cBhvr>
                                        <p:cTn id="38" dur="1000"/>
                                        <p:tgtEl>
                                          <p:spTgt spid="12">
                                            <p:txEl>
                                              <p:pRg st="1" end="1"/>
                                            </p:txEl>
                                          </p:spTgt>
                                        </p:tgtEl>
                                      </p:cBhvr>
                                    </p:animEffect>
                                    <p:anim calcmode="lin" valueType="num">
                                      <p:cBhvr>
                                        <p:cTn id="39"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wipe(down)">
                                      <p:cBhvr>
                                        <p:cTn id="56" dur="500"/>
                                        <p:tgtEl>
                                          <p:spTgt spid="9">
                                            <p:txEl>
                                              <p:pRg st="0" end="0"/>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Effect transition="in" filter="wipe(down)">
                                      <p:cBhvr>
                                        <p:cTn id="59" dur="500"/>
                                        <p:tgtEl>
                                          <p:spTgt spid="9">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ppt_x"/>
                                          </p:val>
                                        </p:tav>
                                        <p:tav tm="100000">
                                          <p:val>
                                            <p:strVal val="#ppt_x"/>
                                          </p:val>
                                        </p:tav>
                                      </p:tavLst>
                                    </p:anim>
                                    <p:anim calcmode="lin" valueType="num">
                                      <p:cBhvr additive="base">
                                        <p:cTn id="7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ppt_x"/>
                                          </p:val>
                                        </p:tav>
                                        <p:tav tm="100000">
                                          <p:val>
                                            <p:strVal val="#ppt_x"/>
                                          </p:val>
                                        </p:tav>
                                      </p:tavLst>
                                    </p:anim>
                                    <p:anim calcmode="lin" valueType="num">
                                      <p:cBhvr additive="base">
                                        <p:cTn id="8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260648"/>
            <a:ext cx="8496944" cy="6501780"/>
          </a:xfrm>
          <a:prstGeom prst="rect">
            <a:avLst/>
          </a:prstGeom>
          <a:noFill/>
        </p:spPr>
        <p:txBody>
          <a:bodyPr wrap="square" rtlCol="0">
            <a:spAutoFit/>
          </a:bodyPr>
          <a:lstStyle/>
          <a:p>
            <a:pPr algn="ctr"/>
            <a:r>
              <a:rPr lang="ja-JP" altLang="ja-JP" sz="4000" b="1" dirty="0">
                <a:solidFill>
                  <a:schemeClr val="tx1">
                    <a:lumMod val="65000"/>
                    <a:lumOff val="35000"/>
                  </a:schemeClr>
                </a:solidFill>
                <a:effectLst>
                  <a:outerShdw blurRad="38100" dist="38100" dir="2700000" algn="tl">
                    <a:srgbClr val="000000">
                      <a:alpha val="43137"/>
                    </a:srgbClr>
                  </a:outerShdw>
                </a:effectLst>
              </a:rPr>
              <a:t>災害医療と</a:t>
            </a:r>
            <a:r>
              <a:rPr lang="en-US" altLang="ja-JP" sz="4000" b="1" dirty="0">
                <a:solidFill>
                  <a:schemeClr val="tx1">
                    <a:lumMod val="65000"/>
                    <a:lumOff val="35000"/>
                  </a:schemeClr>
                </a:solidFill>
                <a:effectLst>
                  <a:outerShdw blurRad="38100" dist="38100" dir="2700000" algn="tl">
                    <a:srgbClr val="000000">
                      <a:alpha val="43137"/>
                    </a:srgbClr>
                  </a:outerShdw>
                </a:effectLst>
              </a:rPr>
              <a:t>BCP</a:t>
            </a:r>
            <a:endParaRPr lang="ja-JP" altLang="ja-JP" sz="4000" b="1" dirty="0">
              <a:solidFill>
                <a:schemeClr val="tx1">
                  <a:lumMod val="65000"/>
                  <a:lumOff val="35000"/>
                </a:schemeClr>
              </a:solidFill>
              <a:effectLst>
                <a:outerShdw blurRad="38100" dist="38100" dir="2700000" algn="tl">
                  <a:srgbClr val="000000">
                    <a:alpha val="43137"/>
                  </a:srgbClr>
                </a:outerShdw>
              </a:effectLst>
            </a:endParaRPr>
          </a:p>
          <a:p>
            <a:r>
              <a:rPr lang="en-US" altLang="ja-JP" sz="1050" dirty="0"/>
              <a:t>【</a:t>
            </a:r>
            <a:r>
              <a:rPr lang="ja-JP" altLang="en-US" sz="1050" dirty="0"/>
              <a:t>英</a:t>
            </a:r>
            <a:r>
              <a:rPr lang="en-US" altLang="ja-JP" sz="1050" dirty="0"/>
              <a:t>】</a:t>
            </a:r>
            <a:r>
              <a:rPr lang="ja-JP" altLang="en-US" sz="1050" dirty="0"/>
              <a:t>：</a:t>
            </a:r>
            <a:r>
              <a:rPr lang="en-US" altLang="ja-JP" sz="1050" dirty="0">
                <a:hlinkClick r:id="rId2" tooltip="Business Continuity Planの意味"/>
              </a:rPr>
              <a:t>Business Continuity </a:t>
            </a:r>
            <a:r>
              <a:rPr lang="en-US" altLang="ja-JP" sz="1050" dirty="0" smtClean="0">
                <a:hlinkClick r:id="rId2" tooltip="Business Continuity Planの意味"/>
              </a:rPr>
              <a:t>Plan</a:t>
            </a:r>
            <a:r>
              <a:rPr lang="ja-JP" altLang="en-US" sz="1050" dirty="0"/>
              <a:t>の略で、事業継続計画のこと</a:t>
            </a:r>
            <a:r>
              <a:rPr lang="ja-JP" altLang="en-US" sz="1050" dirty="0" smtClean="0"/>
              <a:t>。地震</a:t>
            </a:r>
            <a:r>
              <a:rPr lang="ja-JP" altLang="en-US" sz="1050" dirty="0"/>
              <a:t>や台風などの自然災害や、</a:t>
            </a:r>
            <a:r>
              <a:rPr lang="ja-JP" altLang="en-US" sz="1050" dirty="0" smtClean="0"/>
              <a:t>火災テロ</a:t>
            </a:r>
            <a:r>
              <a:rPr lang="ja-JP" altLang="en-US" sz="1050" dirty="0"/>
              <a:t>・</a:t>
            </a:r>
            <a:r>
              <a:rPr lang="ja-JP" altLang="en-US" sz="1050" dirty="0" smtClean="0"/>
              <a:t>戦争サイバーテロ</a:t>
            </a:r>
            <a:r>
              <a:rPr lang="ja-JP" altLang="en-US" sz="1050" dirty="0"/>
              <a:t>、新型インフルエンザなどの緊急・重大な事象が発生したときに、企業が中核となる事業</a:t>
            </a:r>
            <a:r>
              <a:rPr lang="en-US" altLang="ja-JP" sz="1050" dirty="0"/>
              <a:t>(</a:t>
            </a:r>
            <a:r>
              <a:rPr lang="ja-JP" altLang="en-US" sz="1050" dirty="0" smtClean="0"/>
              <a:t>コアコンピタンス</a:t>
            </a:r>
            <a:r>
              <a:rPr lang="ja-JP" altLang="en-US" sz="1050" dirty="0"/>
              <a:t>）</a:t>
            </a:r>
            <a:r>
              <a:rPr lang="ja-JP" altLang="en-US" sz="1050" dirty="0" smtClean="0"/>
              <a:t>を</a:t>
            </a:r>
            <a:r>
              <a:rPr lang="ja-JP" altLang="en-US" sz="1050" dirty="0"/>
              <a:t>継続し、あるいは中断してもできるだけ短期間で再開させるために作成する計画のことで</a:t>
            </a:r>
            <a:r>
              <a:rPr lang="ja-JP" altLang="en-US" sz="1050" dirty="0" smtClean="0"/>
              <a:t>、</a:t>
            </a:r>
            <a:r>
              <a:rPr lang="en-US" altLang="ja-JP" sz="1050" dirty="0" smtClean="0"/>
              <a:t>CSR</a:t>
            </a:r>
            <a:r>
              <a:rPr lang="en-US" altLang="ja-JP" sz="1050" dirty="0"/>
              <a:t>(</a:t>
            </a:r>
            <a:r>
              <a:rPr lang="ja-JP" altLang="en-US" sz="1050" dirty="0"/>
              <a:t>企業の社会的責任</a:t>
            </a:r>
            <a:r>
              <a:rPr lang="en-US" altLang="ja-JP" sz="1050" dirty="0"/>
              <a:t>)</a:t>
            </a:r>
            <a:r>
              <a:rPr lang="ja-JP" altLang="en-US" sz="1050" dirty="0"/>
              <a:t>のひとつとされている</a:t>
            </a:r>
            <a:r>
              <a:rPr lang="ja-JP" altLang="en-US" sz="1050" dirty="0" smtClean="0"/>
              <a:t>。従来</a:t>
            </a:r>
            <a:r>
              <a:rPr lang="ja-JP" altLang="en-US" sz="1050" dirty="0"/>
              <a:t>の防災対策は人的な安全の確保や企業の資産保護がメインであったが、</a:t>
            </a:r>
            <a:r>
              <a:rPr lang="en-US" altLang="ja-JP" sz="1050" dirty="0"/>
              <a:t>BCP</a:t>
            </a:r>
            <a:r>
              <a:rPr lang="ja-JP" altLang="en-US" sz="1050" dirty="0"/>
              <a:t>により、 顧客の取引が競合他社へ移ることやマーケットシェアの低下、社会的信用・評価の低下を防ぐことができる。具体的には、バックアップシステムの整備、代替の工場・生産設備・オフィスの確保、要員の確保などの対策が必要となる。</a:t>
            </a:r>
            <a:r>
              <a:rPr lang="en-US" altLang="ja-JP" sz="1050" dirty="0"/>
              <a:t>ISO</a:t>
            </a:r>
            <a:r>
              <a:rPr lang="ja-JP" altLang="en-US" sz="1050" dirty="0"/>
              <a:t>では規格の国際標準化を検討している。</a:t>
            </a:r>
            <a:endParaRPr lang="en-US" altLang="ja-JP" sz="1050" dirty="0" smtClean="0"/>
          </a:p>
          <a:p>
            <a:r>
              <a:rPr lang="ja-JP" altLang="ja-JP" sz="2000" dirty="0" smtClean="0"/>
              <a:t>災害</a:t>
            </a:r>
            <a:r>
              <a:rPr lang="ja-JP" altLang="ja-JP" sz="2000" dirty="0"/>
              <a:t>医療の考え方は、予測不能の事態に対し、必要最少現の</a:t>
            </a:r>
            <a:r>
              <a:rPr lang="ja-JP" altLang="ja-JP" sz="2000" dirty="0" smtClean="0"/>
              <a:t>活動で、いか</a:t>
            </a:r>
            <a:r>
              <a:rPr lang="ja-JP" altLang="ja-JP" sz="2000" dirty="0"/>
              <a:t>に効果的に医療行為を継続するかという点で</a:t>
            </a:r>
            <a:r>
              <a:rPr lang="ja-JP" altLang="ja-JP" sz="2000" dirty="0" smtClean="0"/>
              <a:t>、</a:t>
            </a:r>
            <a:r>
              <a:rPr lang="en-US" altLang="ja-JP" sz="2000" dirty="0" smtClean="0">
                <a:latin typeface="+mn-ea"/>
              </a:rPr>
              <a:t>BCP</a:t>
            </a:r>
            <a:r>
              <a:rPr lang="ja-JP" altLang="ja-JP" sz="2000" dirty="0" smtClean="0"/>
              <a:t>そのもの。</a:t>
            </a:r>
            <a:endParaRPr lang="en-US" altLang="ja-JP" sz="2000" dirty="0" smtClean="0"/>
          </a:p>
          <a:p>
            <a:r>
              <a:rPr lang="ja-JP" altLang="ja-JP" sz="2000" dirty="0" smtClean="0"/>
              <a:t>その</a:t>
            </a:r>
            <a:r>
              <a:rPr lang="ja-JP" altLang="ja-JP" sz="2000" dirty="0"/>
              <a:t>活動が人命に直結するため、より短時間で厳しい</a:t>
            </a:r>
            <a:r>
              <a:rPr lang="ja-JP" altLang="ja-JP" sz="2000" dirty="0" smtClean="0"/>
              <a:t>状況判断</a:t>
            </a:r>
            <a:r>
              <a:rPr lang="ja-JP" altLang="ja-JP" sz="2000" dirty="0"/>
              <a:t>が</a:t>
            </a:r>
            <a:r>
              <a:rPr lang="ja-JP" altLang="ja-JP" sz="2000" dirty="0" smtClean="0"/>
              <a:t>求められる。</a:t>
            </a:r>
            <a:endParaRPr lang="ja-JP" altLang="ja-JP" sz="2000" dirty="0"/>
          </a:p>
          <a:p>
            <a:r>
              <a:rPr lang="ja-JP" altLang="ja-JP" sz="2000" dirty="0"/>
              <a:t>一般企業</a:t>
            </a:r>
            <a:r>
              <a:rPr lang="ja-JP" altLang="ja-JP" sz="2000" dirty="0" smtClean="0"/>
              <a:t>の</a:t>
            </a:r>
            <a:r>
              <a:rPr lang="en-US" altLang="ja-JP" sz="2000" dirty="0" smtClean="0">
                <a:latin typeface="+mj-ea"/>
                <a:ea typeface="+mj-ea"/>
              </a:rPr>
              <a:t>BCP</a:t>
            </a:r>
            <a:r>
              <a:rPr lang="ja-JP" altLang="ja-JP" sz="2000" dirty="0" smtClean="0"/>
              <a:t>と</a:t>
            </a:r>
            <a:r>
              <a:rPr lang="ja-JP" altLang="ja-JP" sz="2000" dirty="0"/>
              <a:t>異なるのは、発災直後の対応力低下を可能な</a:t>
            </a:r>
            <a:r>
              <a:rPr lang="ja-JP" altLang="ja-JP" sz="2000" dirty="0" smtClean="0"/>
              <a:t>限り</a:t>
            </a:r>
            <a:r>
              <a:rPr lang="ja-JP" altLang="ja-JP" sz="2000" dirty="0"/>
              <a:t>抑え、かつ回復時期</a:t>
            </a:r>
            <a:r>
              <a:rPr lang="ja-JP" altLang="ja-JP" sz="2000" dirty="0" smtClean="0"/>
              <a:t>を早める</a:t>
            </a:r>
            <a:r>
              <a:rPr lang="ja-JP" altLang="ja-JP" sz="2000" dirty="0"/>
              <a:t>だけではなく、対応力を通常</a:t>
            </a:r>
            <a:r>
              <a:rPr lang="ja-JP" altLang="ja-JP" sz="2000" dirty="0" smtClean="0"/>
              <a:t>レベルより</a:t>
            </a:r>
            <a:r>
              <a:rPr lang="ja-JP" altLang="ja-JP" sz="2000" dirty="0"/>
              <a:t>一時的に増加させる</a:t>
            </a:r>
            <a:r>
              <a:rPr lang="ja-JP" altLang="ja-JP" sz="2000" dirty="0" smtClean="0"/>
              <a:t>点</a:t>
            </a:r>
            <a:r>
              <a:rPr lang="ja-JP" altLang="en-US" sz="2000" dirty="0" smtClean="0"/>
              <a:t>が特徴</a:t>
            </a:r>
            <a:r>
              <a:rPr lang="ja-JP" altLang="ja-JP" sz="2000" dirty="0" smtClean="0"/>
              <a:t>。</a:t>
            </a:r>
            <a:endParaRPr lang="en-US" altLang="ja-JP" sz="2000" dirty="0" smtClean="0"/>
          </a:p>
          <a:p>
            <a:r>
              <a:rPr lang="ja-JP" altLang="ja-JP" sz="2000" dirty="0" smtClean="0"/>
              <a:t>この</a:t>
            </a:r>
            <a:r>
              <a:rPr lang="ja-JP" altLang="ja-JP" sz="2000" dirty="0"/>
              <a:t>ため、災害拠点病院の</a:t>
            </a:r>
            <a:r>
              <a:rPr lang="en-US" altLang="ja-JP" sz="2000" dirty="0">
                <a:latin typeface="+mj-ea"/>
                <a:ea typeface="+mj-ea"/>
              </a:rPr>
              <a:t>BCP</a:t>
            </a:r>
            <a:r>
              <a:rPr lang="ja-JP" altLang="ja-JP" sz="2000" dirty="0"/>
              <a:t>では、災害時に必要な業務に</a:t>
            </a:r>
            <a:r>
              <a:rPr lang="ja-JP" altLang="ja-JP" sz="2000" dirty="0" smtClean="0"/>
              <a:t>あらかじめ</a:t>
            </a:r>
            <a:r>
              <a:rPr lang="ja-JP" altLang="ja-JP" sz="2000" dirty="0"/>
              <a:t>優先順位をつけ</a:t>
            </a:r>
            <a:r>
              <a:rPr lang="ja-JP" altLang="ja-JP" sz="2000" dirty="0" smtClean="0"/>
              <a:t>、継続</a:t>
            </a:r>
            <a:r>
              <a:rPr lang="ja-JP" altLang="ja-JP" sz="2000" dirty="0"/>
              <a:t>すべき業務と縮小すべき業務を明確</a:t>
            </a:r>
            <a:r>
              <a:rPr lang="ja-JP" altLang="ja-JP" sz="2000" dirty="0" smtClean="0"/>
              <a:t>に区別</a:t>
            </a:r>
            <a:r>
              <a:rPr lang="ja-JP" altLang="en-US" sz="2000" dirty="0" smtClean="0"/>
              <a:t>する</a:t>
            </a:r>
            <a:r>
              <a:rPr lang="ja-JP" altLang="ja-JP" sz="2000" dirty="0" smtClean="0"/>
              <a:t>。</a:t>
            </a:r>
            <a:endParaRPr lang="en-US" altLang="ja-JP" sz="2000" dirty="0" smtClean="0"/>
          </a:p>
          <a:p>
            <a:endParaRPr lang="en-US" altLang="ja-JP" sz="2000" dirty="0"/>
          </a:p>
          <a:p>
            <a:r>
              <a:rPr lang="ja-JP" altLang="ja-JP" sz="2000" dirty="0" smtClean="0"/>
              <a:t>優先度</a:t>
            </a:r>
            <a:r>
              <a:rPr lang="ja-JP" altLang="ja-JP" sz="2000" dirty="0"/>
              <a:t>の高い通常業務の例として、症状のある患者</a:t>
            </a:r>
            <a:r>
              <a:rPr lang="ja-JP" altLang="ja-JP" sz="2000" dirty="0" smtClean="0"/>
              <a:t>の手術</a:t>
            </a:r>
            <a:r>
              <a:rPr lang="ja-JP" altLang="ja-JP" sz="2000" dirty="0"/>
              <a:t>、外傷患者への治療</a:t>
            </a:r>
            <a:r>
              <a:rPr lang="ja-JP" altLang="ja-JP" sz="2000" dirty="0" smtClean="0"/>
              <a:t>、</a:t>
            </a:r>
            <a:r>
              <a:rPr lang="en-US" altLang="ja-JP" sz="2000" dirty="0" smtClean="0">
                <a:latin typeface="+mn-ea"/>
              </a:rPr>
              <a:t>ICU</a:t>
            </a:r>
            <a:r>
              <a:rPr lang="ja-JP" altLang="ja-JP" sz="2000" dirty="0"/>
              <a:t>患者への投薬などが</a:t>
            </a:r>
            <a:r>
              <a:rPr lang="ja-JP" altLang="ja-JP" sz="2000" dirty="0" smtClean="0"/>
              <a:t>あ</a:t>
            </a:r>
            <a:r>
              <a:rPr lang="ja-JP" altLang="en-US" sz="2000" dirty="0" smtClean="0"/>
              <a:t>る</a:t>
            </a:r>
            <a:r>
              <a:rPr lang="ja-JP" altLang="ja-JP" sz="2000" dirty="0" smtClean="0"/>
              <a:t>。</a:t>
            </a:r>
            <a:endParaRPr lang="ja-JP" altLang="ja-JP" sz="2000" dirty="0"/>
          </a:p>
          <a:p>
            <a:r>
              <a:rPr lang="ja-JP" altLang="ja-JP" sz="2000" dirty="0"/>
              <a:t>また、災害時に新たに発生する業務の例としては、トリアージ、</a:t>
            </a:r>
            <a:r>
              <a:rPr lang="ja-JP" altLang="ja-JP" sz="2000" dirty="0" smtClean="0"/>
              <a:t>被災した</a:t>
            </a:r>
            <a:r>
              <a:rPr lang="ja-JP" altLang="ja-JP" sz="2000" dirty="0"/>
              <a:t>重症患者</a:t>
            </a:r>
            <a:r>
              <a:rPr lang="ja-JP" altLang="ja-JP" sz="2000" dirty="0" smtClean="0"/>
              <a:t>への</a:t>
            </a:r>
            <a:r>
              <a:rPr lang="ja-JP" altLang="ja-JP" sz="2000" dirty="0"/>
              <a:t>対応、不足した医療資器材の手配などが</a:t>
            </a:r>
            <a:r>
              <a:rPr lang="ja-JP" altLang="ja-JP" sz="2000" dirty="0" smtClean="0"/>
              <a:t>挙げられ</a:t>
            </a:r>
            <a:r>
              <a:rPr lang="ja-JP" altLang="en-US" sz="2000" dirty="0"/>
              <a:t>る</a:t>
            </a:r>
            <a:r>
              <a:rPr lang="ja-JP" altLang="ja-JP" sz="2000" dirty="0" smtClean="0"/>
              <a:t>。</a:t>
            </a:r>
            <a:endParaRPr lang="en-US" altLang="ja-JP" sz="2000" dirty="0" smtClean="0"/>
          </a:p>
          <a:p>
            <a:r>
              <a:rPr lang="ja-JP" altLang="ja-JP" sz="2000" dirty="0" smtClean="0"/>
              <a:t>さらに</a:t>
            </a:r>
            <a:r>
              <a:rPr lang="ja-JP" altLang="ja-JP" sz="2000" dirty="0"/>
              <a:t>、これらの業務遂行には電気や水などのライフライン</a:t>
            </a:r>
            <a:r>
              <a:rPr lang="ja-JP" altLang="ja-JP" sz="2000" dirty="0" smtClean="0"/>
              <a:t>が不可欠</a:t>
            </a:r>
            <a:r>
              <a:rPr lang="ja-JP" altLang="ja-JP" sz="2000" dirty="0"/>
              <a:t>と</a:t>
            </a:r>
            <a:r>
              <a:rPr lang="ja-JP" altLang="ja-JP" sz="2000" dirty="0" smtClean="0"/>
              <a:t>な</a:t>
            </a:r>
            <a:r>
              <a:rPr lang="ja-JP" altLang="en-US" sz="2000" dirty="0" smtClean="0"/>
              <a:t>る</a:t>
            </a:r>
            <a:r>
              <a:rPr lang="ja-JP" altLang="ja-JP" sz="2000" dirty="0" smtClean="0"/>
              <a:t>ので、その</a:t>
            </a:r>
            <a:r>
              <a:rPr lang="ja-JP" altLang="ja-JP" sz="2000" dirty="0"/>
              <a:t>復旧作業が高い優先度で</a:t>
            </a:r>
            <a:r>
              <a:rPr lang="ja-JP" altLang="ja-JP" sz="2000" dirty="0" smtClean="0"/>
              <a:t>行われ</a:t>
            </a:r>
            <a:r>
              <a:rPr lang="ja-JP" altLang="en-US" sz="2000" dirty="0"/>
              <a:t>る</a:t>
            </a:r>
            <a:r>
              <a:rPr lang="ja-JP" altLang="ja-JP" sz="2000" dirty="0" smtClean="0"/>
              <a:t>。</a:t>
            </a:r>
            <a:endParaRPr lang="ja-JP" altLang="ja-JP" sz="2000" dirty="0"/>
          </a:p>
          <a:p>
            <a:r>
              <a:rPr lang="en-US" altLang="ja-JP" sz="2400" dirty="0"/>
              <a:t> </a:t>
            </a:r>
            <a:endParaRPr lang="ja-JP" altLang="ja-JP" sz="2400" dirty="0"/>
          </a:p>
        </p:txBody>
      </p:sp>
    </p:spTree>
    <p:extLst>
      <p:ext uri="{BB962C8B-B14F-4D97-AF65-F5344CB8AC3E}">
        <p14:creationId xmlns:p14="http://schemas.microsoft.com/office/powerpoint/2010/main" val="37724894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96866"/>
            <a:ext cx="7056784" cy="4680520"/>
          </a:xfrm>
          <a:prstGeom prst="rect">
            <a:avLst/>
          </a:prstGeom>
          <a:noFill/>
          <a:ln>
            <a:noFill/>
          </a:ln>
        </p:spPr>
      </p:pic>
      <p:sp>
        <p:nvSpPr>
          <p:cNvPr id="4" name="テキスト ボックス 3"/>
          <p:cNvSpPr txBox="1"/>
          <p:nvPr/>
        </p:nvSpPr>
        <p:spPr>
          <a:xfrm>
            <a:off x="13814" y="4797152"/>
            <a:ext cx="9168603" cy="2369880"/>
          </a:xfrm>
          <a:prstGeom prst="rect">
            <a:avLst/>
          </a:prstGeom>
          <a:noFill/>
        </p:spPr>
        <p:txBody>
          <a:bodyPr wrap="square" rtlCol="0">
            <a:spAutoFit/>
          </a:bodyPr>
          <a:lstStyle/>
          <a:p>
            <a:pPr algn="ctr"/>
            <a:r>
              <a:rPr lang="ja-JP" altLang="ja-JP" sz="1400" dirty="0" smtClean="0"/>
              <a:t>日本</a:t>
            </a:r>
            <a:r>
              <a:rPr lang="ja-JP" altLang="ja-JP" sz="1400" dirty="0"/>
              <a:t>の災害対応は、現場現場で危機管理資源を無駄に消耗してしまう小さな戦が沢山</a:t>
            </a:r>
            <a:r>
              <a:rPr lang="ja-JP" altLang="ja-JP" sz="1400" dirty="0" smtClean="0"/>
              <a:t>ある。</a:t>
            </a:r>
            <a:endParaRPr lang="ja-JP" altLang="ja-JP" sz="1400" dirty="0"/>
          </a:p>
          <a:p>
            <a:pPr algn="ctr"/>
            <a:r>
              <a:rPr lang="ja-JP" altLang="ja-JP" sz="1400" dirty="0" smtClean="0"/>
              <a:t>レジリエンス</a:t>
            </a:r>
            <a:r>
              <a:rPr lang="ja-JP" altLang="ja-JP" sz="1400" dirty="0"/>
              <a:t>は</a:t>
            </a:r>
            <a:r>
              <a:rPr lang="ja-JP" altLang="ja-JP" sz="1400" dirty="0" smtClean="0"/>
              <a:t>、</a:t>
            </a:r>
            <a:r>
              <a:rPr lang="ja-JP" altLang="en-US" sz="1400" dirty="0"/>
              <a:t>２０１１</a:t>
            </a:r>
            <a:r>
              <a:rPr lang="ja-JP" altLang="ja-JP" sz="1400" dirty="0" smtClean="0"/>
              <a:t>年頃</a:t>
            </a:r>
            <a:r>
              <a:rPr lang="ja-JP" altLang="ja-JP" sz="1400" dirty="0"/>
              <a:t>に世界経済フォーラムで議論していた</a:t>
            </a:r>
            <a:r>
              <a:rPr lang="ja-JP" altLang="ja-JP" sz="1400" dirty="0" smtClean="0"/>
              <a:t>ものが輸入</a:t>
            </a:r>
            <a:r>
              <a:rPr lang="ja-JP" altLang="en-US" sz="1400" dirty="0" smtClean="0"/>
              <a:t>され</a:t>
            </a:r>
            <a:r>
              <a:rPr lang="ja-JP" altLang="en-US" sz="1400" dirty="0"/>
              <a:t>、</a:t>
            </a:r>
            <a:r>
              <a:rPr lang="ja-JP" altLang="en-US" sz="1400" dirty="0" smtClean="0"/>
              <a:t>独り歩き</a:t>
            </a:r>
            <a:r>
              <a:rPr lang="ja-JP" altLang="en-US" sz="1400" dirty="0"/>
              <a:t>した</a:t>
            </a:r>
            <a:r>
              <a:rPr lang="ja-JP" altLang="ja-JP" sz="1400" dirty="0" smtClean="0"/>
              <a:t>言葉。</a:t>
            </a:r>
            <a:endParaRPr lang="en-US" altLang="ja-JP" sz="1400" dirty="0" smtClean="0"/>
          </a:p>
          <a:p>
            <a:pPr algn="ctr"/>
            <a:r>
              <a:rPr lang="en-US" altLang="ja-JP" sz="1400" dirty="0"/>
              <a:t> </a:t>
            </a:r>
            <a:r>
              <a:rPr lang="ja-JP" altLang="ja-JP" sz="1400" dirty="0" smtClean="0"/>
              <a:t>「</a:t>
            </a:r>
            <a:r>
              <a:rPr lang="ja-JP" altLang="ja-JP" sz="1400" dirty="0"/>
              <a:t>復旧」と「復興」の</a:t>
            </a:r>
            <a:r>
              <a:rPr lang="ja-JP" altLang="ja-JP" sz="1400" dirty="0" smtClean="0"/>
              <a:t>意味</a:t>
            </a:r>
            <a:r>
              <a:rPr lang="ja-JP" altLang="en-US" sz="1400" dirty="0" smtClean="0"/>
              <a:t>とも違う</a:t>
            </a:r>
            <a:r>
              <a:rPr lang="ja-JP" altLang="ja-JP" sz="1400" dirty="0" smtClean="0"/>
              <a:t>、</a:t>
            </a:r>
            <a:r>
              <a:rPr lang="ja-JP" altLang="ja-JP" sz="1400" u="sng" dirty="0">
                <a:solidFill>
                  <a:srgbClr val="C00000"/>
                </a:solidFill>
                <a:effectLst>
                  <a:outerShdw blurRad="38100" dist="38100" dir="2700000" algn="tl">
                    <a:srgbClr val="000000">
                      <a:alpha val="43137"/>
                    </a:srgbClr>
                  </a:outerShdw>
                </a:effectLst>
                <a:latin typeface="+mn-ea"/>
              </a:rPr>
              <a:t>レジリエンスというのは元のシステムよりも強く</a:t>
            </a:r>
            <a:r>
              <a:rPr lang="ja-JP" altLang="ja-JP" sz="1400" u="sng" dirty="0" smtClean="0">
                <a:solidFill>
                  <a:srgbClr val="C00000"/>
                </a:solidFill>
                <a:effectLst>
                  <a:outerShdw blurRad="38100" dist="38100" dir="2700000" algn="tl">
                    <a:srgbClr val="000000">
                      <a:alpha val="43137"/>
                    </a:srgbClr>
                  </a:outerShdw>
                </a:effectLst>
                <a:latin typeface="+mn-ea"/>
              </a:rPr>
              <a:t>なるイノベーションを含</a:t>
            </a:r>
            <a:r>
              <a:rPr lang="ja-JP" altLang="en-US" sz="1400" u="sng" dirty="0" smtClean="0">
                <a:solidFill>
                  <a:srgbClr val="C00000"/>
                </a:solidFill>
                <a:effectLst>
                  <a:outerShdw blurRad="38100" dist="38100" dir="2700000" algn="tl">
                    <a:srgbClr val="000000">
                      <a:alpha val="43137"/>
                    </a:srgbClr>
                  </a:outerShdw>
                </a:effectLst>
                <a:latin typeface="+mn-ea"/>
              </a:rPr>
              <a:t>む</a:t>
            </a:r>
            <a:r>
              <a:rPr lang="ja-JP" altLang="en-US" sz="1400" u="sng" dirty="0">
                <a:solidFill>
                  <a:srgbClr val="C00000"/>
                </a:solidFill>
                <a:effectLst>
                  <a:outerShdw blurRad="38100" dist="38100" dir="2700000" algn="tl">
                    <a:srgbClr val="000000">
                      <a:alpha val="43137"/>
                    </a:srgbClr>
                  </a:outerShdw>
                </a:effectLst>
                <a:latin typeface="+mn-ea"/>
              </a:rPr>
              <a:t>回復力</a:t>
            </a:r>
            <a:endParaRPr lang="en-US" altLang="ja-JP" sz="1400" dirty="0" smtClean="0">
              <a:effectLst>
                <a:outerShdw blurRad="38100" dist="38100" dir="2700000" algn="tl">
                  <a:srgbClr val="000000">
                    <a:alpha val="43137"/>
                  </a:srgbClr>
                </a:outerShdw>
              </a:effectLst>
              <a:latin typeface="+mn-ea"/>
            </a:endParaRPr>
          </a:p>
          <a:p>
            <a:pPr algn="ctr"/>
            <a:r>
              <a:rPr lang="ja-JP" altLang="ja-JP" sz="1400" dirty="0" smtClean="0"/>
              <a:t>復興</a:t>
            </a:r>
            <a:r>
              <a:rPr lang="ja-JP" altLang="ja-JP" sz="1400" dirty="0"/>
              <a:t>といってそれを表現する人もいるのですが</a:t>
            </a:r>
            <a:r>
              <a:rPr lang="ja-JP" altLang="ja-JP" sz="1400" dirty="0" smtClean="0"/>
              <a:t>、少し</a:t>
            </a:r>
            <a:r>
              <a:rPr lang="ja-JP" altLang="ja-JP" sz="1400" dirty="0"/>
              <a:t>見ている世界が違って</a:t>
            </a:r>
            <a:r>
              <a:rPr lang="ja-JP" altLang="ja-JP" sz="1400" dirty="0" smtClean="0"/>
              <a:t>い</a:t>
            </a:r>
            <a:r>
              <a:rPr lang="ja-JP" altLang="en-US" sz="1400" dirty="0" smtClean="0"/>
              <a:t>る</a:t>
            </a:r>
            <a:r>
              <a:rPr lang="ja-JP" altLang="ja-JP" sz="1400" dirty="0" smtClean="0"/>
              <a:t>。</a:t>
            </a:r>
            <a:endParaRPr lang="ja-JP" altLang="ja-JP" sz="1400" dirty="0"/>
          </a:p>
          <a:p>
            <a:pPr algn="ctr"/>
            <a:r>
              <a:rPr lang="en-US" altLang="ja-JP" sz="1400" dirty="0"/>
              <a:t>  </a:t>
            </a:r>
            <a:r>
              <a:rPr lang="ja-JP" altLang="ja-JP" sz="1400" dirty="0" smtClean="0"/>
              <a:t>危機</a:t>
            </a:r>
            <a:r>
              <a:rPr lang="ja-JP" altLang="ja-JP" sz="1400" dirty="0"/>
              <a:t>管理にもグローバル・スタンダードが</a:t>
            </a:r>
            <a:r>
              <a:rPr lang="ja-JP" altLang="ja-JP" sz="1400" dirty="0" smtClean="0"/>
              <a:t>あ</a:t>
            </a:r>
            <a:r>
              <a:rPr lang="ja-JP" altLang="en-US" sz="1400" dirty="0" smtClean="0"/>
              <a:t>るが、</a:t>
            </a:r>
            <a:r>
              <a:rPr lang="ja-JP" altLang="ja-JP" sz="1400" dirty="0" smtClean="0"/>
              <a:t>残念</a:t>
            </a:r>
            <a:r>
              <a:rPr lang="ja-JP" altLang="ja-JP" sz="1400" dirty="0"/>
              <a:t>ながら日本はそれから</a:t>
            </a:r>
            <a:r>
              <a:rPr lang="ja-JP" altLang="ja-JP" sz="1400" dirty="0" smtClean="0"/>
              <a:t>外れて</a:t>
            </a:r>
            <a:r>
              <a:rPr lang="ja-JP" altLang="en-US" sz="1400" dirty="0" smtClean="0"/>
              <a:t>いる</a:t>
            </a:r>
            <a:r>
              <a:rPr lang="ja-JP" altLang="ja-JP" sz="1400" dirty="0" smtClean="0"/>
              <a:t>。</a:t>
            </a:r>
            <a:endParaRPr lang="en-US" altLang="ja-JP" sz="1400" dirty="0" smtClean="0"/>
          </a:p>
          <a:p>
            <a:pPr algn="ctr"/>
            <a:r>
              <a:rPr lang="ja-JP" altLang="en-US" sz="1400" dirty="0" smtClean="0"/>
              <a:t>災害大国で</a:t>
            </a:r>
            <a:r>
              <a:rPr lang="ja-JP" altLang="ja-JP" sz="1400" dirty="0" smtClean="0"/>
              <a:t>防災</a:t>
            </a:r>
            <a:r>
              <a:rPr lang="ja-JP" altLang="ja-JP" sz="1400" dirty="0"/>
              <a:t>先進国ではあるが、レジリエンス先進国ではない</a:t>
            </a:r>
            <a:r>
              <a:rPr lang="ja-JP" altLang="ja-JP" sz="1400" dirty="0" smtClean="0"/>
              <a:t>。</a:t>
            </a:r>
            <a:endParaRPr lang="en-US" altLang="ja-JP" sz="1400" dirty="0" smtClean="0"/>
          </a:p>
          <a:p>
            <a:pPr algn="ctr"/>
            <a:r>
              <a:rPr lang="ja-JP" altLang="ja-JP" sz="1400" dirty="0" smtClean="0"/>
              <a:t>海外</a:t>
            </a:r>
            <a:r>
              <a:rPr lang="ja-JP" altLang="ja-JP" sz="1400" dirty="0"/>
              <a:t>の危機管理のエキスパートで「想定外」という言葉を使う</a:t>
            </a:r>
            <a:r>
              <a:rPr lang="ja-JP" altLang="ja-JP" sz="1400" dirty="0" smtClean="0"/>
              <a:t>こと</a:t>
            </a:r>
            <a:r>
              <a:rPr lang="ja-JP" altLang="en-US" sz="1400" dirty="0" smtClean="0"/>
              <a:t>はない</a:t>
            </a:r>
            <a:r>
              <a:rPr lang="ja-JP" altLang="ja-JP" sz="1400" dirty="0" smtClean="0"/>
              <a:t>。</a:t>
            </a:r>
            <a:endParaRPr lang="en-US" altLang="ja-JP" sz="1400" dirty="0" smtClean="0"/>
          </a:p>
          <a:p>
            <a:pPr algn="ctr"/>
            <a:r>
              <a:rPr lang="en-US" altLang="ja-JP" sz="1400" b="1" dirty="0" smtClean="0"/>
              <a:t>Unknown</a:t>
            </a:r>
            <a:r>
              <a:rPr lang="ja-JP" altLang="en-US" sz="1400" b="1" dirty="0" smtClean="0"/>
              <a:t> </a:t>
            </a:r>
            <a:r>
              <a:rPr lang="en-US" altLang="ja-JP" sz="1400" b="1" dirty="0" smtClean="0"/>
              <a:t>Unexpected </a:t>
            </a:r>
            <a:r>
              <a:rPr lang="ja-JP" altLang="ja-JP" sz="1400" dirty="0" smtClean="0"/>
              <a:t>と</a:t>
            </a:r>
            <a:r>
              <a:rPr lang="ja-JP" altLang="ja-JP" sz="1400" dirty="0"/>
              <a:t>いう言葉は</a:t>
            </a:r>
            <a:r>
              <a:rPr lang="ja-JP" altLang="ja-JP" sz="1400" dirty="0" smtClean="0"/>
              <a:t>あ</a:t>
            </a:r>
            <a:r>
              <a:rPr lang="ja-JP" altLang="en-US" sz="1400" dirty="0" smtClean="0"/>
              <a:t>るが、</a:t>
            </a:r>
            <a:r>
              <a:rPr lang="ja-JP" altLang="ja-JP" sz="1400" dirty="0" smtClean="0"/>
              <a:t>まず</a:t>
            </a:r>
            <a:r>
              <a:rPr lang="ja-JP" altLang="ja-JP" sz="1400" dirty="0"/>
              <a:t>使うことは</a:t>
            </a:r>
            <a:r>
              <a:rPr lang="ja-JP" altLang="ja-JP" sz="1400" dirty="0" smtClean="0"/>
              <a:t>ない。</a:t>
            </a:r>
            <a:endParaRPr lang="en-US" altLang="ja-JP" sz="1400" dirty="0" smtClean="0"/>
          </a:p>
          <a:p>
            <a:endParaRPr lang="ja-JP" altLang="ja-JP" dirty="0"/>
          </a:p>
          <a:p>
            <a:endParaRPr kumimoji="1" lang="ja-JP" altLang="en-US" dirty="0"/>
          </a:p>
        </p:txBody>
      </p:sp>
    </p:spTree>
    <p:extLst>
      <p:ext uri="{BB962C8B-B14F-4D97-AF65-F5344CB8AC3E}">
        <p14:creationId xmlns:p14="http://schemas.microsoft.com/office/powerpoint/2010/main" val="94070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xEl>
                                              <p:pRg st="2" end="2"/>
                                            </p:txEl>
                                          </p:spTgt>
                                        </p:tgtEl>
                                        <p:attrNameLst>
                                          <p:attrName>r</p:attrName>
                                        </p:attrNameLst>
                                      </p:cBhvr>
                                    </p:animRot>
                                    <p:animRot by="-240000">
                                      <p:cBhvr>
                                        <p:cTn id="7" dur="200" fill="hold">
                                          <p:stCondLst>
                                            <p:cond delay="200"/>
                                          </p:stCondLst>
                                        </p:cTn>
                                        <p:tgtEl>
                                          <p:spTgt spid="4">
                                            <p:txEl>
                                              <p:pRg st="2" end="2"/>
                                            </p:txEl>
                                          </p:spTgt>
                                        </p:tgtEl>
                                        <p:attrNameLst>
                                          <p:attrName>r</p:attrName>
                                        </p:attrNameLst>
                                      </p:cBhvr>
                                    </p:animRot>
                                    <p:animRot by="240000">
                                      <p:cBhvr>
                                        <p:cTn id="8" dur="200" fill="hold">
                                          <p:stCondLst>
                                            <p:cond delay="400"/>
                                          </p:stCondLst>
                                        </p:cTn>
                                        <p:tgtEl>
                                          <p:spTgt spid="4">
                                            <p:txEl>
                                              <p:pRg st="2" end="2"/>
                                            </p:txEl>
                                          </p:spTgt>
                                        </p:tgtEl>
                                        <p:attrNameLst>
                                          <p:attrName>r</p:attrName>
                                        </p:attrNameLst>
                                      </p:cBhvr>
                                    </p:animRot>
                                    <p:animRot by="-240000">
                                      <p:cBhvr>
                                        <p:cTn id="9" dur="200" fill="hold">
                                          <p:stCondLst>
                                            <p:cond delay="600"/>
                                          </p:stCondLst>
                                        </p:cTn>
                                        <p:tgtEl>
                                          <p:spTgt spid="4">
                                            <p:txEl>
                                              <p:pRg st="2" end="2"/>
                                            </p:txEl>
                                          </p:spTgt>
                                        </p:tgtEl>
                                        <p:attrNameLst>
                                          <p:attrName>r</p:attrName>
                                        </p:attrNameLst>
                                      </p:cBhvr>
                                    </p:animRot>
                                    <p:animRot by="120000">
                                      <p:cBhvr>
                                        <p:cTn id="10" dur="200" fill="hold">
                                          <p:stCondLst>
                                            <p:cond delay="800"/>
                                          </p:stCondLst>
                                        </p:cTn>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60939" y="474622"/>
            <a:ext cx="7772400" cy="1470025"/>
          </a:xfrm>
        </p:spPr>
        <p:txBody>
          <a:bodyPr>
            <a:normAutofit fontScale="90000"/>
          </a:bodyPr>
          <a:lstStyle/>
          <a:p>
            <a:pPr lvl="0"/>
            <a:r>
              <a:rPr lang="ja-JP" altLang="en-US" sz="3600" b="1" dirty="0">
                <a:solidFill>
                  <a:schemeClr val="bg1"/>
                </a:solidFill>
              </a:rPr>
              <a:t>これから</a:t>
            </a:r>
            <a:r>
              <a:rPr lang="ja-JP" altLang="en-US" sz="3600" b="1" dirty="0" smtClean="0">
                <a:solidFill>
                  <a:schemeClr val="bg1"/>
                </a:solidFill>
              </a:rPr>
              <a:t>の課題</a:t>
            </a:r>
            <a:r>
              <a:rPr lang="en-US" altLang="ja-JP" b="1" dirty="0" smtClean="0">
                <a:solidFill>
                  <a:schemeClr val="bg1"/>
                </a:solidFill>
              </a:rPr>
              <a:t/>
            </a:r>
            <a:br>
              <a:rPr lang="en-US" altLang="ja-JP" b="1" dirty="0" smtClean="0">
                <a:solidFill>
                  <a:schemeClr val="bg1"/>
                </a:solidFill>
              </a:rPr>
            </a:br>
            <a:r>
              <a:rPr lang="ja-JP" altLang="en-US" sz="2200" b="1" dirty="0" smtClean="0">
                <a:effectLst>
                  <a:outerShdw blurRad="38100" dist="38100" dir="2700000" algn="tl">
                    <a:srgbClr val="000000">
                      <a:alpha val="43137"/>
                    </a:srgbClr>
                  </a:outerShdw>
                </a:effectLst>
              </a:rPr>
              <a:t>～目標・ロードマップ視覚化～</a:t>
            </a:r>
            <a:r>
              <a:rPr lang="ja-JP" altLang="en-US" sz="2200" b="1" dirty="0">
                <a:solidFill>
                  <a:schemeClr val="bg1"/>
                </a:solidFill>
              </a:rPr>
              <a:t>（予測案</a:t>
            </a:r>
            <a:r>
              <a:rPr lang="ja-JP" altLang="en-US" sz="2200" b="1" dirty="0" smtClean="0">
                <a:solidFill>
                  <a:schemeClr val="bg1"/>
                </a:solidFill>
              </a:rPr>
              <a:t>）</a:t>
            </a:r>
            <a:r>
              <a:rPr lang="en-US" altLang="ja-JP" sz="2200" b="1" dirty="0" smtClean="0"/>
              <a:t/>
            </a:r>
            <a:br>
              <a:rPr lang="en-US" altLang="ja-JP" sz="2200" b="1" dirty="0" smtClean="0"/>
            </a:br>
            <a:r>
              <a:rPr lang="ja-JP" altLang="en-US" sz="1600" b="1" dirty="0" smtClean="0">
                <a:solidFill>
                  <a:schemeClr val="bg1"/>
                </a:solidFill>
              </a:rPr>
              <a:t>続き</a:t>
            </a:r>
            <a:r>
              <a:rPr lang="ja-JP" altLang="en-US" sz="1600" b="1" dirty="0" smtClean="0">
                <a:solidFill>
                  <a:schemeClr val="bg1"/>
                </a:solidFill>
                <a:effectLst>
                  <a:outerShdw blurRad="38100" dist="38100" dir="2700000" algn="tl">
                    <a:srgbClr val="000000">
                      <a:alpha val="43137"/>
                    </a:srgbClr>
                  </a:outerShdw>
                </a:effectLst>
              </a:rPr>
              <a:t>５</a:t>
            </a:r>
            <a:r>
              <a:rPr lang="ja-JP" altLang="en-US" sz="1600" b="1" dirty="0">
                <a:solidFill>
                  <a:schemeClr val="bg1"/>
                </a:solidFill>
                <a:effectLst>
                  <a:outerShdw blurRad="38100" dist="38100" dir="2700000" algn="tl">
                    <a:srgbClr val="000000">
                      <a:alpha val="43137"/>
                    </a:srgbClr>
                  </a:outerShdw>
                </a:effectLst>
              </a:rPr>
              <a:t>）　来年度</a:t>
            </a:r>
            <a:r>
              <a:rPr lang="en-US" altLang="ja-JP" sz="1600" b="1" dirty="0">
                <a:solidFill>
                  <a:schemeClr val="bg1"/>
                </a:solidFill>
                <a:effectLst>
                  <a:outerShdw blurRad="38100" dist="38100" dir="2700000" algn="tl">
                    <a:srgbClr val="000000">
                      <a:alpha val="43137"/>
                    </a:srgbClr>
                  </a:outerShdw>
                </a:effectLst>
              </a:rPr>
              <a:t>2015</a:t>
            </a:r>
            <a:r>
              <a:rPr lang="ja-JP" altLang="en-US" sz="1600" b="1" dirty="0">
                <a:solidFill>
                  <a:schemeClr val="bg1"/>
                </a:solidFill>
                <a:effectLst>
                  <a:outerShdw blurRad="38100" dist="38100" dir="2700000" algn="tl">
                    <a:srgbClr val="000000">
                      <a:alpha val="43137"/>
                    </a:srgbClr>
                  </a:outerShdw>
                </a:effectLst>
              </a:rPr>
              <a:t>年度予算、研究・実践・検証、　</a:t>
            </a:r>
            <a:r>
              <a:rPr lang="en-US" altLang="ja-JP" sz="1600" b="1" dirty="0">
                <a:solidFill>
                  <a:schemeClr val="bg1"/>
                </a:solidFill>
                <a:effectLst>
                  <a:outerShdw blurRad="38100" dist="38100" dir="2700000" algn="tl">
                    <a:srgbClr val="000000">
                      <a:alpha val="43137"/>
                    </a:srgbClr>
                  </a:outerShdw>
                </a:effectLst>
              </a:rPr>
              <a:t>2020</a:t>
            </a:r>
            <a:r>
              <a:rPr lang="ja-JP" altLang="en-US" sz="1600" b="1" dirty="0">
                <a:solidFill>
                  <a:schemeClr val="bg1"/>
                </a:solidFill>
                <a:effectLst>
                  <a:outerShdw blurRad="38100" dist="38100" dir="2700000" algn="tl">
                    <a:srgbClr val="000000">
                      <a:alpha val="43137"/>
                    </a:srgbClr>
                  </a:outerShdw>
                </a:effectLst>
              </a:rPr>
              <a:t>年東京オリンピック年実現等</a:t>
            </a:r>
            <a:r>
              <a:rPr lang="en-US" altLang="ja-JP" b="1" dirty="0">
                <a:solidFill>
                  <a:schemeClr val="bg1"/>
                </a:solidFill>
                <a:effectLst>
                  <a:outerShdw blurRad="38100" dist="38100" dir="2700000" algn="tl">
                    <a:srgbClr val="000000">
                      <a:alpha val="43137"/>
                    </a:srgbClr>
                  </a:outerShdw>
                </a:effectLst>
              </a:rPr>
              <a:t/>
            </a:r>
            <a:br>
              <a:rPr lang="en-US" altLang="ja-JP" b="1" dirty="0">
                <a:solidFill>
                  <a:schemeClr val="bg1"/>
                </a:solidFill>
                <a:effectLst>
                  <a:outerShdw blurRad="38100" dist="38100" dir="2700000" algn="tl">
                    <a:srgbClr val="000000">
                      <a:alpha val="43137"/>
                    </a:srgbClr>
                  </a:outerShdw>
                </a:effectLst>
              </a:rPr>
            </a:br>
            <a:endParaRPr kumimoji="1" lang="ja-JP" altLang="en-US" b="1" dirty="0">
              <a:solidFill>
                <a:schemeClr val="bg1"/>
              </a:solidFill>
            </a:endParaRPr>
          </a:p>
        </p:txBody>
      </p:sp>
      <p:sp>
        <p:nvSpPr>
          <p:cNvPr id="4" name="円/楕円 3"/>
          <p:cNvSpPr/>
          <p:nvPr/>
        </p:nvSpPr>
        <p:spPr>
          <a:xfrm>
            <a:off x="6660232" y="1826662"/>
            <a:ext cx="2128816" cy="36105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endParaRPr lang="ja-JP" altLang="en-US" b="1" dirty="0">
              <a:solidFill>
                <a:prstClr val="white"/>
              </a:solidFill>
              <a:effectLst>
                <a:outerShdw blurRad="38100" dist="38100" dir="2700000" algn="tl">
                  <a:srgbClr val="000000">
                    <a:alpha val="43137"/>
                  </a:srgbClr>
                </a:outerShdw>
              </a:effectLst>
            </a:endParaRPr>
          </a:p>
        </p:txBody>
      </p:sp>
      <p:sp>
        <p:nvSpPr>
          <p:cNvPr id="5" name="テキスト ボックス 4"/>
          <p:cNvSpPr txBox="1"/>
          <p:nvPr/>
        </p:nvSpPr>
        <p:spPr>
          <a:xfrm>
            <a:off x="6897741" y="2204864"/>
            <a:ext cx="923330" cy="2902398"/>
          </a:xfrm>
          <a:prstGeom prst="rect">
            <a:avLst/>
          </a:prstGeom>
          <a:noFill/>
        </p:spPr>
        <p:txBody>
          <a:bodyPr vert="eaVert" wrap="none" rtlCol="0">
            <a:spAutoFit/>
          </a:bodyPr>
          <a:lstStyle/>
          <a:p>
            <a:pPr defTabSz="913960" fontAlgn="base">
              <a:spcBef>
                <a:spcPct val="0"/>
              </a:spcBef>
              <a:spcAft>
                <a:spcPct val="0"/>
              </a:spcAft>
            </a:pPr>
            <a:r>
              <a:rPr lang="ja-JP" altLang="en-US" sz="2400" b="1" dirty="0">
                <a:solidFill>
                  <a:prstClr val="white"/>
                </a:solidFill>
                <a:latin typeface="HGP明朝E"/>
              </a:rPr>
              <a:t>東京オリンピック開催</a:t>
            </a:r>
            <a:endParaRPr lang="en-US" altLang="ja-JP" sz="2400" b="1" dirty="0">
              <a:solidFill>
                <a:prstClr val="white"/>
              </a:solidFill>
              <a:latin typeface="HGP明朝E"/>
            </a:endParaRPr>
          </a:p>
          <a:p>
            <a:pPr defTabSz="913960" fontAlgn="base">
              <a:spcBef>
                <a:spcPct val="0"/>
              </a:spcBef>
              <a:spcAft>
                <a:spcPct val="0"/>
              </a:spcAft>
            </a:pPr>
            <a:r>
              <a:rPr lang="ja-JP" altLang="en-US" sz="2400" b="1" dirty="0">
                <a:solidFill>
                  <a:prstClr val="white"/>
                </a:solidFill>
                <a:latin typeface="HGP明朝E"/>
              </a:rPr>
              <a:t>　　　　実　　現</a:t>
            </a:r>
          </a:p>
        </p:txBody>
      </p:sp>
      <p:sp>
        <p:nvSpPr>
          <p:cNvPr id="6" name="テキスト ボックス 5"/>
          <p:cNvSpPr txBox="1"/>
          <p:nvPr/>
        </p:nvSpPr>
        <p:spPr>
          <a:xfrm>
            <a:off x="7236016" y="1913750"/>
            <a:ext cx="716863" cy="369332"/>
          </a:xfrm>
          <a:prstGeom prst="rect">
            <a:avLst/>
          </a:prstGeom>
          <a:noFill/>
        </p:spPr>
        <p:txBody>
          <a:bodyPr wrap="none" rtlCol="0">
            <a:spAutoFit/>
          </a:bodyPr>
          <a:lstStyle/>
          <a:p>
            <a:pPr defTabSz="913960" fontAlgn="base">
              <a:spcBef>
                <a:spcPct val="0"/>
              </a:spcBef>
              <a:spcAft>
                <a:spcPct val="0"/>
              </a:spcAft>
            </a:pPr>
            <a:r>
              <a:rPr lang="ja-JP" altLang="en-US" b="1" dirty="0">
                <a:solidFill>
                  <a:prstClr val="white"/>
                </a:solidFill>
                <a:effectLst>
                  <a:outerShdw blurRad="38100" dist="38100" dir="2700000" algn="tl">
                    <a:srgbClr val="000000">
                      <a:alpha val="43137"/>
                    </a:srgbClr>
                  </a:outerShdw>
                </a:effectLst>
                <a:latin typeface="HGP明朝E"/>
              </a:rPr>
              <a:t>２０２０</a:t>
            </a:r>
          </a:p>
        </p:txBody>
      </p:sp>
      <p:sp>
        <p:nvSpPr>
          <p:cNvPr id="8" name="円/楕円 7"/>
          <p:cNvSpPr/>
          <p:nvPr/>
        </p:nvSpPr>
        <p:spPr>
          <a:xfrm>
            <a:off x="746464" y="2844081"/>
            <a:ext cx="1399446" cy="225870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endParaRPr lang="ja-JP" altLang="en-US" b="1" dirty="0">
              <a:solidFill>
                <a:prstClr val="white"/>
              </a:solidFill>
            </a:endParaRPr>
          </a:p>
        </p:txBody>
      </p:sp>
      <p:sp>
        <p:nvSpPr>
          <p:cNvPr id="9" name="テキスト ボックス 8"/>
          <p:cNvSpPr txBox="1"/>
          <p:nvPr/>
        </p:nvSpPr>
        <p:spPr>
          <a:xfrm>
            <a:off x="1215354" y="3120914"/>
            <a:ext cx="461665" cy="1841210"/>
          </a:xfrm>
          <a:prstGeom prst="rect">
            <a:avLst/>
          </a:prstGeom>
          <a:noFill/>
        </p:spPr>
        <p:txBody>
          <a:bodyPr vert="eaVert" wrap="none" rtlCol="0">
            <a:spAutoFit/>
          </a:bodyPr>
          <a:lstStyle/>
          <a:p>
            <a:pPr defTabSz="913960" fontAlgn="base">
              <a:spcBef>
                <a:spcPct val="0"/>
              </a:spcBef>
              <a:spcAft>
                <a:spcPct val="0"/>
              </a:spcAft>
            </a:pPr>
            <a:r>
              <a:rPr lang="ja-JP" altLang="en-US" b="1" dirty="0">
                <a:solidFill>
                  <a:prstClr val="white"/>
                </a:solidFill>
                <a:latin typeface="HGP明朝E"/>
              </a:rPr>
              <a:t>議連発足スタート</a:t>
            </a:r>
          </a:p>
        </p:txBody>
      </p:sp>
      <p:sp>
        <p:nvSpPr>
          <p:cNvPr id="10" name="テキスト ボックス 9"/>
          <p:cNvSpPr txBox="1"/>
          <p:nvPr/>
        </p:nvSpPr>
        <p:spPr>
          <a:xfrm>
            <a:off x="1039665" y="2849548"/>
            <a:ext cx="716863" cy="369332"/>
          </a:xfrm>
          <a:prstGeom prst="rect">
            <a:avLst/>
          </a:prstGeom>
          <a:noFill/>
        </p:spPr>
        <p:txBody>
          <a:bodyPr wrap="none" rtlCol="0">
            <a:spAutoFit/>
          </a:bodyPr>
          <a:lstStyle/>
          <a:p>
            <a:pPr defTabSz="913960" fontAlgn="base">
              <a:spcBef>
                <a:spcPct val="0"/>
              </a:spcBef>
              <a:spcAft>
                <a:spcPct val="0"/>
              </a:spcAft>
            </a:pPr>
            <a:r>
              <a:rPr lang="ja-JP" altLang="en-US" b="1" dirty="0">
                <a:solidFill>
                  <a:prstClr val="white"/>
                </a:solidFill>
                <a:latin typeface="HGP明朝E"/>
              </a:rPr>
              <a:t>２０１４</a:t>
            </a:r>
          </a:p>
        </p:txBody>
      </p:sp>
      <p:sp>
        <p:nvSpPr>
          <p:cNvPr id="12" name="右矢印 11"/>
          <p:cNvSpPr/>
          <p:nvPr/>
        </p:nvSpPr>
        <p:spPr>
          <a:xfrm>
            <a:off x="2555776" y="3676902"/>
            <a:ext cx="78623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endParaRPr lang="ja-JP" altLang="en-US">
              <a:solidFill>
                <a:prstClr val="white"/>
              </a:solidFill>
            </a:endParaRPr>
          </a:p>
        </p:txBody>
      </p:sp>
      <p:sp>
        <p:nvSpPr>
          <p:cNvPr id="13" name="右矢印 12"/>
          <p:cNvSpPr/>
          <p:nvPr/>
        </p:nvSpPr>
        <p:spPr>
          <a:xfrm>
            <a:off x="3445581" y="3676902"/>
            <a:ext cx="76258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endParaRPr lang="ja-JP" altLang="en-US">
              <a:solidFill>
                <a:prstClr val="white"/>
              </a:solidFill>
            </a:endParaRPr>
          </a:p>
        </p:txBody>
      </p:sp>
      <p:sp>
        <p:nvSpPr>
          <p:cNvPr id="14" name="右矢印 13"/>
          <p:cNvSpPr/>
          <p:nvPr/>
        </p:nvSpPr>
        <p:spPr>
          <a:xfrm>
            <a:off x="4250921" y="3676902"/>
            <a:ext cx="157003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endParaRPr lang="ja-JP" altLang="en-US">
              <a:solidFill>
                <a:prstClr val="white"/>
              </a:solidFill>
            </a:endParaRPr>
          </a:p>
        </p:txBody>
      </p:sp>
      <p:cxnSp>
        <p:nvCxnSpPr>
          <p:cNvPr id="18" name="直線コネクタ 17"/>
          <p:cNvCxnSpPr/>
          <p:nvPr/>
        </p:nvCxnSpPr>
        <p:spPr>
          <a:xfrm>
            <a:off x="3342014" y="1916832"/>
            <a:ext cx="0" cy="4032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4921154" y="1916832"/>
            <a:ext cx="25428" cy="4032448"/>
          </a:xfrm>
          <a:prstGeom prst="line">
            <a:avLst/>
          </a:prstGeom>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bwMode="auto">
          <a:xfrm>
            <a:off x="2834495" y="4288073"/>
            <a:ext cx="2725226" cy="1135655"/>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algn="ctr" defTabSz="913960" fontAlgn="base">
              <a:spcBef>
                <a:spcPct val="0"/>
              </a:spcBef>
              <a:spcAft>
                <a:spcPct val="0"/>
              </a:spcAft>
            </a:pPr>
            <a:r>
              <a:rPr lang="ja-JP" altLang="en-US" sz="1400" dirty="0">
                <a:solidFill>
                  <a:srgbClr val="000000"/>
                </a:solidFill>
                <a:latin typeface="Garamond" pitchFamily="18" charset="0"/>
                <a:ea typeface="HGPｺﾞｼｯｸM" pitchFamily="50" charset="-128"/>
              </a:rPr>
              <a:t>研究・諮問・実践・実現</a:t>
            </a:r>
            <a:endParaRPr lang="en-US" altLang="ja-JP" sz="1400" dirty="0">
              <a:solidFill>
                <a:srgbClr val="000000"/>
              </a:solidFill>
              <a:latin typeface="Garamond" pitchFamily="18" charset="0"/>
              <a:ea typeface="HGPｺﾞｼｯｸM" pitchFamily="50" charset="-128"/>
            </a:endParaRPr>
          </a:p>
        </p:txBody>
      </p:sp>
      <p:sp>
        <p:nvSpPr>
          <p:cNvPr id="16" name="正方形/長方形 15"/>
          <p:cNvSpPr/>
          <p:nvPr/>
        </p:nvSpPr>
        <p:spPr bwMode="auto">
          <a:xfrm>
            <a:off x="2834495" y="2506129"/>
            <a:ext cx="2725226" cy="100811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algn="ctr" defTabSz="913960" fontAlgn="base">
              <a:spcBef>
                <a:spcPct val="0"/>
              </a:spcBef>
              <a:spcAft>
                <a:spcPct val="0"/>
              </a:spcAft>
            </a:pPr>
            <a:r>
              <a:rPr lang="ja-JP" altLang="en-US" sz="1400" dirty="0">
                <a:solidFill>
                  <a:srgbClr val="000000"/>
                </a:solidFill>
                <a:latin typeface="Garamond" pitchFamily="18" charset="0"/>
                <a:ea typeface="HGPｺﾞｼｯｸM" pitchFamily="50" charset="-128"/>
              </a:rPr>
              <a:t>制度設計・法制化・議員立法等の</a:t>
            </a:r>
          </a:p>
          <a:p>
            <a:pPr algn="ctr" defTabSz="913960" fontAlgn="base">
              <a:spcBef>
                <a:spcPct val="0"/>
              </a:spcBef>
              <a:spcAft>
                <a:spcPct val="0"/>
              </a:spcAft>
            </a:pPr>
            <a:r>
              <a:rPr lang="ja-JP" altLang="en-US" sz="1400" dirty="0">
                <a:solidFill>
                  <a:srgbClr val="000000"/>
                </a:solidFill>
                <a:latin typeface="Garamond" pitchFamily="18" charset="0"/>
                <a:ea typeface="HGPｺﾞｼｯｸM" pitchFamily="50" charset="-128"/>
              </a:rPr>
              <a:t>仕組みづくりからアプローチ案</a:t>
            </a:r>
            <a:endParaRPr lang="en-US" altLang="ja-JP" sz="1400" dirty="0">
              <a:solidFill>
                <a:srgbClr val="000000"/>
              </a:solidFill>
              <a:latin typeface="Garamond" pitchFamily="18" charset="0"/>
              <a:ea typeface="HGPｺﾞｼｯｸM" pitchFamily="50" charset="-128"/>
            </a:endParaRPr>
          </a:p>
        </p:txBody>
      </p:sp>
      <p:pic>
        <p:nvPicPr>
          <p:cNvPr id="3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920846" y="3908421"/>
            <a:ext cx="899535" cy="89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33"/>
          <p:cNvSpPr txBox="1"/>
          <p:nvPr/>
        </p:nvSpPr>
        <p:spPr>
          <a:xfrm>
            <a:off x="7649903" y="3195979"/>
            <a:ext cx="1441420" cy="584775"/>
          </a:xfrm>
          <a:prstGeom prst="rect">
            <a:avLst/>
          </a:prstGeom>
          <a:noFill/>
        </p:spPr>
        <p:txBody>
          <a:bodyPr wrap="none" rtlCol="0">
            <a:spAutoFit/>
          </a:bodyPr>
          <a:lstStyle/>
          <a:p>
            <a:pPr defTabSz="913960" fontAlgn="base">
              <a:spcBef>
                <a:spcPct val="0"/>
              </a:spcBef>
              <a:spcAft>
                <a:spcPct val="0"/>
              </a:spcAft>
            </a:pPr>
            <a:r>
              <a:rPr lang="ja-JP" altLang="en-US" sz="1400" b="1" dirty="0">
                <a:solidFill>
                  <a:prstClr val="black"/>
                </a:solidFill>
                <a:latin typeface="HGP明朝E"/>
              </a:rPr>
              <a:t>包括的組織運用</a:t>
            </a:r>
          </a:p>
          <a:p>
            <a:pPr defTabSz="913960" fontAlgn="base">
              <a:spcBef>
                <a:spcPct val="0"/>
              </a:spcBef>
              <a:spcAft>
                <a:spcPct val="0"/>
              </a:spcAft>
            </a:pPr>
            <a:endParaRPr lang="ja-JP" altLang="en-US" dirty="0">
              <a:solidFill>
                <a:prstClr val="black"/>
              </a:solidFill>
              <a:latin typeface="HGP明朝E"/>
            </a:endParaRPr>
          </a:p>
        </p:txBody>
      </p:sp>
      <p:sp>
        <p:nvSpPr>
          <p:cNvPr id="35" name="テキスト ボックス 34"/>
          <p:cNvSpPr txBox="1"/>
          <p:nvPr/>
        </p:nvSpPr>
        <p:spPr>
          <a:xfrm>
            <a:off x="7719051" y="3513819"/>
            <a:ext cx="1173719" cy="307777"/>
          </a:xfrm>
          <a:prstGeom prst="rect">
            <a:avLst/>
          </a:prstGeom>
          <a:noFill/>
        </p:spPr>
        <p:txBody>
          <a:bodyPr wrap="none" rtlCol="0">
            <a:spAutoFit/>
          </a:bodyPr>
          <a:lstStyle/>
          <a:p>
            <a:pPr defTabSz="913960" fontAlgn="base">
              <a:spcBef>
                <a:spcPct val="0"/>
              </a:spcBef>
              <a:spcAft>
                <a:spcPct val="0"/>
              </a:spcAft>
            </a:pPr>
            <a:r>
              <a:rPr lang="ja-JP" altLang="en-US" sz="1400" b="1" dirty="0">
                <a:solidFill>
                  <a:prstClr val="black"/>
                </a:solidFill>
                <a:latin typeface="HGP明朝E"/>
              </a:rPr>
              <a:t>日本版</a:t>
            </a:r>
            <a:r>
              <a:rPr lang="en-US" altLang="ja-JP" sz="1400" b="1" dirty="0">
                <a:solidFill>
                  <a:prstClr val="black"/>
                </a:solidFill>
                <a:latin typeface="HGP明朝E"/>
              </a:rPr>
              <a:t>FEMA</a:t>
            </a:r>
            <a:endParaRPr lang="ja-JP" altLang="en-US" sz="1400" b="1" dirty="0">
              <a:solidFill>
                <a:prstClr val="black"/>
              </a:solidFill>
              <a:latin typeface="HGP明朝E"/>
            </a:endParaRPr>
          </a:p>
        </p:txBody>
      </p:sp>
      <p:pic>
        <p:nvPicPr>
          <p:cNvPr id="37" name="Picture 4" descr="C:\Users\sunadaphd\Documents\MHI.logo\logo-hospitalshi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30" y="116632"/>
            <a:ext cx="830068"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073177" y="1835532"/>
            <a:ext cx="595035" cy="307777"/>
          </a:xfrm>
          <a:prstGeom prst="rect">
            <a:avLst/>
          </a:prstGeom>
          <a:noFill/>
        </p:spPr>
        <p:txBody>
          <a:bodyPr wrap="none" rtlCol="0">
            <a:spAutoFit/>
          </a:bodyPr>
          <a:lstStyle/>
          <a:p>
            <a:pPr defTabSz="913960" fontAlgn="base">
              <a:spcBef>
                <a:spcPct val="0"/>
              </a:spcBef>
              <a:spcAft>
                <a:spcPct val="0"/>
              </a:spcAft>
            </a:pPr>
            <a:r>
              <a:rPr lang="ja-JP" altLang="en-US" sz="1400" dirty="0">
                <a:solidFill>
                  <a:prstClr val="black"/>
                </a:solidFill>
                <a:latin typeface="HGP明朝E"/>
              </a:rPr>
              <a:t>２０１５</a:t>
            </a:r>
          </a:p>
        </p:txBody>
      </p:sp>
      <p:cxnSp>
        <p:nvCxnSpPr>
          <p:cNvPr id="11" name="直線コネクタ 10"/>
          <p:cNvCxnSpPr>
            <a:stCxn id="3" idx="2"/>
          </p:cNvCxnSpPr>
          <p:nvPr/>
        </p:nvCxnSpPr>
        <p:spPr>
          <a:xfrm>
            <a:off x="2370695" y="2143309"/>
            <a:ext cx="109004" cy="417855"/>
          </a:xfrm>
          <a:prstGeom prst="line">
            <a:avLst/>
          </a:prstGeom>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267744" y="2597193"/>
            <a:ext cx="461665" cy="3009798"/>
          </a:xfrm>
          <a:prstGeom prst="rect">
            <a:avLst/>
          </a:prstGeom>
          <a:noFill/>
        </p:spPr>
        <p:txBody>
          <a:bodyPr vert="eaVert" wrap="none" rtlCol="0">
            <a:spAutoFit/>
          </a:bodyPr>
          <a:lstStyle/>
          <a:p>
            <a:pPr defTabSz="913960" fontAlgn="base">
              <a:spcBef>
                <a:spcPct val="0"/>
              </a:spcBef>
              <a:spcAft>
                <a:spcPct val="0"/>
              </a:spcAft>
            </a:pPr>
            <a:r>
              <a:rPr lang="ja-JP" altLang="en-US" dirty="0">
                <a:solidFill>
                  <a:prstClr val="black"/>
                </a:solidFill>
                <a:latin typeface="HGP明朝E"/>
              </a:rPr>
              <a:t>議連による予算で研究開始</a:t>
            </a:r>
            <a:r>
              <a:rPr lang="ja-JP" altLang="en-US" dirty="0">
                <a:solidFill>
                  <a:prstClr val="black"/>
                </a:solidFill>
                <a:latin typeface="Garamond" pitchFamily="18" charset="0"/>
                <a:ea typeface="HG行書体" pitchFamily="65" charset="-128"/>
              </a:rPr>
              <a:t>年</a:t>
            </a:r>
          </a:p>
        </p:txBody>
      </p:sp>
      <p:sp>
        <p:nvSpPr>
          <p:cNvPr id="17" name="テキスト ボックス 16"/>
          <p:cNvSpPr txBox="1"/>
          <p:nvPr/>
        </p:nvSpPr>
        <p:spPr>
          <a:xfrm>
            <a:off x="321892" y="1609055"/>
            <a:ext cx="1210588" cy="307777"/>
          </a:xfrm>
          <a:prstGeom prst="rect">
            <a:avLst/>
          </a:prstGeom>
          <a:noFill/>
        </p:spPr>
        <p:txBody>
          <a:bodyPr wrap="none" rtlCol="0">
            <a:spAutoFit/>
          </a:bodyPr>
          <a:lstStyle/>
          <a:p>
            <a:pPr defTabSz="913960" fontAlgn="base">
              <a:spcBef>
                <a:spcPct val="0"/>
              </a:spcBef>
              <a:spcAft>
                <a:spcPct val="0"/>
              </a:spcAft>
            </a:pPr>
            <a:r>
              <a:rPr lang="ja-JP" altLang="en-US" sz="1400" dirty="0">
                <a:solidFill>
                  <a:prstClr val="black"/>
                </a:solidFill>
                <a:latin typeface="HGP明朝E"/>
              </a:rPr>
              <a:t>３２４発起準備</a:t>
            </a:r>
          </a:p>
        </p:txBody>
      </p:sp>
      <p:sp>
        <p:nvSpPr>
          <p:cNvPr id="19" name="テキスト ボックス 18"/>
          <p:cNvSpPr txBox="1"/>
          <p:nvPr/>
        </p:nvSpPr>
        <p:spPr>
          <a:xfrm>
            <a:off x="535568" y="1944647"/>
            <a:ext cx="1390124" cy="307777"/>
          </a:xfrm>
          <a:prstGeom prst="rect">
            <a:avLst/>
          </a:prstGeom>
          <a:noFill/>
        </p:spPr>
        <p:txBody>
          <a:bodyPr wrap="none" rtlCol="0">
            <a:spAutoFit/>
          </a:bodyPr>
          <a:lstStyle/>
          <a:p>
            <a:pPr defTabSz="913960" fontAlgn="base">
              <a:spcBef>
                <a:spcPct val="0"/>
              </a:spcBef>
              <a:spcAft>
                <a:spcPct val="0"/>
              </a:spcAft>
            </a:pPr>
            <a:r>
              <a:rPr lang="ja-JP" altLang="en-US" sz="1400" dirty="0">
                <a:solidFill>
                  <a:prstClr val="black"/>
                </a:solidFill>
                <a:latin typeface="HGP明朝E"/>
              </a:rPr>
              <a:t>４１８東京湾視察</a:t>
            </a:r>
          </a:p>
        </p:txBody>
      </p:sp>
      <p:sp>
        <p:nvSpPr>
          <p:cNvPr id="21" name="テキスト ボックス 20"/>
          <p:cNvSpPr txBox="1"/>
          <p:nvPr/>
        </p:nvSpPr>
        <p:spPr>
          <a:xfrm>
            <a:off x="3840125" y="1823557"/>
            <a:ext cx="716863" cy="369332"/>
          </a:xfrm>
          <a:prstGeom prst="rect">
            <a:avLst/>
          </a:prstGeom>
          <a:noFill/>
        </p:spPr>
        <p:txBody>
          <a:bodyPr wrap="none" rtlCol="0">
            <a:spAutoFit/>
          </a:bodyPr>
          <a:lstStyle/>
          <a:p>
            <a:pPr defTabSz="913960" fontAlgn="base">
              <a:spcBef>
                <a:spcPct val="0"/>
              </a:spcBef>
              <a:spcAft>
                <a:spcPct val="0"/>
              </a:spcAft>
            </a:pPr>
            <a:r>
              <a:rPr lang="ja-JP" altLang="en-US" dirty="0">
                <a:solidFill>
                  <a:prstClr val="black"/>
                </a:solidFill>
                <a:latin typeface="HGP明朝E"/>
              </a:rPr>
              <a:t>２０１７</a:t>
            </a:r>
          </a:p>
        </p:txBody>
      </p:sp>
      <p:cxnSp>
        <p:nvCxnSpPr>
          <p:cNvPr id="23" name="直線コネクタ 22"/>
          <p:cNvCxnSpPr/>
          <p:nvPr/>
        </p:nvCxnSpPr>
        <p:spPr>
          <a:xfrm flipH="1">
            <a:off x="4208166" y="2048693"/>
            <a:ext cx="11058" cy="3900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769003" y="2252424"/>
            <a:ext cx="1035861" cy="307777"/>
          </a:xfrm>
          <a:prstGeom prst="rect">
            <a:avLst/>
          </a:prstGeom>
          <a:noFill/>
        </p:spPr>
        <p:txBody>
          <a:bodyPr wrap="none" rtlCol="0">
            <a:spAutoFit/>
          </a:bodyPr>
          <a:lstStyle/>
          <a:p>
            <a:pPr defTabSz="913960" fontAlgn="base">
              <a:spcBef>
                <a:spcPct val="0"/>
              </a:spcBef>
              <a:spcAft>
                <a:spcPct val="0"/>
              </a:spcAft>
            </a:pPr>
            <a:r>
              <a:rPr lang="ja-JP" altLang="en-US" sz="1400" b="1" dirty="0">
                <a:solidFill>
                  <a:srgbClr val="FF0000"/>
                </a:solidFill>
                <a:latin typeface="HGP明朝E"/>
              </a:rPr>
              <a:t>６０２発足式</a:t>
            </a:r>
          </a:p>
        </p:txBody>
      </p:sp>
      <p:sp>
        <p:nvSpPr>
          <p:cNvPr id="44" name="テキスト ボックス 43"/>
          <p:cNvSpPr txBox="1"/>
          <p:nvPr/>
        </p:nvSpPr>
        <p:spPr>
          <a:xfrm>
            <a:off x="404733" y="2502601"/>
            <a:ext cx="1863011" cy="307777"/>
          </a:xfrm>
          <a:prstGeom prst="rect">
            <a:avLst/>
          </a:prstGeom>
          <a:noFill/>
        </p:spPr>
        <p:txBody>
          <a:bodyPr wrap="none" rtlCol="0">
            <a:spAutoFit/>
          </a:bodyPr>
          <a:lstStyle/>
          <a:p>
            <a:pPr defTabSz="913960" fontAlgn="base">
              <a:spcBef>
                <a:spcPct val="0"/>
              </a:spcBef>
              <a:spcAft>
                <a:spcPct val="0"/>
              </a:spcAft>
            </a:pPr>
            <a:r>
              <a:rPr lang="ja-JP" altLang="en-US" sz="1400" dirty="0">
                <a:solidFill>
                  <a:srgbClr val="073E87"/>
                </a:solidFill>
                <a:latin typeface="HGP明朝E"/>
              </a:rPr>
              <a:t>６月中　方針策定会議</a:t>
            </a:r>
          </a:p>
        </p:txBody>
      </p:sp>
      <p:cxnSp>
        <p:nvCxnSpPr>
          <p:cNvPr id="46" name="直線矢印コネクタ 45"/>
          <p:cNvCxnSpPr/>
          <p:nvPr/>
        </p:nvCxnSpPr>
        <p:spPr>
          <a:xfrm>
            <a:off x="2145910" y="2406312"/>
            <a:ext cx="205119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2267744" y="2136797"/>
            <a:ext cx="1667444" cy="400110"/>
          </a:xfrm>
          <a:prstGeom prst="rect">
            <a:avLst/>
          </a:prstGeom>
          <a:noFill/>
        </p:spPr>
        <p:txBody>
          <a:bodyPr wrap="none" rtlCol="0">
            <a:spAutoFit/>
          </a:bodyPr>
          <a:lstStyle/>
          <a:p>
            <a:pPr defTabSz="913960" fontAlgn="base">
              <a:spcBef>
                <a:spcPct val="0"/>
              </a:spcBef>
              <a:spcAft>
                <a:spcPct val="0"/>
              </a:spcAft>
            </a:pPr>
            <a:r>
              <a:rPr lang="ja-JP" altLang="en-US" sz="2000" b="1" dirty="0">
                <a:solidFill>
                  <a:prstClr val="black"/>
                </a:solidFill>
                <a:latin typeface="HGP明朝E"/>
              </a:rPr>
              <a:t>１</a:t>
            </a:r>
            <a:r>
              <a:rPr lang="en-US" altLang="ja-JP" sz="2000" b="1" dirty="0">
                <a:solidFill>
                  <a:prstClr val="black"/>
                </a:solidFill>
                <a:latin typeface="HGP明朝E"/>
              </a:rPr>
              <a:t>St</a:t>
            </a:r>
            <a:r>
              <a:rPr lang="en-US" altLang="ja-JP" dirty="0">
                <a:solidFill>
                  <a:prstClr val="black"/>
                </a:solidFill>
                <a:latin typeface="HGP明朝E"/>
              </a:rPr>
              <a:t>.</a:t>
            </a:r>
            <a:r>
              <a:rPr lang="ja-JP" altLang="en-US" b="1" dirty="0">
                <a:solidFill>
                  <a:prstClr val="black"/>
                </a:solidFill>
                <a:latin typeface="HGP明朝E"/>
              </a:rPr>
              <a:t>研究・諮問</a:t>
            </a:r>
          </a:p>
        </p:txBody>
      </p:sp>
      <p:sp>
        <p:nvSpPr>
          <p:cNvPr id="48" name="テキスト ボックス 47"/>
          <p:cNvSpPr txBox="1"/>
          <p:nvPr/>
        </p:nvSpPr>
        <p:spPr>
          <a:xfrm>
            <a:off x="5500722" y="1826663"/>
            <a:ext cx="595035" cy="307777"/>
          </a:xfrm>
          <a:prstGeom prst="rect">
            <a:avLst/>
          </a:prstGeom>
          <a:noFill/>
        </p:spPr>
        <p:txBody>
          <a:bodyPr wrap="none" rtlCol="0">
            <a:spAutoFit/>
          </a:bodyPr>
          <a:lstStyle/>
          <a:p>
            <a:pPr defTabSz="913960" fontAlgn="base">
              <a:spcBef>
                <a:spcPct val="0"/>
              </a:spcBef>
              <a:spcAft>
                <a:spcPct val="0"/>
              </a:spcAft>
            </a:pPr>
            <a:r>
              <a:rPr lang="ja-JP" altLang="en-US" sz="1400" dirty="0">
                <a:solidFill>
                  <a:prstClr val="black"/>
                </a:solidFill>
                <a:latin typeface="HGP明朝E"/>
              </a:rPr>
              <a:t>２０１９</a:t>
            </a:r>
          </a:p>
        </p:txBody>
      </p:sp>
      <p:cxnSp>
        <p:nvCxnSpPr>
          <p:cNvPr id="50" name="直線コネクタ 49"/>
          <p:cNvCxnSpPr/>
          <p:nvPr/>
        </p:nvCxnSpPr>
        <p:spPr>
          <a:xfrm flipH="1">
            <a:off x="5866168" y="2078814"/>
            <a:ext cx="1" cy="38973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4246646" y="2406312"/>
            <a:ext cx="166059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4246646" y="2098416"/>
            <a:ext cx="1683474" cy="738664"/>
          </a:xfrm>
          <a:prstGeom prst="rect">
            <a:avLst/>
          </a:prstGeom>
          <a:noFill/>
        </p:spPr>
        <p:txBody>
          <a:bodyPr wrap="none" rtlCol="0">
            <a:spAutoFit/>
          </a:bodyPr>
          <a:lstStyle/>
          <a:p>
            <a:pPr defTabSz="913960" fontAlgn="base">
              <a:spcBef>
                <a:spcPct val="0"/>
              </a:spcBef>
              <a:spcAft>
                <a:spcPct val="0"/>
              </a:spcAft>
            </a:pPr>
            <a:r>
              <a:rPr lang="en-US" altLang="ja-JP" sz="2400" b="1" dirty="0">
                <a:solidFill>
                  <a:prstClr val="black"/>
                </a:solidFill>
                <a:latin typeface="HGP明朝E"/>
              </a:rPr>
              <a:t>2</a:t>
            </a:r>
            <a:r>
              <a:rPr lang="en-US" altLang="ja-JP" sz="2000" b="1" dirty="0">
                <a:solidFill>
                  <a:prstClr val="black"/>
                </a:solidFill>
                <a:latin typeface="HGP明朝E"/>
              </a:rPr>
              <a:t>St</a:t>
            </a:r>
            <a:r>
              <a:rPr lang="en-US" altLang="ja-JP" b="1" dirty="0">
                <a:solidFill>
                  <a:prstClr val="black"/>
                </a:solidFill>
                <a:latin typeface="HGP明朝E"/>
              </a:rPr>
              <a:t>.</a:t>
            </a:r>
            <a:r>
              <a:rPr lang="ja-JP" altLang="en-US" b="1" dirty="0">
                <a:solidFill>
                  <a:prstClr val="black"/>
                </a:solidFill>
                <a:latin typeface="HGP明朝E"/>
              </a:rPr>
              <a:t>諮問・実践</a:t>
            </a:r>
          </a:p>
          <a:p>
            <a:pPr defTabSz="913960" fontAlgn="base">
              <a:spcBef>
                <a:spcPct val="0"/>
              </a:spcBef>
              <a:spcAft>
                <a:spcPct val="0"/>
              </a:spcAft>
            </a:pPr>
            <a:endParaRPr lang="ja-JP" altLang="en-US" dirty="0">
              <a:solidFill>
                <a:prstClr val="black"/>
              </a:solidFill>
              <a:latin typeface="Garamond" pitchFamily="18" charset="0"/>
              <a:ea typeface="HG行書体" pitchFamily="65" charset="-128"/>
            </a:endParaRPr>
          </a:p>
        </p:txBody>
      </p:sp>
      <p:sp>
        <p:nvSpPr>
          <p:cNvPr id="57" name="テキスト ボックス 56"/>
          <p:cNvSpPr txBox="1"/>
          <p:nvPr/>
        </p:nvSpPr>
        <p:spPr>
          <a:xfrm>
            <a:off x="6011733" y="2182959"/>
            <a:ext cx="1101584" cy="400110"/>
          </a:xfrm>
          <a:prstGeom prst="rect">
            <a:avLst/>
          </a:prstGeom>
          <a:solidFill>
            <a:schemeClr val="bg1"/>
          </a:solidFill>
        </p:spPr>
        <p:txBody>
          <a:bodyPr wrap="none" rtlCol="0">
            <a:spAutoFit/>
          </a:bodyPr>
          <a:lstStyle/>
          <a:p>
            <a:pPr defTabSz="913960" fontAlgn="base">
              <a:spcBef>
                <a:spcPct val="0"/>
              </a:spcBef>
              <a:spcAft>
                <a:spcPct val="0"/>
              </a:spcAft>
            </a:pPr>
            <a:r>
              <a:rPr lang="ja-JP" altLang="en-US" sz="2000" b="1" dirty="0">
                <a:solidFill>
                  <a:prstClr val="black"/>
                </a:solidFill>
                <a:latin typeface="HGP明朝E"/>
              </a:rPr>
              <a:t>３</a:t>
            </a:r>
            <a:r>
              <a:rPr lang="en-US" altLang="ja-JP" sz="2000" b="1" dirty="0">
                <a:solidFill>
                  <a:prstClr val="black"/>
                </a:solidFill>
                <a:latin typeface="HGP明朝E"/>
              </a:rPr>
              <a:t>St.</a:t>
            </a:r>
            <a:r>
              <a:rPr lang="ja-JP" altLang="en-US" b="1" dirty="0">
                <a:solidFill>
                  <a:prstClr val="black"/>
                </a:solidFill>
                <a:latin typeface="HGP明朝E"/>
              </a:rPr>
              <a:t>実現</a:t>
            </a:r>
          </a:p>
        </p:txBody>
      </p:sp>
      <p:cxnSp>
        <p:nvCxnSpPr>
          <p:cNvPr id="59" name="直線矢印コネクタ 58"/>
          <p:cNvCxnSpPr/>
          <p:nvPr/>
        </p:nvCxnSpPr>
        <p:spPr>
          <a:xfrm>
            <a:off x="5893251" y="2412214"/>
            <a:ext cx="9834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 name="円/楕円 60"/>
          <p:cNvSpPr/>
          <p:nvPr/>
        </p:nvSpPr>
        <p:spPr>
          <a:xfrm>
            <a:off x="869017" y="5787467"/>
            <a:ext cx="1610681" cy="5539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r>
              <a:rPr lang="ja-JP" altLang="en-US" b="1" dirty="0">
                <a:solidFill>
                  <a:prstClr val="white"/>
                </a:solidFill>
              </a:rPr>
              <a:t>関係機関</a:t>
            </a:r>
          </a:p>
        </p:txBody>
      </p:sp>
      <p:sp>
        <p:nvSpPr>
          <p:cNvPr id="63" name="左右矢印 62"/>
          <p:cNvSpPr/>
          <p:nvPr/>
        </p:nvSpPr>
        <p:spPr>
          <a:xfrm>
            <a:off x="2555776" y="5939035"/>
            <a:ext cx="792088" cy="25081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endParaRPr lang="ja-JP" altLang="en-US">
              <a:solidFill>
                <a:prstClr val="white"/>
              </a:solidFill>
            </a:endParaRPr>
          </a:p>
        </p:txBody>
      </p:sp>
      <p:sp>
        <p:nvSpPr>
          <p:cNvPr id="65" name="円/楕円 64"/>
          <p:cNvSpPr/>
          <p:nvPr/>
        </p:nvSpPr>
        <p:spPr>
          <a:xfrm>
            <a:off x="3445581" y="5787467"/>
            <a:ext cx="1610681" cy="5539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r>
              <a:rPr lang="ja-JP" altLang="en-US" sz="2000" b="1" dirty="0">
                <a:solidFill>
                  <a:prstClr val="white"/>
                </a:solidFill>
              </a:rPr>
              <a:t>議　連</a:t>
            </a:r>
          </a:p>
        </p:txBody>
      </p:sp>
      <p:sp>
        <p:nvSpPr>
          <p:cNvPr id="67" name="円/楕円 66"/>
          <p:cNvSpPr/>
          <p:nvPr/>
        </p:nvSpPr>
        <p:spPr>
          <a:xfrm>
            <a:off x="5907243" y="5762167"/>
            <a:ext cx="1610681" cy="5539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r>
              <a:rPr lang="en-US" altLang="ja-JP" b="1" dirty="0">
                <a:solidFill>
                  <a:prstClr val="white"/>
                </a:solidFill>
              </a:rPr>
              <a:t>MHI</a:t>
            </a:r>
            <a:r>
              <a:rPr lang="ja-JP" altLang="en-US" b="1" dirty="0">
                <a:solidFill>
                  <a:prstClr val="white"/>
                </a:solidFill>
              </a:rPr>
              <a:t>　</a:t>
            </a:r>
            <a:endParaRPr lang="en-US" altLang="ja-JP" b="1" dirty="0">
              <a:solidFill>
                <a:prstClr val="white"/>
              </a:solidFill>
            </a:endParaRPr>
          </a:p>
          <a:p>
            <a:pPr algn="ctr" defTabSz="913960" fontAlgn="base">
              <a:spcBef>
                <a:spcPct val="0"/>
              </a:spcBef>
              <a:spcAft>
                <a:spcPct val="0"/>
              </a:spcAft>
            </a:pPr>
            <a:r>
              <a:rPr lang="ja-JP" altLang="en-US" b="1" dirty="0">
                <a:solidFill>
                  <a:prstClr val="white"/>
                </a:solidFill>
              </a:rPr>
              <a:t>有識者</a:t>
            </a:r>
          </a:p>
        </p:txBody>
      </p:sp>
      <p:sp>
        <p:nvSpPr>
          <p:cNvPr id="69" name="左右矢印 68"/>
          <p:cNvSpPr/>
          <p:nvPr/>
        </p:nvSpPr>
        <p:spPr>
          <a:xfrm>
            <a:off x="5143044" y="5942086"/>
            <a:ext cx="651636" cy="247759"/>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fontAlgn="base">
              <a:spcBef>
                <a:spcPct val="0"/>
              </a:spcBef>
              <a:spcAft>
                <a:spcPct val="0"/>
              </a:spcAft>
            </a:pPr>
            <a:endParaRPr lang="ja-JP" altLang="en-US">
              <a:solidFill>
                <a:prstClr val="white"/>
              </a:solidFill>
            </a:endParaRPr>
          </a:p>
        </p:txBody>
      </p:sp>
      <p:sp>
        <p:nvSpPr>
          <p:cNvPr id="70" name="テキスト ボックス 69"/>
          <p:cNvSpPr txBox="1"/>
          <p:nvPr/>
        </p:nvSpPr>
        <p:spPr>
          <a:xfrm>
            <a:off x="6177387" y="2583069"/>
            <a:ext cx="369332" cy="2004716"/>
          </a:xfrm>
          <a:prstGeom prst="rect">
            <a:avLst/>
          </a:prstGeom>
          <a:solidFill>
            <a:schemeClr val="tx2">
              <a:lumMod val="60000"/>
              <a:lumOff val="40000"/>
            </a:schemeClr>
          </a:solidFill>
        </p:spPr>
        <p:txBody>
          <a:bodyPr vert="eaVert" wrap="none" rtlCol="0">
            <a:spAutoFit/>
          </a:bodyPr>
          <a:lstStyle/>
          <a:p>
            <a:pPr defTabSz="913960" fontAlgn="base">
              <a:spcBef>
                <a:spcPct val="0"/>
              </a:spcBef>
              <a:spcAft>
                <a:spcPct val="0"/>
              </a:spcAft>
            </a:pPr>
            <a:r>
              <a:rPr lang="ja-JP" altLang="en-US" sz="1200" b="1" dirty="0">
                <a:solidFill>
                  <a:prstClr val="white"/>
                </a:solidFill>
                <a:latin typeface="HGP明朝E"/>
              </a:rPr>
              <a:t>海洋国日本の災害医療の未来</a:t>
            </a:r>
          </a:p>
        </p:txBody>
      </p:sp>
      <p:sp>
        <p:nvSpPr>
          <p:cNvPr id="72" name="AutoShape 57"/>
          <p:cNvSpPr>
            <a:spLocks noChangeArrowheads="1"/>
          </p:cNvSpPr>
          <p:nvPr/>
        </p:nvSpPr>
        <p:spPr bwMode="auto">
          <a:xfrm>
            <a:off x="5727468" y="4735044"/>
            <a:ext cx="1167707" cy="385548"/>
          </a:xfrm>
          <a:prstGeom prst="chevron">
            <a:avLst>
              <a:gd name="adj" fmla="val 42285"/>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3960" fontAlgn="base">
              <a:lnSpc>
                <a:spcPct val="85000"/>
              </a:lnSpc>
              <a:spcBef>
                <a:spcPct val="0"/>
              </a:spcBef>
              <a:spcAft>
                <a:spcPct val="0"/>
              </a:spcAft>
            </a:pPr>
            <a:r>
              <a:rPr lang="ja-JP" altLang="en-US" sz="1200" b="1" dirty="0">
                <a:solidFill>
                  <a:srgbClr val="000000"/>
                </a:solidFill>
                <a:effectLst>
                  <a:outerShdw blurRad="38100" dist="38100" dir="2700000" algn="tl">
                    <a:srgbClr val="FFFFFF"/>
                  </a:outerShdw>
                </a:effectLst>
                <a:latin typeface="ＭＳ ゴシック" pitchFamily="49" charset="-128"/>
                <a:ea typeface="ＭＳ ゴシック" pitchFamily="49" charset="-128"/>
              </a:rPr>
              <a:t>実践運用</a:t>
            </a:r>
            <a:endParaRPr lang="ja-JP" altLang="en-US" sz="1200" b="1" dirty="0">
              <a:solidFill>
                <a:srgbClr val="000000"/>
              </a:solidFill>
              <a:effectLst>
                <a:outerShdw blurRad="38100" dist="38100" dir="2700000" algn="tl">
                  <a:srgbClr val="FFFFFF"/>
                </a:outerShdw>
              </a:effectLst>
              <a:latin typeface="Garamond" pitchFamily="18" charset="0"/>
              <a:ea typeface="ＭＳ ゴシック" pitchFamily="49" charset="-128"/>
            </a:endParaRPr>
          </a:p>
        </p:txBody>
      </p:sp>
      <p:sp>
        <p:nvSpPr>
          <p:cNvPr id="73" name="テキスト ボックス 72"/>
          <p:cNvSpPr txBox="1"/>
          <p:nvPr/>
        </p:nvSpPr>
        <p:spPr>
          <a:xfrm>
            <a:off x="2549969" y="5464301"/>
            <a:ext cx="3881191" cy="646331"/>
          </a:xfrm>
          <a:prstGeom prst="rect">
            <a:avLst/>
          </a:prstGeom>
          <a:noFill/>
        </p:spPr>
        <p:txBody>
          <a:bodyPr wrap="none" rtlCol="0">
            <a:spAutoFit/>
          </a:bodyPr>
          <a:lstStyle/>
          <a:p>
            <a:pPr defTabSz="913960" fontAlgn="base">
              <a:spcBef>
                <a:spcPct val="0"/>
              </a:spcBef>
              <a:spcAft>
                <a:spcPct val="0"/>
              </a:spcAft>
            </a:pPr>
            <a:r>
              <a:rPr lang="ja-JP" altLang="en-US" b="1" dirty="0">
                <a:solidFill>
                  <a:prstClr val="black"/>
                </a:solidFill>
                <a:latin typeface="HGP明朝E"/>
              </a:rPr>
              <a:t>連携・協力・実践プラットフォームづくり</a:t>
            </a:r>
          </a:p>
          <a:p>
            <a:pPr defTabSz="913960" fontAlgn="base">
              <a:spcBef>
                <a:spcPct val="0"/>
              </a:spcBef>
              <a:spcAft>
                <a:spcPct val="0"/>
              </a:spcAft>
            </a:pPr>
            <a:endParaRPr lang="ja-JP" altLang="en-US" dirty="0">
              <a:solidFill>
                <a:prstClr val="black"/>
              </a:solidFill>
              <a:latin typeface="Garamond" pitchFamily="18" charset="0"/>
              <a:ea typeface="HG行書体" pitchFamily="65" charset="-128"/>
            </a:endParaRPr>
          </a:p>
        </p:txBody>
      </p:sp>
      <p:sp>
        <p:nvSpPr>
          <p:cNvPr id="74" name="テキスト ボックス 73"/>
          <p:cNvSpPr txBox="1"/>
          <p:nvPr/>
        </p:nvSpPr>
        <p:spPr>
          <a:xfrm>
            <a:off x="660939" y="5491070"/>
            <a:ext cx="2516102" cy="307777"/>
          </a:xfrm>
          <a:prstGeom prst="rect">
            <a:avLst/>
          </a:prstGeom>
          <a:noFill/>
        </p:spPr>
        <p:txBody>
          <a:bodyPr wrap="square" rtlCol="0">
            <a:spAutoFit/>
          </a:bodyPr>
          <a:lstStyle/>
          <a:p>
            <a:pPr defTabSz="913960" fontAlgn="base">
              <a:spcBef>
                <a:spcPct val="0"/>
              </a:spcBef>
              <a:spcAft>
                <a:spcPct val="0"/>
              </a:spcAft>
            </a:pPr>
            <a:r>
              <a:rPr lang="ja-JP" altLang="en-US" sz="1400" dirty="0">
                <a:solidFill>
                  <a:prstClr val="black"/>
                </a:solidFill>
                <a:latin typeface="HGP明朝E"/>
              </a:rPr>
              <a:t>国・地方自治体・民間</a:t>
            </a:r>
          </a:p>
        </p:txBody>
      </p:sp>
      <p:cxnSp>
        <p:nvCxnSpPr>
          <p:cNvPr id="76" name="直線矢印コネクタ 75"/>
          <p:cNvCxnSpPr/>
          <p:nvPr/>
        </p:nvCxnSpPr>
        <p:spPr>
          <a:xfrm>
            <a:off x="535568" y="2810378"/>
            <a:ext cx="0" cy="22924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404733" y="5148940"/>
            <a:ext cx="1923925" cy="276999"/>
          </a:xfrm>
          <a:prstGeom prst="rect">
            <a:avLst/>
          </a:prstGeom>
          <a:noFill/>
        </p:spPr>
        <p:txBody>
          <a:bodyPr wrap="none" rtlCol="0">
            <a:spAutoFit/>
          </a:bodyPr>
          <a:lstStyle/>
          <a:p>
            <a:pPr defTabSz="913960" fontAlgn="base">
              <a:spcBef>
                <a:spcPct val="0"/>
              </a:spcBef>
              <a:spcAft>
                <a:spcPct val="0"/>
              </a:spcAft>
            </a:pPr>
            <a:r>
              <a:rPr lang="ja-JP" altLang="en-US" sz="1200" b="1" dirty="0">
                <a:solidFill>
                  <a:srgbClr val="FF0000"/>
                </a:solidFill>
                <a:latin typeface="HGP明朝E"/>
              </a:rPr>
              <a:t>夏までの課題：来年度予算</a:t>
            </a:r>
          </a:p>
        </p:txBody>
      </p:sp>
    </p:spTree>
    <p:extLst>
      <p:ext uri="{BB962C8B-B14F-4D97-AF65-F5344CB8AC3E}">
        <p14:creationId xmlns:p14="http://schemas.microsoft.com/office/powerpoint/2010/main" val="38794967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B7541CA-66CA-41F4-8121-9B0F3C504318}"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54</a:t>
            </a:fld>
            <a:endParaRPr kumimoji="1" lang="ja-JP" altLang="en-US"/>
          </a:p>
        </p:txBody>
      </p:sp>
      <p:sp>
        <p:nvSpPr>
          <p:cNvPr id="6" name="右中かっこ 5"/>
          <p:cNvSpPr/>
          <p:nvPr/>
        </p:nvSpPr>
        <p:spPr>
          <a:xfrm>
            <a:off x="7541797" y="1484784"/>
            <a:ext cx="229170" cy="93610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424278" y="238961"/>
            <a:ext cx="8370930" cy="5724644"/>
          </a:xfrm>
          <a:prstGeom prst="rect">
            <a:avLst/>
          </a:prstGeom>
          <a:noFill/>
        </p:spPr>
        <p:txBody>
          <a:bodyPr wrap="square" rtlCol="0">
            <a:spAutoFit/>
          </a:bodyPr>
          <a:lstStyle/>
          <a:p>
            <a:r>
              <a:rPr lang="ja-JP" altLang="en-US" sz="3600" b="1" dirty="0">
                <a:solidFill>
                  <a:schemeClr val="bg1"/>
                </a:solidFill>
                <a:effectLst>
                  <a:outerShdw blurRad="38100" dist="38100" dir="2700000" algn="tl">
                    <a:srgbClr val="000000">
                      <a:alpha val="43137"/>
                    </a:srgbClr>
                  </a:outerShdw>
                </a:effectLst>
                <a:latin typeface="HGP明朝E"/>
              </a:rPr>
              <a:t>実現へのアプローチ工程（案）</a:t>
            </a:r>
            <a:endParaRPr lang="en-US" altLang="ja-JP" sz="3600" b="1" dirty="0">
              <a:solidFill>
                <a:schemeClr val="bg1"/>
              </a:solidFill>
              <a:effectLst>
                <a:outerShdw blurRad="38100" dist="38100" dir="2700000" algn="tl">
                  <a:srgbClr val="000000">
                    <a:alpha val="43137"/>
                  </a:srgbClr>
                </a:outerShdw>
              </a:effectLst>
              <a:latin typeface="HGP明朝E"/>
            </a:endParaRPr>
          </a:p>
          <a:p>
            <a:endParaRPr lang="en-US" altLang="ja-JP" dirty="0">
              <a:solidFill>
                <a:prstClr val="black"/>
              </a:solidFill>
              <a:latin typeface="HGP明朝E"/>
            </a:endParaRPr>
          </a:p>
          <a:p>
            <a:r>
              <a:rPr lang="en-US" altLang="ja-JP" dirty="0">
                <a:solidFill>
                  <a:prstClr val="black"/>
                </a:solidFill>
                <a:latin typeface="HGP明朝E"/>
              </a:rPr>
              <a:t>2016</a:t>
            </a:r>
            <a:r>
              <a:rPr lang="ja-JP" altLang="en-US" dirty="0" smtClean="0">
                <a:solidFill>
                  <a:prstClr val="black"/>
                </a:solidFill>
                <a:latin typeface="HGP明朝E"/>
              </a:rPr>
              <a:t>年</a:t>
            </a:r>
            <a:r>
              <a:rPr lang="en-US" altLang="ja-JP" dirty="0" smtClean="0">
                <a:solidFill>
                  <a:prstClr val="black"/>
                </a:solidFill>
                <a:latin typeface="HGP明朝E"/>
              </a:rPr>
              <a:t>5</a:t>
            </a:r>
            <a:r>
              <a:rPr lang="ja-JP" altLang="en-US" dirty="0" smtClean="0">
                <a:solidFill>
                  <a:prstClr val="black"/>
                </a:solidFill>
                <a:latin typeface="HGP明朝E"/>
              </a:rPr>
              <a:t>月</a:t>
            </a:r>
            <a:r>
              <a:rPr lang="en-US" altLang="ja-JP" dirty="0" smtClean="0">
                <a:solidFill>
                  <a:prstClr val="black"/>
                </a:solidFill>
                <a:latin typeface="HGP明朝E"/>
              </a:rPr>
              <a:t>19</a:t>
            </a:r>
            <a:r>
              <a:rPr lang="ja-JP" altLang="en-US" dirty="0" smtClean="0">
                <a:solidFill>
                  <a:prstClr val="black"/>
                </a:solidFill>
                <a:latin typeface="HGP明朝E"/>
              </a:rPr>
              <a:t>日１６：００～１７：００　第</a:t>
            </a:r>
            <a:r>
              <a:rPr lang="en-US" altLang="ja-JP" dirty="0" smtClean="0">
                <a:solidFill>
                  <a:prstClr val="black"/>
                </a:solidFill>
                <a:latin typeface="HGP明朝E"/>
              </a:rPr>
              <a:t>6</a:t>
            </a:r>
            <a:r>
              <a:rPr lang="ja-JP" altLang="en-US" dirty="0" smtClean="0">
                <a:solidFill>
                  <a:prstClr val="black"/>
                </a:solidFill>
                <a:latin typeface="HGP明朝E"/>
              </a:rPr>
              <a:t>回議連総会</a:t>
            </a:r>
            <a:endParaRPr lang="en-US" altLang="ja-JP" dirty="0">
              <a:solidFill>
                <a:prstClr val="black"/>
              </a:solidFill>
              <a:latin typeface="HGP明朝E"/>
            </a:endParaRPr>
          </a:p>
          <a:p>
            <a:r>
              <a:rPr lang="ja-JP" altLang="en-US" dirty="0">
                <a:solidFill>
                  <a:prstClr val="white"/>
                </a:solidFill>
                <a:latin typeface="HGP明朝E"/>
              </a:rPr>
              <a:t>　議案：申し入れ報告会及び</a:t>
            </a:r>
            <a:r>
              <a:rPr lang="en-US" altLang="ja-JP" dirty="0">
                <a:solidFill>
                  <a:prstClr val="white"/>
                </a:solidFill>
                <a:latin typeface="HGP明朝E"/>
              </a:rPr>
              <a:t>2018</a:t>
            </a:r>
            <a:r>
              <a:rPr lang="ja-JP" altLang="en-US" dirty="0">
                <a:solidFill>
                  <a:prstClr val="white"/>
                </a:solidFill>
                <a:latin typeface="HGP明朝E"/>
              </a:rPr>
              <a:t>年病院船マーシー沖縄</a:t>
            </a:r>
            <a:r>
              <a:rPr lang="ja-JP" altLang="en-US" dirty="0" smtClean="0">
                <a:solidFill>
                  <a:prstClr val="white"/>
                </a:solidFill>
                <a:latin typeface="HGP明朝E"/>
              </a:rPr>
              <a:t>寄港（</a:t>
            </a:r>
            <a:r>
              <a:rPr lang="ja-JP" altLang="en-US" dirty="0">
                <a:solidFill>
                  <a:prstClr val="white"/>
                </a:solidFill>
                <a:latin typeface="HGP明朝E"/>
              </a:rPr>
              <a:t>決議</a:t>
            </a:r>
            <a:r>
              <a:rPr lang="ja-JP" altLang="en-US" dirty="0" smtClean="0">
                <a:solidFill>
                  <a:prstClr val="white"/>
                </a:solidFill>
                <a:latin typeface="HGP明朝E"/>
              </a:rPr>
              <a:t>等</a:t>
            </a:r>
            <a:r>
              <a:rPr lang="ja-JP" altLang="en-US" dirty="0">
                <a:solidFill>
                  <a:prstClr val="white"/>
                </a:solidFill>
                <a:latin typeface="HGP明朝E"/>
              </a:rPr>
              <a:t>） 　</a:t>
            </a:r>
            <a:endParaRPr lang="en-US" altLang="ja-JP" dirty="0">
              <a:solidFill>
                <a:prstClr val="white"/>
              </a:solidFill>
              <a:latin typeface="HGP明朝E"/>
            </a:endParaRPr>
          </a:p>
          <a:p>
            <a:r>
              <a:rPr lang="ja-JP" altLang="en-US" dirty="0">
                <a:solidFill>
                  <a:srgbClr val="31B6FD">
                    <a:lumMod val="40000"/>
                    <a:lumOff val="60000"/>
                  </a:srgbClr>
                </a:solidFill>
                <a:latin typeface="HGP明朝E"/>
              </a:rPr>
              <a:t>　</a:t>
            </a:r>
            <a:r>
              <a:rPr lang="en-US" altLang="ja-JP" dirty="0" smtClean="0">
                <a:solidFill>
                  <a:srgbClr val="31B6FD">
                    <a:lumMod val="40000"/>
                    <a:lumOff val="60000"/>
                  </a:srgbClr>
                </a:solidFill>
                <a:latin typeface="HGP明朝E"/>
              </a:rPr>
              <a:t>16:30</a:t>
            </a:r>
            <a:r>
              <a:rPr lang="en-US" altLang="ja-JP" dirty="0"/>
              <a:t>《</a:t>
            </a:r>
            <a:r>
              <a:rPr lang="ja-JP" altLang="en-US" dirty="0"/>
              <a:t>講演</a:t>
            </a:r>
            <a:r>
              <a:rPr lang="en-US" altLang="ja-JP" dirty="0" smtClean="0"/>
              <a:t>》</a:t>
            </a:r>
            <a:r>
              <a:rPr lang="ja-JP" altLang="en-US" dirty="0" smtClean="0"/>
              <a:t>講師</a:t>
            </a:r>
            <a:r>
              <a:rPr lang="ja-JP" altLang="en-US" dirty="0"/>
              <a:t>：東京大学地震研究所教授　</a:t>
            </a:r>
            <a:endParaRPr lang="en-US" altLang="ja-JP" dirty="0" smtClean="0"/>
          </a:p>
          <a:p>
            <a:r>
              <a:rPr lang="ja-JP" altLang="en-US" dirty="0"/>
              <a:t>　</a:t>
            </a:r>
            <a:r>
              <a:rPr lang="ja-JP" altLang="en-US" dirty="0" smtClean="0"/>
              <a:t>　　　　　　　地震</a:t>
            </a:r>
            <a:r>
              <a:rPr lang="ja-JP" altLang="en-US" dirty="0"/>
              <a:t>研究所地震予知研究センター</a:t>
            </a:r>
            <a:r>
              <a:rPr lang="ja-JP" altLang="en-US" dirty="0" smtClean="0"/>
              <a:t>長　平田</a:t>
            </a:r>
            <a:r>
              <a:rPr lang="ja-JP" altLang="en-US" dirty="0"/>
              <a:t>　直　先生</a:t>
            </a:r>
          </a:p>
          <a:p>
            <a:r>
              <a:rPr lang="ja-JP" altLang="en-US" dirty="0"/>
              <a:t>　演題：「必ず来る巨大地震への備え</a:t>
            </a:r>
            <a:r>
              <a:rPr lang="en-US" altLang="ja-JP" dirty="0"/>
              <a:t>〜</a:t>
            </a:r>
            <a:r>
              <a:rPr lang="ja-JP" altLang="en-US" dirty="0"/>
              <a:t>　南海トラフ・首都直下巨大地震」</a:t>
            </a:r>
          </a:p>
          <a:p>
            <a:r>
              <a:rPr lang="ja-JP" altLang="en-US" dirty="0"/>
              <a:t/>
            </a:r>
            <a:br>
              <a:rPr lang="ja-JP" altLang="en-US" dirty="0"/>
            </a:br>
            <a:r>
              <a:rPr lang="en-US" altLang="ja-JP" dirty="0" smtClean="0">
                <a:solidFill>
                  <a:prstClr val="black"/>
                </a:solidFill>
                <a:latin typeface="HGP明朝E"/>
              </a:rPr>
              <a:t>2016</a:t>
            </a:r>
            <a:r>
              <a:rPr lang="ja-JP" altLang="en-US" dirty="0">
                <a:solidFill>
                  <a:prstClr val="black"/>
                </a:solidFill>
                <a:latin typeface="HGP明朝E"/>
              </a:rPr>
              <a:t>年第</a:t>
            </a:r>
            <a:r>
              <a:rPr lang="en-US" altLang="ja-JP" dirty="0">
                <a:solidFill>
                  <a:prstClr val="black"/>
                </a:solidFill>
                <a:latin typeface="HGP明朝E"/>
              </a:rPr>
              <a:t>3</a:t>
            </a:r>
            <a:r>
              <a:rPr lang="ja-JP" altLang="en-US" dirty="0">
                <a:solidFill>
                  <a:prstClr val="black"/>
                </a:solidFill>
                <a:latin typeface="HGP明朝E"/>
              </a:rPr>
              <a:t>回勉強会案</a:t>
            </a:r>
            <a:r>
              <a:rPr lang="ja-JP" altLang="en-US" u="sng" dirty="0">
                <a:solidFill>
                  <a:prstClr val="black"/>
                </a:solidFill>
                <a:latin typeface="HGP明朝E"/>
              </a:rPr>
              <a:t>：</a:t>
            </a:r>
            <a:r>
              <a:rPr lang="ja-JP" altLang="en-US" sz="1600" b="1" u="sng" dirty="0">
                <a:solidFill>
                  <a:schemeClr val="bg1"/>
                </a:solidFill>
                <a:latin typeface="HGP明朝E"/>
              </a:rPr>
              <a:t>病院船マーシー</a:t>
            </a:r>
            <a:r>
              <a:rPr lang="ja-JP" altLang="en-US" sz="1600" b="1" u="sng" dirty="0" smtClean="0">
                <a:solidFill>
                  <a:schemeClr val="bg1"/>
                </a:solidFill>
                <a:latin typeface="HGP明朝E"/>
              </a:rPr>
              <a:t>（ベトナム</a:t>
            </a:r>
            <a:r>
              <a:rPr lang="ja-JP" altLang="en-US" sz="1600" b="1" u="sng" dirty="0">
                <a:solidFill>
                  <a:schemeClr val="bg1"/>
                </a:solidFill>
                <a:latin typeface="HGP明朝E"/>
              </a:rPr>
              <a:t>）視察ツアー</a:t>
            </a:r>
            <a:r>
              <a:rPr lang="ja-JP" altLang="en-US" sz="1400" dirty="0">
                <a:solidFill>
                  <a:schemeClr val="bg1"/>
                </a:solidFill>
                <a:latin typeface="HGP明朝E"/>
              </a:rPr>
              <a:t>・・・</a:t>
            </a:r>
            <a:r>
              <a:rPr lang="ja-JP" altLang="en-US" b="1" dirty="0" smtClean="0">
                <a:solidFill>
                  <a:schemeClr val="bg1"/>
                </a:solidFill>
                <a:latin typeface="HGP明朝E"/>
              </a:rPr>
              <a:t>夏頃</a:t>
            </a:r>
            <a:endParaRPr lang="en-US" altLang="ja-JP" sz="1200" dirty="0" smtClean="0">
              <a:solidFill>
                <a:schemeClr val="bg1"/>
              </a:solidFill>
              <a:latin typeface="HGP明朝E"/>
            </a:endParaRPr>
          </a:p>
          <a:p>
            <a:r>
              <a:rPr lang="en-US" altLang="ja-JP" dirty="0" smtClean="0">
                <a:solidFill>
                  <a:prstClr val="black"/>
                </a:solidFill>
                <a:latin typeface="HGP明朝E"/>
              </a:rPr>
              <a:t>2016</a:t>
            </a:r>
            <a:r>
              <a:rPr lang="ja-JP" altLang="en-US" dirty="0">
                <a:solidFill>
                  <a:prstClr val="black"/>
                </a:solidFill>
                <a:latin typeface="HGP明朝E"/>
              </a:rPr>
              <a:t>年第</a:t>
            </a:r>
            <a:r>
              <a:rPr lang="en-US" altLang="ja-JP" dirty="0">
                <a:solidFill>
                  <a:prstClr val="black"/>
                </a:solidFill>
                <a:latin typeface="HGP明朝E"/>
              </a:rPr>
              <a:t>4</a:t>
            </a:r>
            <a:r>
              <a:rPr lang="ja-JP" altLang="en-US" dirty="0">
                <a:solidFill>
                  <a:prstClr val="black"/>
                </a:solidFill>
                <a:latin typeface="HGP明朝E"/>
              </a:rPr>
              <a:t>回勉強会案：</a:t>
            </a:r>
            <a:r>
              <a:rPr lang="en-US" altLang="ja-JP" dirty="0">
                <a:solidFill>
                  <a:prstClr val="black"/>
                </a:solidFill>
                <a:latin typeface="HGP明朝E"/>
              </a:rPr>
              <a:t>2017</a:t>
            </a:r>
            <a:r>
              <a:rPr lang="ja-JP" altLang="en-US" dirty="0">
                <a:solidFill>
                  <a:prstClr val="black"/>
                </a:solidFill>
                <a:latin typeface="HGP明朝E"/>
              </a:rPr>
              <a:t>年度概算要求プロジェクト起案・・・目標</a:t>
            </a:r>
            <a:r>
              <a:rPr lang="ja-JP" altLang="en-US" dirty="0" smtClean="0">
                <a:solidFill>
                  <a:prstClr val="black"/>
                </a:solidFill>
                <a:latin typeface="HGP明朝E"/>
              </a:rPr>
              <a:t>夏頃</a:t>
            </a:r>
            <a:r>
              <a:rPr lang="en-US" altLang="ja-JP" dirty="0" smtClean="0">
                <a:solidFill>
                  <a:prstClr val="black"/>
                </a:solidFill>
                <a:latin typeface="HGP明朝E"/>
              </a:rPr>
              <a:t>UP</a:t>
            </a:r>
            <a:endParaRPr lang="en-US" altLang="ja-JP" dirty="0">
              <a:solidFill>
                <a:prstClr val="black"/>
              </a:solidFill>
              <a:latin typeface="HGP明朝E"/>
            </a:endParaRPr>
          </a:p>
          <a:p>
            <a:r>
              <a:rPr lang="en-US" altLang="ja-JP" dirty="0">
                <a:solidFill>
                  <a:schemeClr val="bg1"/>
                </a:solidFill>
                <a:effectLst>
                  <a:outerShdw blurRad="38100" dist="38100" dir="2700000" algn="tl">
                    <a:srgbClr val="000000">
                      <a:alpha val="43137"/>
                    </a:srgbClr>
                  </a:outerShdw>
                </a:effectLst>
                <a:latin typeface="HGP明朝E"/>
              </a:rPr>
              <a:t>2016</a:t>
            </a:r>
            <a:r>
              <a:rPr lang="ja-JP" altLang="en-US" dirty="0">
                <a:solidFill>
                  <a:schemeClr val="bg1"/>
                </a:solidFill>
                <a:effectLst>
                  <a:outerShdw blurRad="38100" dist="38100" dir="2700000" algn="tl">
                    <a:srgbClr val="000000">
                      <a:alpha val="43137"/>
                    </a:srgbClr>
                  </a:outerShdw>
                </a:effectLst>
                <a:latin typeface="HGP明朝E"/>
              </a:rPr>
              <a:t>年アジア太平洋地域病院船医療国際会議</a:t>
            </a:r>
            <a:r>
              <a:rPr lang="en-US" altLang="ja-JP" dirty="0">
                <a:solidFill>
                  <a:schemeClr val="bg1"/>
                </a:solidFill>
                <a:effectLst>
                  <a:outerShdw blurRad="38100" dist="38100" dir="2700000" algn="tl">
                    <a:srgbClr val="000000">
                      <a:alpha val="43137"/>
                    </a:srgbClr>
                  </a:outerShdw>
                </a:effectLst>
                <a:latin typeface="HGP明朝E"/>
              </a:rPr>
              <a:t>in</a:t>
            </a:r>
            <a:r>
              <a:rPr lang="ja-JP" altLang="en-US" dirty="0">
                <a:solidFill>
                  <a:schemeClr val="bg1"/>
                </a:solidFill>
                <a:effectLst>
                  <a:outerShdw blurRad="38100" dist="38100" dir="2700000" algn="tl">
                    <a:srgbClr val="000000">
                      <a:alpha val="43137"/>
                    </a:srgbClr>
                  </a:outerShdw>
                </a:effectLst>
                <a:latin typeface="HGP明朝E"/>
              </a:rPr>
              <a:t>沖縄ＰＴ発足</a:t>
            </a:r>
            <a:endParaRPr lang="en-US" altLang="ja-JP" dirty="0">
              <a:solidFill>
                <a:schemeClr val="bg1"/>
              </a:solidFill>
              <a:effectLst>
                <a:outerShdw blurRad="38100" dist="38100" dir="2700000" algn="tl">
                  <a:srgbClr val="000000">
                    <a:alpha val="43137"/>
                  </a:srgbClr>
                </a:outerShdw>
              </a:effectLst>
              <a:latin typeface="HGP明朝E"/>
            </a:endParaRPr>
          </a:p>
          <a:p>
            <a:r>
              <a:rPr lang="ja-JP" altLang="en-US" dirty="0">
                <a:solidFill>
                  <a:schemeClr val="bg1"/>
                </a:solidFill>
                <a:effectLst>
                  <a:outerShdw blurRad="38100" dist="38100" dir="2700000" algn="tl">
                    <a:srgbClr val="000000">
                      <a:alpha val="43137"/>
                    </a:srgbClr>
                  </a:outerShdw>
                </a:effectLst>
                <a:latin typeface="HGP明朝E"/>
              </a:rPr>
              <a:t>（沖縄海軍病院共同災害医療国際研究センター等</a:t>
            </a:r>
            <a:r>
              <a:rPr lang="ja-JP" altLang="en-US" dirty="0" smtClean="0">
                <a:solidFill>
                  <a:schemeClr val="bg1"/>
                </a:solidFill>
                <a:effectLst>
                  <a:outerShdw blurRad="38100" dist="38100" dir="2700000" algn="tl">
                    <a:srgbClr val="000000">
                      <a:alpha val="43137"/>
                    </a:srgbClr>
                  </a:outerShdw>
                </a:effectLst>
                <a:latin typeface="HGP明朝E"/>
              </a:rPr>
              <a:t>含む上記検討</a:t>
            </a:r>
            <a:r>
              <a:rPr lang="ja-JP" altLang="en-US" dirty="0">
                <a:solidFill>
                  <a:schemeClr val="bg1"/>
                </a:solidFill>
                <a:effectLst>
                  <a:outerShdw blurRad="38100" dist="38100" dir="2700000" algn="tl">
                    <a:srgbClr val="000000">
                      <a:alpha val="43137"/>
                    </a:srgbClr>
                  </a:outerShdw>
                </a:effectLst>
                <a:latin typeface="HGP明朝E"/>
              </a:rPr>
              <a:t>調査費要求</a:t>
            </a:r>
            <a:r>
              <a:rPr lang="ja-JP" altLang="en-US" dirty="0">
                <a:solidFill>
                  <a:schemeClr val="bg1"/>
                </a:solidFill>
                <a:latin typeface="HGP明朝E"/>
              </a:rPr>
              <a:t>）</a:t>
            </a:r>
            <a:endParaRPr lang="en-US" altLang="ja-JP" dirty="0">
              <a:solidFill>
                <a:schemeClr val="bg1"/>
              </a:solidFill>
              <a:latin typeface="HGP明朝E"/>
            </a:endParaRPr>
          </a:p>
          <a:p>
            <a:r>
              <a:rPr lang="en-US" altLang="ja-JP" dirty="0">
                <a:solidFill>
                  <a:prstClr val="black"/>
                </a:solidFill>
                <a:latin typeface="HGP明朝E"/>
              </a:rPr>
              <a:t>2017</a:t>
            </a:r>
            <a:r>
              <a:rPr lang="ja-JP" altLang="en-US" dirty="0">
                <a:solidFill>
                  <a:prstClr val="black"/>
                </a:solidFill>
                <a:latin typeface="HGP明朝E"/>
              </a:rPr>
              <a:t>年病院船議員立法研究会立ち上げ・・・</a:t>
            </a:r>
            <a:r>
              <a:rPr lang="en-US" altLang="ja-JP" dirty="0">
                <a:solidFill>
                  <a:prstClr val="black"/>
                </a:solidFill>
                <a:latin typeface="HGP明朝E"/>
              </a:rPr>
              <a:t>1</a:t>
            </a:r>
            <a:r>
              <a:rPr lang="ja-JP" altLang="en-US" dirty="0">
                <a:solidFill>
                  <a:prstClr val="black"/>
                </a:solidFill>
                <a:latin typeface="HGP明朝E"/>
              </a:rPr>
              <a:t>月頃</a:t>
            </a:r>
            <a:endParaRPr lang="en-US" altLang="ja-JP" dirty="0">
              <a:solidFill>
                <a:prstClr val="black"/>
              </a:solidFill>
              <a:latin typeface="HGP明朝E"/>
            </a:endParaRPr>
          </a:p>
          <a:p>
            <a:r>
              <a:rPr lang="en-US" altLang="ja-JP" dirty="0">
                <a:solidFill>
                  <a:prstClr val="black"/>
                </a:solidFill>
                <a:latin typeface="HGP明朝E"/>
              </a:rPr>
              <a:t>2018</a:t>
            </a:r>
            <a:r>
              <a:rPr lang="ja-JP" altLang="en-US" dirty="0">
                <a:solidFill>
                  <a:prstClr val="black"/>
                </a:solidFill>
                <a:latin typeface="HGP明朝E"/>
              </a:rPr>
              <a:t>年　仮称：病院船議員立法</a:t>
            </a:r>
            <a:r>
              <a:rPr lang="en-US" altLang="ja-JP" dirty="0">
                <a:solidFill>
                  <a:prstClr val="black"/>
                </a:solidFill>
                <a:latin typeface="HGP明朝E"/>
              </a:rPr>
              <a:t>PT</a:t>
            </a:r>
            <a:r>
              <a:rPr lang="ja-JP" altLang="en-US" dirty="0">
                <a:solidFill>
                  <a:prstClr val="black"/>
                </a:solidFill>
                <a:latin typeface="HGP明朝E"/>
              </a:rPr>
              <a:t>草案（起草）</a:t>
            </a:r>
            <a:endParaRPr lang="en-US" altLang="ja-JP" dirty="0">
              <a:solidFill>
                <a:prstClr val="black"/>
              </a:solidFill>
              <a:latin typeface="HGP明朝E"/>
            </a:endParaRPr>
          </a:p>
          <a:p>
            <a:r>
              <a:rPr lang="en-US" altLang="ja-JP" dirty="0">
                <a:solidFill>
                  <a:prstClr val="black"/>
                </a:solidFill>
                <a:latin typeface="HGP明朝E"/>
              </a:rPr>
              <a:t>2018</a:t>
            </a:r>
            <a:r>
              <a:rPr lang="ja-JP" altLang="en-US" dirty="0">
                <a:solidFill>
                  <a:prstClr val="black"/>
                </a:solidFill>
                <a:latin typeface="HGP明朝E"/>
              </a:rPr>
              <a:t>年病院船マーシー沖縄寄港＆アジア太平洋病院船医療会議・・・目標９月頃</a:t>
            </a:r>
            <a:endParaRPr lang="en-US" altLang="ja-JP" dirty="0">
              <a:solidFill>
                <a:prstClr val="black"/>
              </a:solidFill>
              <a:latin typeface="HGP明朝E"/>
            </a:endParaRPr>
          </a:p>
          <a:p>
            <a:r>
              <a:rPr lang="ja-JP" altLang="en-US" dirty="0">
                <a:solidFill>
                  <a:prstClr val="black"/>
                </a:solidFill>
                <a:latin typeface="HGP明朝E"/>
              </a:rPr>
              <a:t>　　　</a:t>
            </a:r>
            <a:endParaRPr lang="en-US" altLang="ja-JP" dirty="0">
              <a:solidFill>
                <a:prstClr val="black"/>
              </a:solidFill>
              <a:latin typeface="HGP明朝E"/>
            </a:endParaRPr>
          </a:p>
          <a:p>
            <a:r>
              <a:rPr lang="ja-JP" altLang="en-US" sz="2400" b="1" dirty="0">
                <a:solidFill>
                  <a:srgbClr val="FF0000"/>
                </a:solidFill>
                <a:effectLst>
                  <a:outerShdw blurRad="38100" dist="38100" dir="2700000" algn="tl">
                    <a:srgbClr val="000000">
                      <a:alpha val="43137"/>
                    </a:srgbClr>
                  </a:outerShdw>
                </a:effectLst>
                <a:latin typeface="HGP明朝E"/>
              </a:rPr>
              <a:t>アジア太平洋地域病院船医療国際会議</a:t>
            </a:r>
            <a:r>
              <a:rPr lang="en-US" altLang="ja-JP" sz="2400" b="1" dirty="0">
                <a:solidFill>
                  <a:srgbClr val="FF0000"/>
                </a:solidFill>
                <a:effectLst>
                  <a:outerShdw blurRad="38100" dist="38100" dir="2700000" algn="tl">
                    <a:srgbClr val="000000">
                      <a:alpha val="43137"/>
                    </a:srgbClr>
                  </a:outerShdw>
                </a:effectLst>
                <a:latin typeface="HGP明朝E"/>
              </a:rPr>
              <a:t>in</a:t>
            </a:r>
            <a:r>
              <a:rPr lang="ja-JP" altLang="en-US" sz="2400" b="1" dirty="0">
                <a:solidFill>
                  <a:srgbClr val="FF0000"/>
                </a:solidFill>
                <a:effectLst>
                  <a:outerShdw blurRad="38100" dist="38100" dir="2700000" algn="tl">
                    <a:srgbClr val="000000">
                      <a:alpha val="43137"/>
                    </a:srgbClr>
                  </a:outerShdw>
                </a:effectLst>
                <a:latin typeface="HGP明朝E"/>
              </a:rPr>
              <a:t>沖縄</a:t>
            </a:r>
            <a:r>
              <a:rPr lang="en-US" altLang="ja-JP" sz="2400" b="1" dirty="0">
                <a:solidFill>
                  <a:srgbClr val="FF0000"/>
                </a:solidFill>
                <a:effectLst>
                  <a:outerShdw blurRad="38100" dist="38100" dir="2700000" algn="tl">
                    <a:srgbClr val="000000">
                      <a:alpha val="43137"/>
                    </a:srgbClr>
                  </a:outerShdw>
                </a:effectLst>
                <a:latin typeface="HGP明朝E"/>
              </a:rPr>
              <a:t>2018</a:t>
            </a:r>
            <a:r>
              <a:rPr lang="ja-JP" altLang="en-US" sz="2400" b="1" dirty="0">
                <a:solidFill>
                  <a:srgbClr val="FF0000"/>
                </a:solidFill>
                <a:effectLst>
                  <a:outerShdw blurRad="38100" dist="38100" dir="2700000" algn="tl">
                    <a:srgbClr val="000000">
                      <a:alpha val="43137"/>
                    </a:srgbClr>
                  </a:outerShdw>
                </a:effectLst>
                <a:latin typeface="HGP明朝E"/>
              </a:rPr>
              <a:t>（案）</a:t>
            </a:r>
            <a:endParaRPr lang="en-US" altLang="ja-JP" sz="2400" b="1" dirty="0">
              <a:solidFill>
                <a:srgbClr val="FF0000"/>
              </a:solidFill>
              <a:effectLst>
                <a:outerShdw blurRad="38100" dist="38100" dir="2700000" algn="tl">
                  <a:srgbClr val="000000">
                    <a:alpha val="43137"/>
                  </a:srgbClr>
                </a:outerShdw>
              </a:effectLst>
              <a:latin typeface="HGP明朝E"/>
            </a:endParaRPr>
          </a:p>
          <a:p>
            <a:pPr algn="ctr"/>
            <a:r>
              <a:rPr lang="ja-JP" altLang="ja-JP" dirty="0" smtClean="0"/>
              <a:t>（</a:t>
            </a:r>
            <a:r>
              <a:rPr lang="ja-JP" altLang="en-US" dirty="0" smtClean="0"/>
              <a:t>仮称案：</a:t>
            </a:r>
            <a:r>
              <a:rPr lang="ja-JP" altLang="ja-JP" dirty="0" smtClean="0"/>
              <a:t>病院</a:t>
            </a:r>
            <a:r>
              <a:rPr lang="ja-JP" altLang="ja-JP" dirty="0"/>
              <a:t>船保有国災害医療サミット）</a:t>
            </a:r>
            <a:endParaRPr lang="ja-JP" altLang="en-US" b="1" dirty="0">
              <a:solidFill>
                <a:srgbClr val="FF0000"/>
              </a:solidFill>
              <a:effectLst>
                <a:outerShdw blurRad="38100" dist="38100" dir="2700000" algn="tl">
                  <a:srgbClr val="000000">
                    <a:alpha val="43137"/>
                  </a:srgbClr>
                </a:outerShdw>
              </a:effectLst>
            </a:endParaRPr>
          </a:p>
          <a:p>
            <a:endParaRPr kumimoji="1" lang="ja-JP" altLang="en-US" dirty="0"/>
          </a:p>
        </p:txBody>
      </p:sp>
    </p:spTree>
    <p:extLst>
      <p:ext uri="{BB962C8B-B14F-4D97-AF65-F5344CB8AC3E}">
        <p14:creationId xmlns:p14="http://schemas.microsoft.com/office/powerpoint/2010/main" val="2029510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2292642"/>
            <a:ext cx="7560841" cy="4513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87941" y="260648"/>
            <a:ext cx="8401659" cy="1015663"/>
          </a:xfrm>
          <a:prstGeom prst="rect">
            <a:avLst/>
          </a:prstGeom>
          <a:noFill/>
        </p:spPr>
        <p:txBody>
          <a:bodyPr wrap="none" rtlCol="0">
            <a:spAutoFit/>
          </a:bodyPr>
          <a:lstStyle/>
          <a:p>
            <a:pPr algn="ctr"/>
            <a:r>
              <a:rPr lang="ja-JP" altLang="en-US" sz="2800" b="1" dirty="0">
                <a:solidFill>
                  <a:schemeClr val="bg1"/>
                </a:solidFill>
                <a:effectLst>
                  <a:outerShdw blurRad="38100" dist="38100" dir="2700000" algn="tl">
                    <a:srgbClr val="000000">
                      <a:alpha val="43137"/>
                    </a:srgbClr>
                  </a:outerShdw>
                </a:effectLst>
              </a:rPr>
              <a:t>災害救援活動は水陸</a:t>
            </a:r>
            <a:r>
              <a:rPr lang="ja-JP" altLang="en-US" sz="2800" b="1" dirty="0" smtClean="0">
                <a:solidFill>
                  <a:schemeClr val="bg1"/>
                </a:solidFill>
                <a:effectLst>
                  <a:outerShdw blurRad="38100" dist="38100" dir="2700000" algn="tl">
                    <a:srgbClr val="000000">
                      <a:alpha val="43137"/>
                    </a:srgbClr>
                  </a:outerShdw>
                </a:effectLst>
              </a:rPr>
              <a:t>両面アプローチ装備</a:t>
            </a:r>
            <a:endParaRPr lang="en-US" altLang="ja-JP" sz="2800" b="1" dirty="0" smtClean="0">
              <a:solidFill>
                <a:schemeClr val="bg1"/>
              </a:solidFill>
              <a:effectLst>
                <a:outerShdw blurRad="38100" dist="38100" dir="2700000" algn="tl">
                  <a:srgbClr val="000000">
                    <a:alpha val="43137"/>
                  </a:srgbClr>
                </a:outerShdw>
              </a:effectLst>
            </a:endParaRPr>
          </a:p>
          <a:p>
            <a:r>
              <a:rPr lang="ja-JP" altLang="en-US" sz="3200" b="1" dirty="0" smtClean="0">
                <a:solidFill>
                  <a:prstClr val="black"/>
                </a:solidFill>
              </a:rPr>
              <a:t>災害時多用途病院船（</a:t>
            </a:r>
            <a:r>
              <a:rPr lang="ja-JP" altLang="en-US" sz="3200" b="1" dirty="0">
                <a:solidFill>
                  <a:prstClr val="black"/>
                </a:solidFill>
              </a:rPr>
              <a:t>海兵隊能力の平和利用）</a:t>
            </a:r>
          </a:p>
        </p:txBody>
      </p:sp>
      <p:sp>
        <p:nvSpPr>
          <p:cNvPr id="3" name="テキスト ボックス 2"/>
          <p:cNvSpPr txBox="1"/>
          <p:nvPr/>
        </p:nvSpPr>
        <p:spPr>
          <a:xfrm>
            <a:off x="611560" y="1490561"/>
            <a:ext cx="7954422" cy="3416320"/>
          </a:xfrm>
          <a:prstGeom prst="rect">
            <a:avLst/>
          </a:prstGeom>
          <a:noFill/>
        </p:spPr>
        <p:txBody>
          <a:bodyPr wrap="none" rtlCol="0">
            <a:spAutoFit/>
          </a:bodyPr>
          <a:lstStyle/>
          <a:p>
            <a:r>
              <a:rPr lang="ja-JP" altLang="en-US" dirty="0" smtClean="0">
                <a:solidFill>
                  <a:prstClr val="black"/>
                </a:solidFill>
              </a:rPr>
              <a:t>事例：２０１７年カナダ海軍がすすめる</a:t>
            </a:r>
            <a:r>
              <a:rPr lang="en-US" altLang="ja-JP" dirty="0" smtClean="0">
                <a:solidFill>
                  <a:prstClr val="black"/>
                </a:solidFill>
                <a:latin typeface="HGP明朝E"/>
              </a:rPr>
              <a:t>HADR</a:t>
            </a:r>
            <a:r>
              <a:rPr lang="ja-JP" altLang="en-US" dirty="0" smtClean="0">
                <a:solidFill>
                  <a:prstClr val="black"/>
                </a:solidFill>
              </a:rPr>
              <a:t>機能船・</a:t>
            </a:r>
            <a:r>
              <a:rPr lang="ja-JP" altLang="en-US" b="1" dirty="0" smtClean="0">
                <a:solidFill>
                  <a:prstClr val="black"/>
                </a:solidFill>
              </a:rPr>
              <a:t>災害</a:t>
            </a:r>
            <a:r>
              <a:rPr lang="ja-JP" altLang="en-US" b="1" dirty="0">
                <a:solidFill>
                  <a:prstClr val="black"/>
                </a:solidFill>
              </a:rPr>
              <a:t>時多用途病院</a:t>
            </a:r>
            <a:r>
              <a:rPr lang="ja-JP" altLang="en-US" b="1" dirty="0" smtClean="0">
                <a:solidFill>
                  <a:prstClr val="black"/>
                </a:solidFill>
              </a:rPr>
              <a:t>船（</a:t>
            </a:r>
            <a:r>
              <a:rPr lang="ja-JP" altLang="en-US" dirty="0" smtClean="0">
                <a:solidFill>
                  <a:prstClr val="black"/>
                </a:solidFill>
              </a:rPr>
              <a:t>写真）</a:t>
            </a:r>
            <a:endParaRPr lang="ja-JP" altLang="en-US" dirty="0">
              <a:solidFill>
                <a:prstClr val="black"/>
              </a:solidFill>
            </a:endParaRPr>
          </a:p>
          <a:p>
            <a:r>
              <a:rPr lang="en-US" altLang="ja-JP" dirty="0">
                <a:solidFill>
                  <a:prstClr val="black"/>
                </a:solidFill>
              </a:rPr>
              <a:t>•</a:t>
            </a:r>
            <a:r>
              <a:rPr lang="ja-JP" altLang="en-US" dirty="0">
                <a:solidFill>
                  <a:prstClr val="black"/>
                </a:solidFill>
              </a:rPr>
              <a:t>避難者</a:t>
            </a:r>
            <a:r>
              <a:rPr lang="en-US" altLang="ja-JP" dirty="0">
                <a:solidFill>
                  <a:prstClr val="black"/>
                </a:solidFill>
              </a:rPr>
              <a:t>/</a:t>
            </a:r>
            <a:r>
              <a:rPr lang="ja-JP" altLang="en-US" dirty="0">
                <a:solidFill>
                  <a:prstClr val="black"/>
                </a:solidFill>
              </a:rPr>
              <a:t>生存者のトリアージとケアのための医療救援処置</a:t>
            </a:r>
            <a:r>
              <a:rPr lang="ja-JP" altLang="en-US" dirty="0" smtClean="0">
                <a:solidFill>
                  <a:prstClr val="black"/>
                </a:solidFill>
              </a:rPr>
              <a:t>領域</a:t>
            </a:r>
            <a:r>
              <a:rPr lang="ja-JP" altLang="en-US" dirty="0">
                <a:solidFill>
                  <a:prstClr val="black"/>
                </a:solidFill>
              </a:rPr>
              <a:t>（</a:t>
            </a:r>
            <a:r>
              <a:rPr lang="ja-JP" altLang="en-US" dirty="0" smtClean="0">
                <a:solidFill>
                  <a:prstClr val="black"/>
                </a:solidFill>
              </a:rPr>
              <a:t>別々の２つ病棟）</a:t>
            </a:r>
            <a:endParaRPr lang="en-US" altLang="ja-JP" dirty="0" smtClean="0">
              <a:solidFill>
                <a:prstClr val="black"/>
              </a:solidFill>
            </a:endParaRPr>
          </a:p>
          <a:p>
            <a:r>
              <a:rPr lang="ja-JP" altLang="en-US" dirty="0" smtClean="0">
                <a:solidFill>
                  <a:prstClr val="black"/>
                </a:solidFill>
              </a:rPr>
              <a:t>を区分し、最大</a:t>
            </a:r>
            <a:r>
              <a:rPr lang="ja-JP" altLang="en-US" dirty="0">
                <a:solidFill>
                  <a:prstClr val="black"/>
                </a:solidFill>
              </a:rPr>
              <a:t>６０</a:t>
            </a:r>
            <a:r>
              <a:rPr lang="ja-JP" altLang="en-US" dirty="0" smtClean="0">
                <a:solidFill>
                  <a:prstClr val="black"/>
                </a:solidFill>
              </a:rPr>
              <a:t>人</a:t>
            </a:r>
            <a:r>
              <a:rPr lang="ja-JP" altLang="en-US" dirty="0">
                <a:solidFill>
                  <a:prstClr val="black"/>
                </a:solidFill>
              </a:rPr>
              <a:t>の</a:t>
            </a:r>
            <a:r>
              <a:rPr lang="ja-JP" altLang="en-US" dirty="0" smtClean="0">
                <a:solidFill>
                  <a:prstClr val="black"/>
                </a:solidFill>
              </a:rPr>
              <a:t>患者を一度に収容可能な大規模</a:t>
            </a:r>
            <a:r>
              <a:rPr lang="ja-JP" altLang="en-US" dirty="0">
                <a:solidFill>
                  <a:prstClr val="black"/>
                </a:solidFill>
              </a:rPr>
              <a:t>な医療</a:t>
            </a:r>
            <a:r>
              <a:rPr lang="ja-JP" altLang="en-US" dirty="0" smtClean="0">
                <a:solidFill>
                  <a:prstClr val="black"/>
                </a:solidFill>
              </a:rPr>
              <a:t>施設</a:t>
            </a:r>
            <a:r>
              <a:rPr lang="en-US" altLang="ja-JP" dirty="0">
                <a:solidFill>
                  <a:prstClr val="black"/>
                </a:solidFill>
              </a:rPr>
              <a:t/>
            </a:r>
            <a:br>
              <a:rPr lang="en-US" altLang="ja-JP" dirty="0">
                <a:solidFill>
                  <a:prstClr val="black"/>
                </a:solidFill>
              </a:rPr>
            </a:br>
            <a:r>
              <a:rPr lang="en-US" altLang="ja-JP" dirty="0" smtClean="0">
                <a:solidFill>
                  <a:schemeClr val="tx2">
                    <a:lumMod val="50000"/>
                  </a:schemeClr>
                </a:solidFill>
              </a:rPr>
              <a:t>•</a:t>
            </a:r>
            <a:r>
              <a:rPr lang="ja-JP" altLang="en-US" dirty="0" smtClean="0">
                <a:solidFill>
                  <a:schemeClr val="tx2">
                    <a:lumMod val="50000"/>
                  </a:schemeClr>
                </a:solidFill>
              </a:rPr>
              <a:t>１５０人の船員スタッフスペースと、最大３５０人の緊急</a:t>
            </a:r>
            <a:r>
              <a:rPr lang="ja-JP" altLang="en-US" dirty="0">
                <a:solidFill>
                  <a:schemeClr val="tx2">
                    <a:lumMod val="50000"/>
                  </a:schemeClr>
                </a:solidFill>
              </a:rPr>
              <a:t>宿泊スペース。</a:t>
            </a:r>
            <a:br>
              <a:rPr lang="ja-JP" altLang="en-US" dirty="0">
                <a:solidFill>
                  <a:schemeClr val="tx2">
                    <a:lumMod val="50000"/>
                  </a:schemeClr>
                </a:solidFill>
              </a:rPr>
            </a:br>
            <a:r>
              <a:rPr lang="en-US" altLang="ja-JP" dirty="0">
                <a:solidFill>
                  <a:schemeClr val="tx2">
                    <a:lumMod val="50000"/>
                  </a:schemeClr>
                </a:solidFill>
              </a:rPr>
              <a:t>•</a:t>
            </a:r>
            <a:r>
              <a:rPr lang="en-US" altLang="ja-JP" dirty="0">
                <a:solidFill>
                  <a:schemeClr val="tx2">
                    <a:lumMod val="50000"/>
                  </a:schemeClr>
                </a:solidFill>
                <a:latin typeface="HGP明朝E"/>
              </a:rPr>
              <a:t>CH-148</a:t>
            </a:r>
            <a:r>
              <a:rPr lang="ja-JP" altLang="en-US" dirty="0">
                <a:solidFill>
                  <a:schemeClr val="tx2">
                    <a:lumMod val="50000"/>
                  </a:schemeClr>
                </a:solidFill>
              </a:rPr>
              <a:t>ヘリコプター２機を備えた水陸空輸能力</a:t>
            </a:r>
            <a:br>
              <a:rPr lang="ja-JP" altLang="en-US" dirty="0">
                <a:solidFill>
                  <a:schemeClr val="tx2">
                    <a:lumMod val="50000"/>
                  </a:schemeClr>
                </a:solidFill>
              </a:rPr>
            </a:br>
            <a:r>
              <a:rPr lang="en-US" altLang="ja-JP" dirty="0">
                <a:solidFill>
                  <a:schemeClr val="tx2">
                    <a:lumMod val="50000"/>
                  </a:schemeClr>
                </a:solidFill>
              </a:rPr>
              <a:t>• </a:t>
            </a:r>
            <a:r>
              <a:rPr lang="ja-JP" altLang="en-US" dirty="0">
                <a:solidFill>
                  <a:schemeClr val="tx2">
                    <a:lumMod val="50000"/>
                  </a:schemeClr>
                </a:solidFill>
              </a:rPr>
              <a:t>８</a:t>
            </a:r>
            <a:r>
              <a:rPr lang="ja-JP" altLang="en-US" dirty="0" smtClean="0">
                <a:solidFill>
                  <a:schemeClr val="tx2">
                    <a:lumMod val="50000"/>
                  </a:schemeClr>
                </a:solidFill>
              </a:rPr>
              <a:t>隻</a:t>
            </a:r>
            <a:r>
              <a:rPr lang="ja-JP" altLang="en-US" dirty="0">
                <a:solidFill>
                  <a:schemeClr val="tx2">
                    <a:lumMod val="50000"/>
                  </a:schemeClr>
                </a:solidFill>
              </a:rPr>
              <a:t>の高速小型船舶</a:t>
            </a:r>
            <a:r>
              <a:rPr lang="ja-JP" altLang="en-US" dirty="0" smtClean="0">
                <a:solidFill>
                  <a:schemeClr val="tx2">
                    <a:lumMod val="50000"/>
                  </a:schemeClr>
                </a:solidFill>
              </a:rPr>
              <a:t>の収容能力</a:t>
            </a:r>
            <a:r>
              <a:rPr lang="ja-JP" altLang="en-US" dirty="0">
                <a:solidFill>
                  <a:schemeClr val="tx2">
                    <a:lumMod val="50000"/>
                  </a:schemeClr>
                </a:solidFill>
              </a:rPr>
              <a:t/>
            </a:r>
            <a:br>
              <a:rPr lang="ja-JP" altLang="en-US" dirty="0">
                <a:solidFill>
                  <a:schemeClr val="tx2">
                    <a:lumMod val="50000"/>
                  </a:schemeClr>
                </a:solidFill>
              </a:rPr>
            </a:br>
            <a:r>
              <a:rPr lang="en-US" altLang="ja-JP" dirty="0">
                <a:solidFill>
                  <a:schemeClr val="tx2">
                    <a:lumMod val="50000"/>
                  </a:schemeClr>
                </a:solidFill>
              </a:rPr>
              <a:t>•</a:t>
            </a:r>
            <a:r>
              <a:rPr lang="ja-JP" altLang="en-US" dirty="0" smtClean="0">
                <a:solidFill>
                  <a:schemeClr val="tx2">
                    <a:lumMod val="50000"/>
                  </a:schemeClr>
                </a:solidFill>
              </a:rPr>
              <a:t>淡水</a:t>
            </a:r>
            <a:r>
              <a:rPr lang="ja-JP" altLang="en-US" dirty="0">
                <a:solidFill>
                  <a:schemeClr val="tx2">
                    <a:lumMod val="50000"/>
                  </a:schemeClr>
                </a:solidFill>
              </a:rPr>
              <a:t>４００</a:t>
            </a:r>
            <a:r>
              <a:rPr lang="ja-JP" altLang="en-US" dirty="0" smtClean="0">
                <a:solidFill>
                  <a:schemeClr val="tx2">
                    <a:lumMod val="50000"/>
                  </a:schemeClr>
                </a:solidFill>
              </a:rPr>
              <a:t>トン</a:t>
            </a:r>
            <a:r>
              <a:rPr lang="en-US" altLang="ja-JP" dirty="0">
                <a:solidFill>
                  <a:schemeClr val="tx2">
                    <a:lumMod val="50000"/>
                  </a:schemeClr>
                </a:solidFill>
              </a:rPr>
              <a:t>/</a:t>
            </a:r>
            <a:r>
              <a:rPr lang="ja-JP" altLang="en-US" dirty="0">
                <a:solidFill>
                  <a:schemeClr val="tx2">
                    <a:lumMod val="50000"/>
                  </a:schemeClr>
                </a:solidFill>
              </a:rPr>
              <a:t>日以上生産する能力</a:t>
            </a:r>
            <a:br>
              <a:rPr lang="ja-JP" altLang="en-US" dirty="0">
                <a:solidFill>
                  <a:schemeClr val="tx2">
                    <a:lumMod val="50000"/>
                  </a:schemeClr>
                </a:solidFill>
              </a:rPr>
            </a:br>
            <a:r>
              <a:rPr lang="en-US" altLang="ja-JP" dirty="0">
                <a:solidFill>
                  <a:schemeClr val="tx2">
                    <a:lumMod val="50000"/>
                  </a:schemeClr>
                </a:solidFill>
              </a:rPr>
              <a:t>•</a:t>
            </a:r>
            <a:r>
              <a:rPr lang="ja-JP" altLang="en-US" dirty="0" smtClean="0">
                <a:solidFill>
                  <a:schemeClr val="tx2">
                    <a:lumMod val="50000"/>
                  </a:schemeClr>
                </a:solidFill>
              </a:rPr>
              <a:t>燃料７０００トン、別途石油</a:t>
            </a:r>
            <a:r>
              <a:rPr lang="ja-JP" altLang="en-US" dirty="0">
                <a:solidFill>
                  <a:schemeClr val="tx2">
                    <a:lumMod val="50000"/>
                  </a:schemeClr>
                </a:solidFill>
              </a:rPr>
              <a:t>燃料以外から電力を供給する能力</a:t>
            </a:r>
            <a:br>
              <a:rPr lang="ja-JP" altLang="en-US" dirty="0">
                <a:solidFill>
                  <a:schemeClr val="tx2">
                    <a:lumMod val="50000"/>
                  </a:schemeClr>
                </a:solidFill>
              </a:rPr>
            </a:br>
            <a:r>
              <a:rPr lang="en-US" altLang="ja-JP" dirty="0">
                <a:solidFill>
                  <a:schemeClr val="tx2">
                    <a:lumMod val="50000"/>
                  </a:schemeClr>
                </a:solidFill>
              </a:rPr>
              <a:t>•</a:t>
            </a:r>
            <a:r>
              <a:rPr lang="en-US" altLang="ja-JP" dirty="0">
                <a:solidFill>
                  <a:schemeClr val="tx2">
                    <a:lumMod val="50000"/>
                  </a:schemeClr>
                </a:solidFill>
                <a:latin typeface="HGP明朝E"/>
              </a:rPr>
              <a:t>HADR</a:t>
            </a:r>
            <a:r>
              <a:rPr lang="ja-JP" altLang="en-US" dirty="0" smtClean="0">
                <a:solidFill>
                  <a:schemeClr val="tx2">
                    <a:lumMod val="50000"/>
                  </a:schemeClr>
                </a:solidFill>
              </a:rPr>
              <a:t>ミッションに必要な上陸用途軽車両、貨物輸送用オフロード車両、</a:t>
            </a:r>
            <a:endParaRPr lang="en-US" altLang="ja-JP" dirty="0" smtClean="0">
              <a:solidFill>
                <a:schemeClr val="tx2">
                  <a:lumMod val="50000"/>
                </a:schemeClr>
              </a:solidFill>
            </a:endParaRPr>
          </a:p>
          <a:p>
            <a:r>
              <a:rPr lang="ja-JP" altLang="en-US" dirty="0">
                <a:solidFill>
                  <a:schemeClr val="tx2">
                    <a:lumMod val="50000"/>
                  </a:schemeClr>
                </a:solidFill>
              </a:rPr>
              <a:t>　</a:t>
            </a:r>
            <a:r>
              <a:rPr lang="ja-JP" altLang="en-US" dirty="0" smtClean="0">
                <a:solidFill>
                  <a:schemeClr val="tx2">
                    <a:lumMod val="50000"/>
                  </a:schemeClr>
                </a:solidFill>
              </a:rPr>
              <a:t>重機等特殊車両積載能力</a:t>
            </a:r>
            <a:endParaRPr lang="en-US" altLang="ja-JP" dirty="0" smtClean="0">
              <a:solidFill>
                <a:schemeClr val="tx2">
                  <a:lumMod val="50000"/>
                </a:schemeClr>
              </a:solidFill>
            </a:endParaRPr>
          </a:p>
          <a:p>
            <a:r>
              <a:rPr lang="en-US" altLang="ja-JP" dirty="0" smtClean="0">
                <a:solidFill>
                  <a:schemeClr val="tx2">
                    <a:lumMod val="50000"/>
                  </a:schemeClr>
                </a:solidFill>
              </a:rPr>
              <a:t>•</a:t>
            </a:r>
            <a:r>
              <a:rPr lang="ja-JP" altLang="en-US" dirty="0" smtClean="0">
                <a:solidFill>
                  <a:schemeClr val="tx2">
                    <a:lumMod val="50000"/>
                  </a:schemeClr>
                </a:solidFill>
              </a:rPr>
              <a:t>通信情報収集モニタリング指揮能力、ロジスティクスなど輸送船能力</a:t>
            </a:r>
            <a:endParaRPr lang="ja-JP" altLang="en-US" dirty="0">
              <a:solidFill>
                <a:schemeClr val="tx2">
                  <a:lumMod val="50000"/>
                </a:schemeClr>
              </a:solidFill>
            </a:endParaRPr>
          </a:p>
          <a:p>
            <a:endParaRPr lang="ja-JP" altLang="en-US" dirty="0">
              <a:solidFill>
                <a:prstClr val="black"/>
              </a:solidFill>
            </a:endParaRPr>
          </a:p>
        </p:txBody>
      </p:sp>
      <p:sp>
        <p:nvSpPr>
          <p:cNvPr id="4" name="日付プレースホルダー 3"/>
          <p:cNvSpPr>
            <a:spLocks noGrp="1"/>
          </p:cNvSpPr>
          <p:nvPr>
            <p:ph type="dt" sz="half" idx="10"/>
          </p:nvPr>
        </p:nvSpPr>
        <p:spPr/>
        <p:txBody>
          <a:bodyPr/>
          <a:lstStyle/>
          <a:p>
            <a:fld id="{DB4F5A2D-ECB4-4096-B881-0718E7A2A83C}" type="datetime1">
              <a:rPr kumimoji="1" lang="ja-JP" altLang="en-US" smtClean="0"/>
              <a:t>2016/5/27</a:t>
            </a:fld>
            <a:endParaRPr kumimoji="1" lang="ja-JP" altLang="en-US"/>
          </a:p>
        </p:txBody>
      </p:sp>
      <p:sp>
        <p:nvSpPr>
          <p:cNvPr id="5" name="スライド番号プレースホルダー 4"/>
          <p:cNvSpPr>
            <a:spLocks noGrp="1"/>
          </p:cNvSpPr>
          <p:nvPr>
            <p:ph type="sldNum" sz="quarter" idx="12"/>
          </p:nvPr>
        </p:nvSpPr>
        <p:spPr/>
        <p:txBody>
          <a:bodyPr/>
          <a:lstStyle/>
          <a:p>
            <a:fld id="{4B00F725-F383-4222-B11E-8E12E30CC051}" type="slidenum">
              <a:rPr kumimoji="1" lang="ja-JP" altLang="en-US" smtClean="0"/>
              <a:t>6</a:t>
            </a:fld>
            <a:endParaRPr kumimoji="1" lang="ja-JP" altLang="en-US"/>
          </a:p>
        </p:txBody>
      </p:sp>
    </p:spTree>
    <p:extLst>
      <p:ext uri="{BB962C8B-B14F-4D97-AF65-F5344CB8AC3E}">
        <p14:creationId xmlns:p14="http://schemas.microsoft.com/office/powerpoint/2010/main" val="2875764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B600F5-651D-4C00-870E-02C74CEBD829}" type="datetime1">
              <a:rPr kumimoji="1" lang="ja-JP" altLang="en-US" smtClean="0"/>
              <a:t>2016/5/27</a:t>
            </a:fld>
            <a:endParaRPr kumimoji="1" lang="ja-JP" altLang="en-US"/>
          </a:p>
        </p:txBody>
      </p:sp>
      <p:sp>
        <p:nvSpPr>
          <p:cNvPr id="3" name="スライド番号プレースホルダー 2"/>
          <p:cNvSpPr>
            <a:spLocks noGrp="1"/>
          </p:cNvSpPr>
          <p:nvPr>
            <p:ph type="sldNum" sz="quarter" idx="12"/>
          </p:nvPr>
        </p:nvSpPr>
        <p:spPr/>
        <p:txBody>
          <a:bodyPr/>
          <a:lstStyle/>
          <a:p>
            <a:fld id="{4B00F725-F383-4222-B11E-8E12E30CC051}" type="slidenum">
              <a:rPr kumimoji="1" lang="ja-JP" altLang="en-US" smtClean="0"/>
              <a:t>7</a:t>
            </a:fld>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23" y="2176463"/>
            <a:ext cx="8584557" cy="376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021314" y="260648"/>
            <a:ext cx="7281160" cy="1754326"/>
          </a:xfrm>
          <a:prstGeom prst="rect">
            <a:avLst/>
          </a:prstGeom>
          <a:noFill/>
        </p:spPr>
        <p:txBody>
          <a:bodyPr wrap="none" rtlCol="0">
            <a:spAutoFit/>
          </a:bodyPr>
          <a:lstStyle/>
          <a:p>
            <a:pPr algn="ctr"/>
            <a:r>
              <a:rPr lang="ja-JP" altLang="en-US" sz="2400" b="1" dirty="0" smtClean="0">
                <a:solidFill>
                  <a:schemeClr val="bg1"/>
                </a:solidFill>
                <a:effectLst>
                  <a:outerShdw blurRad="38100" dist="38100" dir="2700000" algn="tl">
                    <a:srgbClr val="000000">
                      <a:alpha val="43137"/>
                    </a:srgbClr>
                  </a:outerShdw>
                </a:effectLst>
              </a:rPr>
              <a:t>「カナダ海軍プロジェクト</a:t>
            </a:r>
            <a:r>
              <a:rPr lang="en-US" altLang="ja-JP" sz="2400" b="1" dirty="0" smtClean="0">
                <a:solidFill>
                  <a:schemeClr val="bg1"/>
                </a:solidFill>
                <a:effectLst>
                  <a:outerShdw blurRad="38100" dist="38100" dir="2700000" algn="tl">
                    <a:srgbClr val="000000">
                      <a:alpha val="43137"/>
                    </a:srgbClr>
                  </a:outerShdw>
                </a:effectLst>
              </a:rPr>
              <a:t>'</a:t>
            </a:r>
            <a:r>
              <a:rPr lang="ja-JP" altLang="en-US" sz="2400" b="1" dirty="0">
                <a:solidFill>
                  <a:schemeClr val="bg1"/>
                </a:solidFill>
                <a:effectLst>
                  <a:outerShdw blurRad="38100" dist="38100" dir="2700000" algn="tl">
                    <a:srgbClr val="000000">
                      <a:alpha val="43137"/>
                    </a:srgbClr>
                  </a:outerShdw>
                </a:effectLst>
              </a:rPr>
              <a:t>：新病院船</a:t>
            </a:r>
            <a:r>
              <a:rPr lang="en-US" altLang="ja-JP" sz="2400" b="1" dirty="0">
                <a:solidFill>
                  <a:schemeClr val="bg1"/>
                </a:solidFill>
                <a:effectLst>
                  <a:outerShdw blurRad="38100" dist="38100" dir="2700000" algn="tl">
                    <a:srgbClr val="000000">
                      <a:alpha val="43137"/>
                    </a:srgbClr>
                  </a:outerShdw>
                </a:effectLst>
              </a:rPr>
              <a:t>/</a:t>
            </a:r>
            <a:r>
              <a:rPr lang="ja-JP" altLang="en-US" sz="2400" b="1" dirty="0">
                <a:solidFill>
                  <a:schemeClr val="bg1"/>
                </a:solidFill>
                <a:effectLst>
                  <a:outerShdw blurRad="38100" dist="38100" dir="2700000" algn="tl">
                    <a:srgbClr val="000000">
                      <a:alpha val="43137"/>
                    </a:srgbClr>
                  </a:outerShdw>
                </a:effectLst>
              </a:rPr>
              <a:t>災害救援</a:t>
            </a:r>
            <a:r>
              <a:rPr lang="ja-JP" altLang="en-US" sz="2400" b="1" dirty="0" smtClean="0">
                <a:solidFill>
                  <a:schemeClr val="bg1"/>
                </a:solidFill>
                <a:effectLst>
                  <a:outerShdw blurRad="38100" dist="38100" dir="2700000" algn="tl">
                    <a:srgbClr val="000000">
                      <a:alpha val="43137"/>
                    </a:srgbClr>
                  </a:outerShdw>
                </a:effectLst>
              </a:rPr>
              <a:t>船」</a:t>
            </a:r>
            <a:endParaRPr lang="en-US" altLang="ja-JP" sz="2400" b="1" dirty="0" smtClean="0">
              <a:solidFill>
                <a:schemeClr val="bg1"/>
              </a:solidFill>
              <a:effectLst>
                <a:outerShdw blurRad="38100" dist="38100" dir="2700000" algn="tl">
                  <a:srgbClr val="000000">
                    <a:alpha val="43137"/>
                  </a:srgbClr>
                </a:outerShdw>
              </a:effectLst>
            </a:endParaRPr>
          </a:p>
          <a:p>
            <a:r>
              <a:rPr lang="ja-JP" altLang="en-US" sz="1400" dirty="0" smtClean="0"/>
              <a:t>カナダ</a:t>
            </a:r>
            <a:r>
              <a:rPr lang="ja-JP" altLang="en-US" sz="1400" dirty="0"/>
              <a:t>海軍は、世界中の困っている人々に休息を提供</a:t>
            </a:r>
            <a:r>
              <a:rPr lang="ja-JP" altLang="en-US" sz="1400" dirty="0" smtClean="0"/>
              <a:t>する構想。</a:t>
            </a:r>
            <a:r>
              <a:rPr lang="ja-JP" altLang="en-US" sz="1400" dirty="0"/>
              <a:t/>
            </a:r>
            <a:br>
              <a:rPr lang="ja-JP" altLang="en-US" sz="1400" dirty="0"/>
            </a:br>
            <a:r>
              <a:rPr lang="ja-JP" altLang="en-US" sz="1400" dirty="0" smtClean="0"/>
              <a:t>２０１６年１２月、カナダ軍防衛瀬策検討で、平和</a:t>
            </a:r>
            <a:r>
              <a:rPr lang="ja-JP" altLang="en-US" sz="1400" dirty="0"/>
              <a:t>維持活動（</a:t>
            </a:r>
            <a:r>
              <a:rPr lang="en-US" altLang="ja-JP" sz="1400" dirty="0"/>
              <a:t>PKO</a:t>
            </a:r>
            <a:r>
              <a:rPr lang="ja-JP" altLang="en-US" sz="1400" dirty="0"/>
              <a:t>）へ</a:t>
            </a:r>
            <a:r>
              <a:rPr lang="ja-JP" altLang="en-US" sz="1400" dirty="0" smtClean="0"/>
              <a:t>のコミットメントを更新。</a:t>
            </a:r>
            <a:endParaRPr lang="en-US" altLang="ja-JP" sz="1400" dirty="0" smtClean="0"/>
          </a:p>
          <a:p>
            <a:r>
              <a:rPr lang="ja-JP" altLang="en-US" sz="1400" dirty="0" smtClean="0"/>
              <a:t>平和維持活動に重点を置くことが期待される。</a:t>
            </a:r>
            <a:endParaRPr lang="en-US" altLang="ja-JP" sz="1400" dirty="0" smtClean="0"/>
          </a:p>
          <a:p>
            <a:r>
              <a:rPr lang="ja-JP" altLang="en-US" sz="1400" dirty="0" smtClean="0"/>
              <a:t>カナダ</a:t>
            </a:r>
            <a:r>
              <a:rPr lang="ja-JP" altLang="en-US" sz="1400" dirty="0"/>
              <a:t>海軍</a:t>
            </a:r>
            <a:r>
              <a:rPr lang="en-US" altLang="ja-JP" sz="1400" dirty="0"/>
              <a:t>AOR</a:t>
            </a:r>
            <a:r>
              <a:rPr lang="ja-JP" altLang="en-US" sz="1400" dirty="0"/>
              <a:t>不足のためのプロジェクトの一環と</a:t>
            </a:r>
            <a:r>
              <a:rPr lang="ja-JP" altLang="en-US" sz="1400" dirty="0" smtClean="0"/>
              <a:t>して、１８３メートル級の補給艦を</a:t>
            </a:r>
            <a:r>
              <a:rPr lang="ja-JP" altLang="en-US" sz="1400" dirty="0"/>
              <a:t>病院船また</a:t>
            </a:r>
            <a:r>
              <a:rPr lang="ja-JP" altLang="en-US" sz="1400" dirty="0" smtClean="0"/>
              <a:t>は</a:t>
            </a:r>
            <a:endParaRPr lang="en-US" altLang="ja-JP" sz="1400" dirty="0" smtClean="0"/>
          </a:p>
          <a:p>
            <a:r>
              <a:rPr lang="en-US" altLang="ja-JP" sz="1400" dirty="0" smtClean="0"/>
              <a:t>NATO</a:t>
            </a:r>
            <a:r>
              <a:rPr lang="ja-JP" altLang="en-US" sz="1400" dirty="0" smtClean="0"/>
              <a:t>の</a:t>
            </a:r>
            <a:r>
              <a:rPr lang="ja-JP" altLang="en-US" sz="1400" dirty="0"/>
              <a:t>３</a:t>
            </a:r>
            <a:r>
              <a:rPr lang="ja-JP" altLang="en-US" sz="1400" dirty="0" smtClean="0"/>
              <a:t>病院</a:t>
            </a:r>
            <a:r>
              <a:rPr lang="ja-JP" altLang="en-US" sz="1400" dirty="0"/>
              <a:t>に相当する</a:t>
            </a:r>
            <a:r>
              <a:rPr lang="en-US" altLang="ja-JP" sz="1400" dirty="0" smtClean="0"/>
              <a:t>HADR</a:t>
            </a:r>
            <a:r>
              <a:rPr lang="ja-JP" altLang="en-US" sz="1400" dirty="0"/>
              <a:t>（人道支援・災害救援）の多機能船として計画している</a:t>
            </a:r>
            <a:r>
              <a:rPr lang="ja-JP" altLang="en-US" sz="1400" dirty="0" smtClean="0"/>
              <a:t>。</a:t>
            </a:r>
            <a:endParaRPr lang="en-US" altLang="ja-JP" sz="1400" dirty="0" smtClean="0"/>
          </a:p>
          <a:p>
            <a:r>
              <a:rPr lang="ja-JP" altLang="en-US" sz="1400" dirty="0" smtClean="0"/>
              <a:t>基本的</a:t>
            </a:r>
            <a:r>
              <a:rPr lang="ja-JP" altLang="en-US" sz="1400" dirty="0"/>
              <a:t>な手術を含むフルケア医療施設を</a:t>
            </a:r>
            <a:r>
              <a:rPr lang="ja-JP" altLang="en-US" sz="1400" dirty="0" smtClean="0"/>
              <a:t>備える。</a:t>
            </a:r>
            <a:endParaRPr kumimoji="1" lang="ja-JP" altLang="en-US" sz="1400" dirty="0"/>
          </a:p>
        </p:txBody>
      </p:sp>
      <p:sp>
        <p:nvSpPr>
          <p:cNvPr id="6" name="テキスト ボックス 5"/>
          <p:cNvSpPr txBox="1"/>
          <p:nvPr/>
        </p:nvSpPr>
        <p:spPr>
          <a:xfrm>
            <a:off x="539552" y="6050023"/>
            <a:ext cx="8154797" cy="276999"/>
          </a:xfrm>
          <a:prstGeom prst="rect">
            <a:avLst/>
          </a:prstGeom>
          <a:noFill/>
        </p:spPr>
        <p:txBody>
          <a:bodyPr wrap="none" rtlCol="0">
            <a:spAutoFit/>
          </a:bodyPr>
          <a:lstStyle/>
          <a:p>
            <a:r>
              <a:rPr lang="en-US" altLang="ja-JP" sz="1200" dirty="0" smtClean="0"/>
              <a:t>AOR</a:t>
            </a:r>
            <a:r>
              <a:rPr lang="ja-JP" altLang="en-US" sz="1200" dirty="0" smtClean="0"/>
              <a:t>：洋上</a:t>
            </a:r>
            <a:r>
              <a:rPr lang="ja-JP" altLang="en-US" sz="1200" dirty="0"/>
              <a:t>艦隊給油艦</a:t>
            </a:r>
            <a:r>
              <a:rPr lang="en-US" altLang="ja-JP" sz="1200" dirty="0"/>
              <a:t>. Replenishment oiler, </a:t>
            </a:r>
            <a:r>
              <a:rPr lang="ja-JP" altLang="en-US" sz="1200" dirty="0"/>
              <a:t>上記の高速戦闘支援艦</a:t>
            </a:r>
            <a:r>
              <a:rPr lang="en-US" altLang="ja-JP" sz="1200" dirty="0"/>
              <a:t>(</a:t>
            </a:r>
            <a:r>
              <a:rPr lang="en-US" altLang="ja-JP" sz="1200" b="1" dirty="0"/>
              <a:t>AOE</a:t>
            </a:r>
            <a:r>
              <a:rPr lang="en-US" altLang="ja-JP" sz="1200" dirty="0"/>
              <a:t>)</a:t>
            </a:r>
            <a:r>
              <a:rPr lang="ja-JP" altLang="en-US" sz="1200" dirty="0"/>
              <a:t>に近い性格の艦であるが、より低速（最高</a:t>
            </a:r>
            <a:r>
              <a:rPr lang="en-US" altLang="ja-JP" sz="1200" dirty="0"/>
              <a:t>20</a:t>
            </a:r>
            <a:r>
              <a:rPr lang="ja-JP" altLang="en-US" sz="1200" dirty="0"/>
              <a:t>ノット</a:t>
            </a:r>
            <a:r>
              <a:rPr lang="ja-JP" altLang="en-US" sz="1200" dirty="0" smtClean="0"/>
              <a:t>）</a:t>
            </a:r>
            <a:endParaRPr kumimoji="1" lang="ja-JP" altLang="en-US" sz="1200" dirty="0"/>
          </a:p>
        </p:txBody>
      </p:sp>
    </p:spTree>
    <p:extLst>
      <p:ext uri="{BB962C8B-B14F-4D97-AF65-F5344CB8AC3E}">
        <p14:creationId xmlns:p14="http://schemas.microsoft.com/office/powerpoint/2010/main" val="2184769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ocha.org/japan/sites/unocha.org.japan/files/images/Spectrum%20of%20Coordin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5" y="1"/>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123728" y="998831"/>
            <a:ext cx="5628464" cy="307777"/>
          </a:xfrm>
          <a:prstGeom prst="rect">
            <a:avLst/>
          </a:prstGeom>
          <a:noFill/>
        </p:spPr>
        <p:txBody>
          <a:bodyPr wrap="none" rtlCol="0">
            <a:spAutoFit/>
          </a:bodyPr>
          <a:lstStyle/>
          <a:p>
            <a:r>
              <a:rPr lang="ja-JP" altLang="en-US" sz="1400" b="1" dirty="0" smtClean="0"/>
              <a:t>人道</a:t>
            </a:r>
            <a:r>
              <a:rPr lang="en-US" altLang="ja-JP" sz="1400" b="1" dirty="0" smtClean="0"/>
              <a:t>-</a:t>
            </a:r>
            <a:r>
              <a:rPr lang="ja-JP" altLang="en-US" sz="1400" b="1" dirty="0" smtClean="0"/>
              <a:t>軍（民</a:t>
            </a:r>
            <a:r>
              <a:rPr lang="en-US" altLang="ja-JP" sz="1400" b="1" dirty="0" smtClean="0"/>
              <a:t>-</a:t>
            </a:r>
            <a:r>
              <a:rPr lang="ja-JP" altLang="en-US" sz="1400" b="1" dirty="0" smtClean="0"/>
              <a:t>軍）領域（立場）を超えた異なる</a:t>
            </a:r>
            <a:r>
              <a:rPr lang="ja-JP" altLang="en-US" sz="1400" b="1" dirty="0"/>
              <a:t>インターフェースの連絡</a:t>
            </a:r>
            <a:r>
              <a:rPr lang="ja-JP" altLang="en-US" sz="1400" b="1" dirty="0" smtClean="0"/>
              <a:t>調整</a:t>
            </a:r>
            <a:endParaRPr kumimoji="1" lang="ja-JP" altLang="en-US" sz="1400" b="1" dirty="0"/>
          </a:p>
        </p:txBody>
      </p:sp>
      <p:sp>
        <p:nvSpPr>
          <p:cNvPr id="3" name="テキスト ボックス 2"/>
          <p:cNvSpPr txBox="1"/>
          <p:nvPr/>
        </p:nvSpPr>
        <p:spPr>
          <a:xfrm>
            <a:off x="1312086" y="1900573"/>
            <a:ext cx="492443" cy="276999"/>
          </a:xfrm>
          <a:prstGeom prst="rect">
            <a:avLst/>
          </a:prstGeom>
          <a:noFill/>
        </p:spPr>
        <p:txBody>
          <a:bodyPr wrap="none" rtlCol="0">
            <a:spAutoFit/>
          </a:bodyPr>
          <a:lstStyle/>
          <a:p>
            <a:r>
              <a:rPr kumimoji="1" lang="ja-JP" altLang="en-US" sz="1200" b="1" dirty="0" smtClean="0"/>
              <a:t>協力</a:t>
            </a:r>
            <a:endParaRPr kumimoji="1" lang="ja-JP" altLang="en-US" sz="1200" b="1" dirty="0"/>
          </a:p>
        </p:txBody>
      </p:sp>
      <p:sp>
        <p:nvSpPr>
          <p:cNvPr id="4" name="テキスト ボックス 3"/>
          <p:cNvSpPr txBox="1"/>
          <p:nvPr/>
        </p:nvSpPr>
        <p:spPr>
          <a:xfrm>
            <a:off x="7318385" y="1901839"/>
            <a:ext cx="602304" cy="276999"/>
          </a:xfrm>
          <a:prstGeom prst="rect">
            <a:avLst/>
          </a:prstGeom>
          <a:noFill/>
        </p:spPr>
        <p:txBody>
          <a:bodyPr wrap="square" rtlCol="0">
            <a:spAutoFit/>
          </a:bodyPr>
          <a:lstStyle/>
          <a:p>
            <a:r>
              <a:rPr kumimoji="1" lang="ja-JP" altLang="en-US" sz="1200" b="1" dirty="0" smtClean="0"/>
              <a:t>共存</a:t>
            </a:r>
            <a:endParaRPr kumimoji="1" lang="ja-JP" altLang="en-US" sz="1200" b="1" dirty="0"/>
          </a:p>
        </p:txBody>
      </p:sp>
      <p:sp>
        <p:nvSpPr>
          <p:cNvPr id="5" name="テキスト ボックス 4"/>
          <p:cNvSpPr txBox="1"/>
          <p:nvPr/>
        </p:nvSpPr>
        <p:spPr>
          <a:xfrm>
            <a:off x="5148064" y="1895235"/>
            <a:ext cx="1463862" cy="253916"/>
          </a:xfrm>
          <a:prstGeom prst="rect">
            <a:avLst/>
          </a:prstGeom>
          <a:noFill/>
        </p:spPr>
        <p:txBody>
          <a:bodyPr wrap="none" rtlCol="0">
            <a:spAutoFit/>
          </a:bodyPr>
          <a:lstStyle/>
          <a:p>
            <a:r>
              <a:rPr lang="ja-JP" altLang="en-US" sz="1050" dirty="0" smtClean="0"/>
              <a:t>別々組織の</a:t>
            </a:r>
            <a:r>
              <a:rPr lang="ja-JP" altLang="en-US" sz="1050" dirty="0"/>
              <a:t>整理・配置</a:t>
            </a:r>
            <a:endParaRPr kumimoji="1" lang="ja-JP" altLang="en-US" sz="1050" dirty="0"/>
          </a:p>
        </p:txBody>
      </p:sp>
      <p:sp>
        <p:nvSpPr>
          <p:cNvPr id="6" name="日付プレースホルダー 5"/>
          <p:cNvSpPr>
            <a:spLocks noGrp="1"/>
          </p:cNvSpPr>
          <p:nvPr>
            <p:ph type="dt" sz="half" idx="10"/>
          </p:nvPr>
        </p:nvSpPr>
        <p:spPr/>
        <p:txBody>
          <a:bodyPr/>
          <a:lstStyle/>
          <a:p>
            <a:fld id="{87D8342C-E375-45C0-990D-EF6A66003432}" type="datetime1">
              <a:rPr kumimoji="1" lang="ja-JP" altLang="en-US" smtClean="0"/>
              <a:t>2016/5/27</a:t>
            </a:fld>
            <a:endParaRPr kumimoji="1" lang="ja-JP" altLang="en-US"/>
          </a:p>
        </p:txBody>
      </p:sp>
      <p:sp>
        <p:nvSpPr>
          <p:cNvPr id="7" name="スライド番号プレースホルダー 6"/>
          <p:cNvSpPr>
            <a:spLocks noGrp="1"/>
          </p:cNvSpPr>
          <p:nvPr>
            <p:ph type="sldNum" sz="quarter" idx="12"/>
          </p:nvPr>
        </p:nvSpPr>
        <p:spPr/>
        <p:txBody>
          <a:bodyPr/>
          <a:lstStyle/>
          <a:p>
            <a:fld id="{4B00F725-F383-4222-B11E-8E12E30CC051}" type="slidenum">
              <a:rPr kumimoji="1" lang="ja-JP" altLang="en-US" smtClean="0"/>
              <a:t>8</a:t>
            </a:fld>
            <a:endParaRPr kumimoji="1" lang="ja-JP" altLang="en-US"/>
          </a:p>
        </p:txBody>
      </p:sp>
    </p:spTree>
    <p:extLst>
      <p:ext uri="{BB962C8B-B14F-4D97-AF65-F5344CB8AC3E}">
        <p14:creationId xmlns:p14="http://schemas.microsoft.com/office/powerpoint/2010/main" val="19917545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11E3FF99-C2C8-4DE1-A150-A62AE0D288FC}" type="datetime1">
              <a:rPr kumimoji="1" lang="ja-JP" altLang="en-US" smtClean="0"/>
              <a:t>2016/5/27</a:t>
            </a:fld>
            <a:endParaRPr kumimoji="1" lang="ja-JP" altLang="en-US"/>
          </a:p>
        </p:txBody>
      </p:sp>
      <p:sp>
        <p:nvSpPr>
          <p:cNvPr id="5" name="スライド番号プレースホルダー 4"/>
          <p:cNvSpPr>
            <a:spLocks noGrp="1"/>
          </p:cNvSpPr>
          <p:nvPr>
            <p:ph type="sldNum" sz="quarter" idx="12"/>
          </p:nvPr>
        </p:nvSpPr>
        <p:spPr/>
        <p:txBody>
          <a:bodyPr/>
          <a:lstStyle/>
          <a:p>
            <a:fld id="{4B00F725-F383-4222-B11E-8E12E30CC051}" type="slidenum">
              <a:rPr kumimoji="1" lang="ja-JP" altLang="en-US" smtClean="0"/>
              <a:t>9</a:t>
            </a:fld>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841"/>
            <a:ext cx="8640960" cy="478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79254" y="5021129"/>
            <a:ext cx="8613226" cy="1600438"/>
          </a:xfrm>
          <a:prstGeom prst="rect">
            <a:avLst/>
          </a:prstGeom>
          <a:noFill/>
        </p:spPr>
        <p:txBody>
          <a:bodyPr wrap="square" rtlCol="0">
            <a:spAutoFit/>
          </a:bodyPr>
          <a:lstStyle/>
          <a:p>
            <a:r>
              <a:rPr lang="ja-JP" altLang="en-US" sz="1600" dirty="0" smtClean="0"/>
              <a:t>台湾</a:t>
            </a:r>
            <a:r>
              <a:rPr lang="en-US" altLang="ja-JP" sz="1600" dirty="0"/>
              <a:t>HADR</a:t>
            </a:r>
            <a:r>
              <a:rPr lang="ja-JP" altLang="en-US" sz="1600" dirty="0"/>
              <a:t>人道支援・災害救援（災害時多機能補給艦）（</a:t>
            </a:r>
            <a:r>
              <a:rPr lang="en-US" altLang="ja-JP" sz="1600" dirty="0"/>
              <a:t>Panshi_Fast_Combat_Support_Ship_AOE-532</a:t>
            </a:r>
            <a:r>
              <a:rPr lang="ja-JP" altLang="en-US" sz="1600" dirty="0" smtClean="0"/>
              <a:t>）軍艦</a:t>
            </a:r>
            <a:r>
              <a:rPr lang="ja-JP" altLang="en-US" sz="1600" dirty="0"/>
              <a:t>が母港での補給を必要とせずに作戦を維持する能力を提供支援する</a:t>
            </a:r>
            <a:r>
              <a:rPr lang="ja-JP" altLang="en-US" sz="1600" dirty="0" smtClean="0"/>
              <a:t>船：</a:t>
            </a:r>
            <a:r>
              <a:rPr lang="en-US" altLang="ja-JP" sz="1600" dirty="0" err="1"/>
              <a:t>Panshih</a:t>
            </a:r>
            <a:r>
              <a:rPr lang="ja-JP" altLang="en-US" sz="1600" dirty="0"/>
              <a:t>は、手術室、隔離病棟、</a:t>
            </a:r>
            <a:r>
              <a:rPr lang="ja-JP" altLang="en-US" sz="1600" dirty="0" smtClean="0"/>
              <a:t>および３レギュラー</a:t>
            </a:r>
            <a:r>
              <a:rPr lang="ja-JP" altLang="en-US" sz="1600" dirty="0"/>
              <a:t>区を含む、最先端の医療施設が装備されています。つまり、</a:t>
            </a:r>
            <a:r>
              <a:rPr lang="en-US" altLang="ja-JP" sz="1600" dirty="0" err="1"/>
              <a:t>Panshih</a:t>
            </a:r>
            <a:r>
              <a:rPr lang="ja-JP" altLang="en-US" sz="1600" dirty="0"/>
              <a:t>は人道支援や災害救援（</a:t>
            </a:r>
            <a:r>
              <a:rPr lang="en-US" altLang="ja-JP" sz="1600" dirty="0"/>
              <a:t>HADR</a:t>
            </a:r>
            <a:r>
              <a:rPr lang="ja-JP" altLang="en-US" sz="1600" dirty="0"/>
              <a:t>）提供のために設備を持っている</a:t>
            </a:r>
            <a:r>
              <a:rPr lang="ja-JP" altLang="en-US" sz="1600" dirty="0" smtClean="0"/>
              <a:t>補給</a:t>
            </a:r>
            <a:r>
              <a:rPr lang="en-US" altLang="ja-JP" sz="1600" dirty="0" err="1" smtClean="0"/>
              <a:t>Combat_Support_Ship</a:t>
            </a:r>
            <a:r>
              <a:rPr lang="ja-JP" altLang="en-US" sz="1600" dirty="0"/>
              <a:t>です。台湾の最も一般的地震や台風（および結果の洪水と地滑り</a:t>
            </a:r>
            <a:r>
              <a:rPr lang="ja-JP" altLang="en-US" sz="1600" dirty="0" smtClean="0"/>
              <a:t>）</a:t>
            </a:r>
            <a:r>
              <a:rPr lang="ja-JP" altLang="en-US" sz="1600" dirty="0"/>
              <a:t>、</a:t>
            </a:r>
            <a:r>
              <a:rPr lang="ja-JP" altLang="en-US" sz="1600" dirty="0" smtClean="0"/>
              <a:t>台湾近く</a:t>
            </a:r>
            <a:r>
              <a:rPr lang="ja-JP" altLang="en-US" sz="1600" dirty="0"/>
              <a:t>の周辺の国々の様々な種類の自然災害を考慮</a:t>
            </a:r>
            <a:r>
              <a:rPr lang="ja-JP" altLang="en-US" sz="1600" dirty="0" smtClean="0"/>
              <a:t>した重要</a:t>
            </a:r>
            <a:r>
              <a:rPr lang="ja-JP" altLang="en-US" sz="1600" dirty="0"/>
              <a:t>な機能を</a:t>
            </a:r>
            <a:r>
              <a:rPr lang="ja-JP" altLang="en-US" sz="1600" dirty="0" smtClean="0"/>
              <a:t>備えている。</a:t>
            </a:r>
            <a:r>
              <a:rPr lang="ja-JP" altLang="en-US" sz="1600" dirty="0"/>
              <a:t> </a:t>
            </a:r>
            <a:r>
              <a:rPr lang="ja-JP" altLang="en-US" sz="1600" dirty="0" smtClean="0"/>
              <a:t>船長１７２メートル、総トン数</a:t>
            </a:r>
            <a:r>
              <a:rPr lang="ja-JP" altLang="en-US" sz="1600" dirty="0"/>
              <a:t>９７８３</a:t>
            </a:r>
            <a:r>
              <a:rPr lang="ja-JP" altLang="en-US" sz="1600" dirty="0" smtClean="0"/>
              <a:t>トン</a:t>
            </a:r>
            <a:endParaRPr kumimoji="1" lang="ja-JP" altLang="en-US" sz="1600" dirty="0"/>
          </a:p>
        </p:txBody>
      </p:sp>
      <p:sp>
        <p:nvSpPr>
          <p:cNvPr id="9" name="テキスト ボックス 8"/>
          <p:cNvSpPr txBox="1"/>
          <p:nvPr/>
        </p:nvSpPr>
        <p:spPr>
          <a:xfrm>
            <a:off x="413650" y="213841"/>
            <a:ext cx="8316700" cy="707886"/>
          </a:xfrm>
          <a:prstGeom prst="rect">
            <a:avLst/>
          </a:prstGeom>
          <a:noFill/>
        </p:spPr>
        <p:txBody>
          <a:bodyPr wrap="none" rtlCol="0">
            <a:spAutoFit/>
          </a:bodyPr>
          <a:lstStyle/>
          <a:p>
            <a:pPr algn="ctr"/>
            <a:r>
              <a:rPr lang="ja-JP" altLang="en-US" sz="2000" b="1" dirty="0">
                <a:effectLst>
                  <a:outerShdw blurRad="38100" dist="38100" dir="2700000" algn="tl">
                    <a:srgbClr val="000000">
                      <a:alpha val="43137"/>
                    </a:srgbClr>
                  </a:outerShdw>
                </a:effectLst>
              </a:rPr>
              <a:t>災害</a:t>
            </a:r>
            <a:r>
              <a:rPr lang="ja-JP" altLang="en-US" sz="2000" b="1" dirty="0" smtClean="0">
                <a:effectLst>
                  <a:outerShdw blurRad="38100" dist="38100" dir="2700000" algn="tl">
                    <a:srgbClr val="000000">
                      <a:alpha val="43137"/>
                    </a:srgbClr>
                  </a:outerShdw>
                </a:effectLst>
              </a:rPr>
              <a:t>時多機能船（台湾の定義）</a:t>
            </a:r>
            <a:endParaRPr lang="en-US" altLang="ja-JP" sz="2000" b="1" dirty="0" smtClean="0">
              <a:effectLst>
                <a:outerShdw blurRad="38100" dist="38100" dir="2700000" algn="tl">
                  <a:srgbClr val="000000">
                    <a:alpha val="43137"/>
                  </a:srgbClr>
                </a:outerShdw>
              </a:effectLst>
            </a:endParaRPr>
          </a:p>
          <a:p>
            <a:pPr algn="ctr"/>
            <a:r>
              <a:rPr lang="ja-JP" altLang="en-US" sz="2000" b="1" dirty="0" smtClean="0">
                <a:effectLst>
                  <a:outerShdw blurRad="38100" dist="38100" dir="2700000" algn="tl">
                    <a:srgbClr val="000000">
                      <a:alpha val="43137"/>
                    </a:srgbClr>
                  </a:outerShdw>
                </a:effectLst>
              </a:rPr>
              <a:t>軍艦</a:t>
            </a:r>
            <a:r>
              <a:rPr lang="ja-JP" altLang="en-US" sz="2000" b="1" dirty="0">
                <a:effectLst>
                  <a:outerShdw blurRad="38100" dist="38100" dir="2700000" algn="tl">
                    <a:srgbClr val="000000">
                      <a:alpha val="43137"/>
                    </a:srgbClr>
                  </a:outerShdw>
                </a:effectLst>
              </a:rPr>
              <a:t>が母港での補給を必要とせずに作戦を維持する能力を提供支援する船</a:t>
            </a:r>
            <a:endParaRPr kumimoji="1" lang="ja-JP" alt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28395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1859</TotalTime>
  <Words>4032</Words>
  <Application>Microsoft Office PowerPoint</Application>
  <PresentationFormat>画面に合わせる (4:3)</PresentationFormat>
  <Paragraphs>578</Paragraphs>
  <Slides>54</Slides>
  <Notes>6</Notes>
  <HiddenSlides>0</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54</vt:i4>
      </vt:variant>
    </vt:vector>
  </HeadingPairs>
  <TitlesOfParts>
    <vt:vector size="56" baseType="lpstr">
      <vt:lpstr>ウェーブ</vt:lpstr>
      <vt:lpstr>Clip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インドネシア海軍病院船（HADR多機能輸送艦）</vt:lpstr>
      <vt:lpstr>インドネシア海軍病院船（HADR多機能輸送艦）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狭域</vt:lpstr>
      <vt:lpstr>PowerPoint プレゼンテーション</vt:lpstr>
      <vt:lpstr>PowerPoint プレゼンテーション</vt:lpstr>
      <vt:lpstr>PowerPoint プレゼンテーション</vt:lpstr>
      <vt:lpstr>Continuous End Route Care</vt:lpstr>
      <vt:lpstr>PowerPoint プレゼンテーション</vt:lpstr>
      <vt:lpstr>アジア太平洋地域における海洋国日本の災害医療未来の立場 必須～変化への対応 国際的対応組織と災害時多用途船（病院船）の整備</vt:lpstr>
      <vt:lpstr> 海洋国日本の災害医療の未来を考える議員連盟    Parliamentarians Union of the future disaster medical care for the maritime of Japan founded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これからの課題 ～目標・ロードマップ視覚化～（予測案） 続き５）　来年度2015年度予算、研究・実践・検証、　2020年東京オリンピック年実現等 </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sunadaphd</dc:creator>
  <cp:lastModifiedBy>砂田向壱</cp:lastModifiedBy>
  <cp:revision>153</cp:revision>
  <dcterms:created xsi:type="dcterms:W3CDTF">2016-03-24T06:24:28Z</dcterms:created>
  <dcterms:modified xsi:type="dcterms:W3CDTF">2016-05-27T09:23:37Z</dcterms:modified>
</cp:coreProperties>
</file>