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6" r:id="rId2"/>
    <p:sldId id="295" r:id="rId3"/>
    <p:sldId id="274" r:id="rId4"/>
    <p:sldId id="275" r:id="rId5"/>
    <p:sldId id="277" r:id="rId6"/>
    <p:sldId id="278" r:id="rId7"/>
    <p:sldId id="279" r:id="rId8"/>
    <p:sldId id="280" r:id="rId9"/>
    <p:sldId id="285" r:id="rId10"/>
    <p:sldId id="287" r:id="rId11"/>
    <p:sldId id="286" r:id="rId12"/>
    <p:sldId id="281" r:id="rId13"/>
    <p:sldId id="282" r:id="rId14"/>
    <p:sldId id="284" r:id="rId15"/>
    <p:sldId id="266" r:id="rId16"/>
    <p:sldId id="276" r:id="rId17"/>
    <p:sldId id="265" r:id="rId18"/>
    <p:sldId id="273" r:id="rId19"/>
    <p:sldId id="288" r:id="rId20"/>
    <p:sldId id="289" r:id="rId21"/>
    <p:sldId id="269" r:id="rId22"/>
    <p:sldId id="292" r:id="rId23"/>
    <p:sldId id="290" r:id="rId24"/>
    <p:sldId id="294" r:id="rId25"/>
    <p:sldId id="291" r:id="rId26"/>
    <p:sldId id="297" r:id="rId27"/>
    <p:sldId id="293" r:id="rId28"/>
  </p:sldIdLst>
  <p:sldSz cx="9144000" cy="6858000" type="screen4x3"/>
  <p:notesSz cx="6888163" cy="100187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14" autoAdjust="0"/>
  </p:normalViewPr>
  <p:slideViewPr>
    <p:cSldViewPr snapToGrid="0">
      <p:cViewPr>
        <p:scale>
          <a:sx n="50" d="100"/>
          <a:sy n="50" d="100"/>
        </p:scale>
        <p:origin x="-1734" y="-6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Naoshi%20Hirata\Google%20&#12489;&#12521;&#12452;&#12502;\2013%20&#35611;&#28436;\2014.01.17%20&#26494;&#25144;&#24066;&#20844;&#27665;&#39208;&#24066;&#27665;&#35611;&#24231;\2013&#39318;&#37117;&#30452;&#19979;&#34987;&#23475;&#24819;&#2345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Sheet1!$B$2</c:f>
              <c:strCache>
                <c:ptCount val="1"/>
                <c:pt idx="0">
                  <c:v>列2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2000">
                        <a:solidFill>
                          <a:schemeClr val="bg1"/>
                        </a:solidFill>
                      </a:defRPr>
                    </a:pPr>
                    <a:r>
                      <a:rPr lang="ja-JP" altLang="en-US" sz="2400" dirty="0">
                        <a:solidFill>
                          <a:schemeClr val="bg1"/>
                        </a:solidFill>
                      </a:rPr>
                      <a:t>建物倒壊等</a:t>
                    </a:r>
                    <a:r>
                      <a:rPr lang="en-US" altLang="ja-JP" sz="2000" dirty="0">
                        <a:solidFill>
                          <a:schemeClr val="bg1"/>
                        </a:solidFill>
                      </a:rPr>
                      <a:t>, </a:t>
                    </a:r>
                    <a:r>
                      <a:rPr lang="en-US" altLang="ja-JP" sz="2400" dirty="0" smtClean="0">
                        <a:solidFill>
                          <a:schemeClr val="bg1"/>
                        </a:solidFill>
                      </a:rPr>
                      <a:t>6,400</a:t>
                    </a:r>
                    <a:r>
                      <a:rPr lang="ja-JP" altLang="en-US" sz="2400" dirty="0">
                        <a:solidFill>
                          <a:schemeClr val="bg1"/>
                        </a:solidFill>
                      </a:rPr>
                      <a:t>人</a:t>
                    </a:r>
                  </a:p>
                  <a:p>
                    <a:pPr>
                      <a:defRPr sz="2000">
                        <a:solidFill>
                          <a:schemeClr val="bg1"/>
                        </a:solidFill>
                      </a:defRPr>
                    </a:pPr>
                    <a:r>
                      <a:rPr lang="en-US" altLang="ja-JP" sz="2400" dirty="0" smtClean="0">
                        <a:solidFill>
                          <a:schemeClr val="bg1"/>
                        </a:solidFill>
                      </a:rPr>
                      <a:t>28</a:t>
                    </a:r>
                    <a:r>
                      <a:rPr lang="ja-JP" altLang="en-US" sz="2400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ja-JP" altLang="en-US" sz="2400" dirty="0" smtClean="0">
                        <a:solidFill>
                          <a:schemeClr val="bg1"/>
                        </a:solidFill>
                      </a:rPr>
                      <a:t>％</a:t>
                    </a:r>
                    <a:endParaRPr lang="ja-JP" altLang="en-US" sz="2400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1793863770315427E-2"/>
                  <c:y val="8.390959011090271E-2"/>
                </c:manualLayout>
              </c:layout>
              <c:tx>
                <c:rich>
                  <a:bodyPr/>
                  <a:lstStyle/>
                  <a:p>
                    <a:pPr>
                      <a:defRPr sz="3200"/>
                    </a:pPr>
                    <a:r>
                      <a:rPr lang="zh-TW" altLang="en-US" sz="32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rPr>
                      <a:t>急傾斜地崩壊</a:t>
                    </a:r>
                    <a:r>
                      <a:rPr lang="en-US" altLang="zh-TW" sz="3200" dirty="0" smtClean="0"/>
                      <a:t>, </a:t>
                    </a:r>
                    <a:r>
                      <a:rPr lang="en-US" altLang="zh-TW" sz="3200" dirty="0"/>
                      <a:t>60</a:t>
                    </a:r>
                    <a:r>
                      <a:rPr lang="zh-TW" altLang="en-US" sz="3200" dirty="0" smtClean="0"/>
                      <a:t>人</a:t>
                    </a:r>
                  </a:p>
                  <a:p>
                    <a:pPr>
                      <a:defRPr sz="3200"/>
                    </a:pPr>
                    <a:r>
                      <a:rPr lang="en-US" altLang="zh-TW" sz="3200" dirty="0" smtClean="0"/>
                      <a:t>0</a:t>
                    </a:r>
                    <a:r>
                      <a:rPr lang="zh-TW" altLang="en-US" sz="3200" dirty="0" smtClean="0"/>
                      <a:t>％</a:t>
                    </a:r>
                    <a:endParaRPr lang="zh-TW" altLang="en-US" sz="3200" dirty="0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661781496062992"/>
                  <c:y val="-0.22840733449985418"/>
                </c:manualLayout>
              </c:layout>
              <c:tx>
                <c:rich>
                  <a:bodyPr/>
                  <a:lstStyle/>
                  <a:p>
                    <a:pPr>
                      <a:defRPr sz="2800">
                        <a:solidFill>
                          <a:schemeClr val="bg1"/>
                        </a:solidFill>
                      </a:defRPr>
                    </a:pPr>
                    <a:r>
                      <a:rPr lang="zh-TW" altLang="en-US" sz="280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rPr>
                      <a:t>火災 </a:t>
                    </a:r>
                    <a:r>
                      <a:rPr lang="en-US" altLang="zh-TW" sz="280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rPr>
                      <a:t>16,000  </a:t>
                    </a:r>
                    <a:r>
                      <a:rPr lang="zh-TW" altLang="en-US" sz="280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rPr>
                      <a:t>人</a:t>
                    </a:r>
                  </a:p>
                  <a:p>
                    <a:pPr>
                      <a:defRPr sz="2800">
                        <a:solidFill>
                          <a:schemeClr val="bg1"/>
                        </a:solidFill>
                      </a:defRPr>
                    </a:pPr>
                    <a:r>
                      <a:rPr lang="en-US" altLang="zh-TW" sz="2800" baseline="0" dirty="0" smtClean="0">
                        <a:solidFill>
                          <a:schemeClr val="bg1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rPr>
                      <a:t>70 </a:t>
                    </a:r>
                    <a:r>
                      <a:rPr lang="zh-TW" altLang="en-US" sz="2800" dirty="0" smtClean="0">
                        <a:solidFill>
                          <a:schemeClr val="bg1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rPr>
                      <a:t>％</a:t>
                    </a:r>
                    <a:endParaRPr lang="zh-TW" altLang="en-US" sz="2800" dirty="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pPr>
                      <a:defRPr sz="2800"/>
                    </a:pPr>
                    <a:r>
                      <a:rPr lang="ja-JP" altLang="en-US" sz="2800"/>
                      <a:t>ブロック塀等の倒壊</a:t>
                    </a:r>
                    <a:r>
                      <a:rPr lang="en-US" altLang="ja-JP" sz="2800"/>
                      <a:t>, 500</a:t>
                    </a:r>
                    <a:r>
                      <a:rPr lang="ja-JP" altLang="en-US" sz="2800"/>
                      <a:t>人</a:t>
                    </a:r>
                  </a:p>
                  <a:p>
                    <a:pPr>
                      <a:defRPr sz="2800"/>
                    </a:pPr>
                    <a:r>
                      <a:rPr lang="en-US" altLang="ja-JP" sz="2800"/>
                      <a:t>2</a:t>
                    </a:r>
                    <a:r>
                      <a:rPr lang="ja-JP" altLang="en-US" sz="2800"/>
                      <a:t>％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Sheet1!$A$3:$A$6</c:f>
              <c:strCache>
                <c:ptCount val="4"/>
                <c:pt idx="0">
                  <c:v>建物倒壊等</c:v>
                </c:pt>
                <c:pt idx="1">
                  <c:v>急斜面</c:v>
                </c:pt>
                <c:pt idx="2">
                  <c:v>火災</c:v>
                </c:pt>
                <c:pt idx="3">
                  <c:v>ブロック塀等の倒壊</c:v>
                </c:pt>
              </c:strCache>
            </c:strRef>
          </c:cat>
          <c:val>
            <c:numRef>
              <c:f>Sheet1!$B$3:$B$6</c:f>
              <c:numCache>
                <c:formatCode>#,##0_);[Red]\(#,##0\)</c:formatCode>
                <c:ptCount val="4"/>
                <c:pt idx="0">
                  <c:v>7000</c:v>
                </c:pt>
                <c:pt idx="1">
                  <c:v>60</c:v>
                </c:pt>
                <c:pt idx="2">
                  <c:v>16000</c:v>
                </c:pt>
                <c:pt idx="3">
                  <c:v>500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0.00865</cdr:x>
      <cdr:y>0.85294</cdr:y>
    </cdr:from>
    <cdr:to>
      <cdr:x>0.52438</cdr:x>
      <cdr:y>1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73519" y="4176458"/>
          <a:ext cx="4382110" cy="720086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ja-JP" altLang="en-US" sz="4000" dirty="0" smtClean="0">
              <a:solidFill>
                <a:schemeClr val="bg1"/>
              </a:solidFill>
            </a:rPr>
            <a:t>計：最大約</a:t>
          </a:r>
          <a:r>
            <a:rPr lang="en-US" altLang="ja-JP" sz="4000" dirty="0" smtClean="0">
              <a:solidFill>
                <a:schemeClr val="bg1"/>
              </a:solidFill>
            </a:rPr>
            <a:t>23,000</a:t>
          </a:r>
          <a:r>
            <a:rPr lang="ja-JP" altLang="en-US" sz="4000" dirty="0" smtClean="0">
              <a:solidFill>
                <a:schemeClr val="bg1"/>
              </a:solidFill>
            </a:rPr>
            <a:t>人</a:t>
          </a:r>
          <a:endParaRPr lang="ja-JP" altLang="en-US" sz="4000" dirty="0">
            <a:solidFill>
              <a:schemeClr val="bg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656" cy="500856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901901" y="0"/>
            <a:ext cx="2984656" cy="500856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5A3C00A9-BFAC-4775-AB24-DA42025F6F31}" type="datetimeFigureOut">
              <a:rPr kumimoji="1" lang="ja-JP" altLang="en-US" smtClean="0"/>
              <a:t>2016/5/25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516258"/>
            <a:ext cx="2984656" cy="50085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901901" y="9516258"/>
            <a:ext cx="2984656" cy="50085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9F099406-5F0A-4B9C-A968-DC6789A5BAD0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82513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84870" cy="502676"/>
          </a:xfrm>
          <a:prstGeom prst="rect">
            <a:avLst/>
          </a:prstGeom>
        </p:spPr>
        <p:txBody>
          <a:bodyPr vert="horz" lIns="96591" tIns="48295" rIns="96591" bIns="48295" rtlCol="0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1700" y="1"/>
            <a:ext cx="2984870" cy="502676"/>
          </a:xfrm>
          <a:prstGeom prst="rect">
            <a:avLst/>
          </a:prstGeom>
        </p:spPr>
        <p:txBody>
          <a:bodyPr vert="horz" lIns="96591" tIns="48295" rIns="96591" bIns="48295" rtlCol="0"/>
          <a:lstStyle>
            <a:lvl1pPr algn="r">
              <a:defRPr sz="1300"/>
            </a:lvl1pPr>
          </a:lstStyle>
          <a:p>
            <a:fld id="{0A1C549B-FB6E-4F4E-998E-FBF8992DDCCA}" type="datetimeFigureOut">
              <a:rPr kumimoji="1" lang="ja-JP" altLang="en-US" smtClean="0"/>
              <a:t>2016/5/25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91" tIns="48295" rIns="96591" bIns="48295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817" y="4821507"/>
            <a:ext cx="5510530" cy="3944868"/>
          </a:xfrm>
          <a:prstGeom prst="rect">
            <a:avLst/>
          </a:prstGeom>
        </p:spPr>
        <p:txBody>
          <a:bodyPr vert="horz" lIns="96591" tIns="48295" rIns="96591" bIns="48295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516039"/>
            <a:ext cx="2984870" cy="502675"/>
          </a:xfrm>
          <a:prstGeom prst="rect">
            <a:avLst/>
          </a:prstGeom>
        </p:spPr>
        <p:txBody>
          <a:bodyPr vert="horz" lIns="96591" tIns="48295" rIns="96591" bIns="48295" rtlCol="0" anchor="b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1700" y="9516039"/>
            <a:ext cx="2984870" cy="502675"/>
          </a:xfrm>
          <a:prstGeom prst="rect">
            <a:avLst/>
          </a:prstGeom>
        </p:spPr>
        <p:txBody>
          <a:bodyPr vert="horz" lIns="96591" tIns="48295" rIns="96591" bIns="48295" rtlCol="0" anchor="b"/>
          <a:lstStyle>
            <a:lvl1pPr algn="r">
              <a:defRPr sz="1300"/>
            </a:lvl1pPr>
          </a:lstStyle>
          <a:p>
            <a:fld id="{2C5E3357-642F-49EC-8191-7EEB07664E21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08260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E3357-642F-49EC-8191-7EEB07664E21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3873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E3357-642F-49EC-8191-7EEB07664E21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5320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95413" y="1152525"/>
            <a:ext cx="4148137" cy="31099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E3357-642F-49EC-8191-7EEB07664E21}" type="slidenum">
              <a:rPr kumimoji="1" lang="ja-JP" altLang="en-US" smtClean="0"/>
              <a:t>27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21080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95413" y="1152525"/>
            <a:ext cx="4148137" cy="31099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E3357-642F-49EC-8191-7EEB07664E21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2175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ja-JP" altLang="en-US" dirty="0" smtClean="0"/>
              <a:t>本県によりますと、今回の地震で避難生活が長引くなか、県内でエコノミークラス症候群で入院が必要とされた患者は、１４日午後４時の時点で、１人増えて５１人になり、このうち１人が死亡しています。</a:t>
            </a:r>
          </a:p>
          <a:p>
            <a:pPr fontAlgn="base"/>
            <a:r>
              <a:rPr lang="ja-JP" altLang="en-US" dirty="0" smtClean="0"/>
              <a:t>内訳は、男性が１２人、女性が３９人で、年齢別では、６５歳以上が３３人、６５歳未満が１８人となっています。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E3357-642F-49EC-8191-7EEB07664E21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3553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ja-JP" altLang="en-US" dirty="0" smtClean="0"/>
              <a:t>本県によりますと、今回の地震で避難生活が長引くなか、県内でエコノミークラス症候群で入院が必要とされた患者は、１４日午後４時の時点で、１人増えて５１人になり、このうち１人が死亡しています。</a:t>
            </a:r>
          </a:p>
          <a:p>
            <a:pPr fontAlgn="base"/>
            <a:r>
              <a:rPr lang="ja-JP" altLang="en-US" dirty="0" smtClean="0"/>
              <a:t>内訳は、男性が１２人、女性が３９人で、年齢別では、６５歳以上が３３人、６５歳未満が１８人となっています。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E3357-642F-49EC-8191-7EEB07664E21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3553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B624C-FF78-47B8-98DB-525A3B3406FE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341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3D76-6081-40B1-ADEB-B9E879B0E316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9454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死者は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（全体）最大２万３千人　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都内：</a:t>
            </a:r>
            <a:r>
              <a:rPr kumimoji="1" lang="ja-JP" altLang="en-US" dirty="0" smtClean="0"/>
              <a:t>８千９百から１万３千人　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約</a:t>
            </a:r>
            <a:r>
              <a:rPr kumimoji="1" lang="en-US" altLang="ja-JP" dirty="0" smtClean="0"/>
              <a:t>7</a:t>
            </a:r>
            <a:r>
              <a:rPr kumimoji="1" lang="ja-JP" altLang="en-US" dirty="0" smtClean="0"/>
              <a:t>割が火災による　</a:t>
            </a:r>
            <a:endParaRPr kumimoji="1" lang="en-US" altLang="ja-JP" dirty="0" smtClean="0"/>
          </a:p>
          <a:p>
            <a:r>
              <a:rPr lang="ja-JP" altLang="en-US" dirty="0" smtClean="0"/>
              <a:t>（全体）６１万棟：東京都内では、計３３万棟が全壊・焼失する　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揺れによる全壊棟数は１７万５千棟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火災による全焼失４１万棟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ライフライン：上水道、電力、通信の５割が断水、停電、普通。１周間以上不安定な状況</a:t>
            </a:r>
            <a:endParaRPr kumimoji="1"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9DED-E475-4BA6-A928-70B4923068D4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7282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A618D-9557-467D-AD07-4D6D10E2A6AE}" type="slidenum">
              <a:rPr kumimoji="1" lang="ja-JP" altLang="en-US" smtClean="0"/>
              <a:pPr/>
              <a:t>19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93599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A618D-9557-467D-AD07-4D6D10E2A6AE}" type="slidenum">
              <a:rPr kumimoji="1" lang="ja-JP" altLang="en-US" smtClean="0"/>
              <a:pPr/>
              <a:t>20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551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2016/5/19</a:t>
            </a:r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dirty="0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11F7-6D50-4A1A-866B-B2648CC2E3BE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00886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2016/5/19</a:t>
            </a:r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dirty="0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11F7-6D50-4A1A-866B-B2648CC2E3BE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3042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2016/5/19</a:t>
            </a:r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dirty="0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11F7-6D50-4A1A-866B-B2648CC2E3BE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27066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2016/5/19</a:t>
            </a:r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dirty="0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11F7-6D50-4A1A-866B-B2648CC2E3BE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4787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2016/5/19</a:t>
            </a:r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dirty="0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11F7-6D50-4A1A-866B-B2648CC2E3BE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8448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2016/5/19</a:t>
            </a:r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dirty="0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11F7-6D50-4A1A-866B-B2648CC2E3BE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9498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2016/5/19</a:t>
            </a:r>
            <a:endParaRPr kumimoji="1" lang="ja-JP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dirty="0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11F7-6D50-4A1A-866B-B2648CC2E3BE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96931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2016/5/19</a:t>
            </a:r>
            <a:endParaRPr kumimoji="1" lang="ja-JP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dirty="0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11F7-6D50-4A1A-866B-B2648CC2E3BE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90855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2016/5/19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dirty="0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11F7-6D50-4A1A-866B-B2648CC2E3BE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29820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2016/5/19</a:t>
            </a:r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dirty="0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11F7-6D50-4A1A-866B-B2648CC2E3BE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8373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dirty="0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2016/5/19</a:t>
            </a:r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dirty="0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11F7-6D50-4A1A-866B-B2648CC2E3BE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2644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718457"/>
            <a:ext cx="7903790" cy="110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046513"/>
            <a:ext cx="7903790" cy="4130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dirty="0" smtClean="0"/>
              <a:t>2016/5/19</a:t>
            </a:r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zh-TW" altLang="en-US" smtClean="0"/>
              <a:t>衆議院第</a:t>
            </a:r>
            <a:r>
              <a:rPr kumimoji="1" lang="en-US" altLang="zh-TW" dirty="0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A11F7-6D50-4A1A-866B-B2648CC2E3BE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36103" y="3974"/>
            <a:ext cx="759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</a:t>
            </a:r>
            <a:r>
              <a:rPr kumimoji="1" lang="ja-JP" altLang="en-US" sz="18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8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2016</a:t>
            </a:r>
            <a:r>
              <a:rPr kumimoji="1" lang="en-US" altLang="ja-JP" dirty="0" smtClean="0"/>
              <a:t>   Naoshi Hirata, Earthquake Research Institute,</a:t>
            </a:r>
            <a:r>
              <a:rPr kumimoji="1" lang="en-US" altLang="ja-JP" baseline="0" dirty="0" smtClean="0"/>
              <a:t> The University of Tokyo</a:t>
            </a:r>
            <a:endParaRPr kumimoji="1" lang="ja-JP" altLang="en-US" dirty="0"/>
          </a:p>
        </p:txBody>
      </p:sp>
      <p:pic>
        <p:nvPicPr>
          <p:cNvPr id="10" name="Picture 3" descr="C:\Users\Naoshi Hirata\Pictures\ERI_blue&amp;black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3" y="0"/>
            <a:ext cx="582727" cy="48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東京大学 The University of Tokyo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3128" b="2713"/>
          <a:stretch/>
        </p:blipFill>
        <p:spPr bwMode="auto">
          <a:xfrm>
            <a:off x="8708868" y="25686"/>
            <a:ext cx="435132" cy="37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80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ja.wikipedia.org/wiki/%E8%B2%A8%E5%AE%A2%E8%88%B9" TargetMode="External"/><Relationship Id="rId2" Type="http://schemas.openxmlformats.org/officeDocument/2006/relationships/hyperlink" Target="https://ja.wikipedia.org/wiki/%E9%98%B2%E8%A1%9B%E7%9C%8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ja.wikipedia.org/wiki/%E5%85%AB%E4%BB%A3%E6%B8%AF" TargetMode="External"/><Relationship Id="rId4" Type="http://schemas.openxmlformats.org/officeDocument/2006/relationships/hyperlink" Target="https://ja.wikipedia.org/wiki/%E7%86%8A%E6%9C%AC%E5%9C%B0%E9%9C%87_(2016%E5%B9%B4)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sankei.com/affairs/news/160420/afr1604200004-n1.html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52424" y="695325"/>
            <a:ext cx="8620126" cy="2519363"/>
          </a:xfrm>
        </p:spPr>
        <p:txBody>
          <a:bodyPr>
            <a:normAutofit fontScale="90000"/>
          </a:bodyPr>
          <a:lstStyle/>
          <a:p>
            <a:r>
              <a:rPr lang="ja-JP" altLang="en-US" sz="2800" dirty="0">
                <a:latin typeface="HGP明朝E" panose="02020900000000000000" pitchFamily="18" charset="-128"/>
                <a:ea typeface="HGP明朝E" panose="02020900000000000000" pitchFamily="18" charset="-128"/>
              </a:rPr>
              <a:t>海洋</a:t>
            </a:r>
            <a:r>
              <a:rPr lang="ja-JP" altLang="en-US" sz="2800" dirty="0" smtClean="0">
                <a:latin typeface="HGP明朝E" panose="02020900000000000000" pitchFamily="18" charset="-128"/>
                <a:ea typeface="HGP明朝E" panose="02020900000000000000" pitchFamily="18" charset="-128"/>
              </a:rPr>
              <a:t>国日本の災害医療の未来を考える議員連盟</a:t>
            </a:r>
            <a:r>
              <a:rPr lang="en-US" altLang="ja-JP" sz="2800" dirty="0" smtClean="0">
                <a:latin typeface="HGP明朝E" panose="02020900000000000000" pitchFamily="18" charset="-128"/>
                <a:ea typeface="HGP明朝E" panose="02020900000000000000" pitchFamily="18" charset="-128"/>
              </a:rPr>
              <a:t/>
            </a:r>
            <a:br>
              <a:rPr lang="en-US" altLang="ja-JP" sz="2800" dirty="0" smtClean="0">
                <a:latin typeface="HGP明朝E" panose="02020900000000000000" pitchFamily="18" charset="-128"/>
                <a:ea typeface="HGP明朝E" panose="02020900000000000000" pitchFamily="18" charset="-128"/>
              </a:rPr>
            </a:br>
            <a:r>
              <a:rPr lang="ja-JP" altLang="en-US" sz="2800" dirty="0" smtClean="0">
                <a:latin typeface="HGP明朝E" panose="02020900000000000000" pitchFamily="18" charset="-128"/>
                <a:ea typeface="HGP明朝E" panose="02020900000000000000" pitchFamily="18" charset="-128"/>
              </a:rPr>
              <a:t>議員対象勉強会</a:t>
            </a:r>
            <a:r>
              <a:rPr lang="en-US" altLang="ja-JP" sz="2800" dirty="0" smtClean="0">
                <a:latin typeface="HGP明朝E" panose="02020900000000000000" pitchFamily="18" charset="-128"/>
                <a:ea typeface="HGP明朝E" panose="02020900000000000000" pitchFamily="18" charset="-128"/>
              </a:rPr>
              <a:t/>
            </a:r>
            <a:br>
              <a:rPr lang="en-US" altLang="ja-JP" sz="2800" dirty="0" smtClean="0">
                <a:latin typeface="HGP明朝E" panose="02020900000000000000" pitchFamily="18" charset="-128"/>
                <a:ea typeface="HGP明朝E" panose="02020900000000000000" pitchFamily="18" charset="-128"/>
              </a:rPr>
            </a:br>
            <a:r>
              <a:rPr lang="en-US" altLang="ja-JP" sz="2800" dirty="0">
                <a:latin typeface="HGP明朝E" panose="02020900000000000000" pitchFamily="18" charset="-128"/>
                <a:ea typeface="HGP明朝E" panose="02020900000000000000" pitchFamily="18" charset="-128"/>
              </a:rPr>
              <a:t/>
            </a:r>
            <a:br>
              <a:rPr lang="en-US" altLang="ja-JP" sz="2800" dirty="0">
                <a:latin typeface="HGP明朝E" panose="02020900000000000000" pitchFamily="18" charset="-128"/>
                <a:ea typeface="HGP明朝E" panose="02020900000000000000" pitchFamily="18" charset="-128"/>
              </a:rPr>
            </a:br>
            <a:r>
              <a:rPr lang="ja-JP" altLang="en-US" sz="2800" dirty="0">
                <a:latin typeface="HGP明朝E" panose="02020900000000000000" pitchFamily="18" charset="-128"/>
                <a:ea typeface="HGP明朝E" panose="02020900000000000000" pitchFamily="18" charset="-128"/>
              </a:rPr>
              <a:t>≪</a:t>
            </a:r>
            <a:r>
              <a:rPr lang="ja-JP" altLang="en-US" sz="2800" dirty="0" smtClean="0">
                <a:latin typeface="HGP明朝E" panose="02020900000000000000" pitchFamily="18" charset="-128"/>
                <a:ea typeface="HGP明朝E" panose="02020900000000000000" pitchFamily="18" charset="-128"/>
              </a:rPr>
              <a:t>演題≫</a:t>
            </a:r>
            <a:r>
              <a:rPr lang="en-US" altLang="ja-JP" sz="2800" dirty="0" smtClean="0">
                <a:latin typeface="HGP明朝E" panose="02020900000000000000" pitchFamily="18" charset="-128"/>
                <a:ea typeface="HGP明朝E" panose="02020900000000000000" pitchFamily="18" charset="-128"/>
              </a:rPr>
              <a:t/>
            </a:r>
            <a:br>
              <a:rPr lang="en-US" altLang="ja-JP" sz="2800" dirty="0" smtClean="0">
                <a:latin typeface="HGP明朝E" panose="02020900000000000000" pitchFamily="18" charset="-128"/>
                <a:ea typeface="HGP明朝E" panose="02020900000000000000" pitchFamily="18" charset="-128"/>
              </a:rPr>
            </a:br>
            <a:r>
              <a:rPr lang="en-US" altLang="ja-JP" sz="2800" dirty="0" smtClean="0">
                <a:latin typeface="HGP明朝E" panose="02020900000000000000" pitchFamily="18" charset="-128"/>
                <a:ea typeface="HGP明朝E" panose="02020900000000000000" pitchFamily="18" charset="-128"/>
              </a:rPr>
              <a:t/>
            </a:r>
            <a:br>
              <a:rPr lang="en-US" altLang="ja-JP" sz="2800" dirty="0" smtClean="0">
                <a:latin typeface="HGP明朝E" panose="02020900000000000000" pitchFamily="18" charset="-128"/>
                <a:ea typeface="HGP明朝E" panose="02020900000000000000" pitchFamily="18" charset="-128"/>
              </a:rPr>
            </a:br>
            <a:r>
              <a:rPr lang="ja-JP" altLang="en-US" sz="3600" dirty="0" smtClean="0">
                <a:latin typeface="HGP明朝E" panose="02020900000000000000" pitchFamily="18" charset="-128"/>
                <a:ea typeface="HGP明朝E" panose="02020900000000000000" pitchFamily="18" charset="-128"/>
              </a:rPr>
              <a:t>～</a:t>
            </a:r>
            <a:r>
              <a:rPr lang="ja-JP" altLang="ja-JP" sz="3600" dirty="0" smtClean="0">
                <a:latin typeface="HGP明朝E" panose="02020900000000000000" pitchFamily="18" charset="-128"/>
                <a:ea typeface="HGP明朝E" panose="02020900000000000000" pitchFamily="18" charset="-128"/>
              </a:rPr>
              <a:t>必ず</a:t>
            </a:r>
            <a:r>
              <a:rPr lang="ja-JP" altLang="ja-JP" sz="3600" dirty="0">
                <a:latin typeface="HGP明朝E" panose="02020900000000000000" pitchFamily="18" charset="-128"/>
                <a:ea typeface="HGP明朝E" panose="02020900000000000000" pitchFamily="18" charset="-128"/>
              </a:rPr>
              <a:t>来る巨大地震への備え〜　</a:t>
            </a:r>
            <a:r>
              <a:rPr lang="en-US" altLang="ja-JP" sz="3600" dirty="0" smtClean="0">
                <a:latin typeface="HGP明朝E" panose="02020900000000000000" pitchFamily="18" charset="-128"/>
                <a:ea typeface="HGP明朝E" panose="02020900000000000000" pitchFamily="18" charset="-128"/>
              </a:rPr>
              <a:t/>
            </a:r>
            <a:br>
              <a:rPr lang="en-US" altLang="ja-JP" sz="3600" dirty="0" smtClean="0">
                <a:latin typeface="HGP明朝E" panose="02020900000000000000" pitchFamily="18" charset="-128"/>
                <a:ea typeface="HGP明朝E" panose="02020900000000000000" pitchFamily="18" charset="-128"/>
              </a:rPr>
            </a:br>
            <a:r>
              <a:rPr lang="ja-JP" altLang="ja-JP" sz="3600" dirty="0" smtClean="0">
                <a:latin typeface="HGP明朝E" panose="02020900000000000000" pitchFamily="18" charset="-128"/>
                <a:ea typeface="HGP明朝E" panose="02020900000000000000" pitchFamily="18" charset="-128"/>
              </a:rPr>
              <a:t>南海</a:t>
            </a:r>
            <a:r>
              <a:rPr lang="ja-JP" altLang="ja-JP" sz="3600" dirty="0">
                <a:latin typeface="HGP明朝E" panose="02020900000000000000" pitchFamily="18" charset="-128"/>
                <a:ea typeface="HGP明朝E" panose="02020900000000000000" pitchFamily="18" charset="-128"/>
              </a:rPr>
              <a:t>トラフ・首都直下巨大地震</a:t>
            </a:r>
            <a:endParaRPr kumimoji="1" lang="ja-JP" altLang="en-US" sz="36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52525" y="3584893"/>
            <a:ext cx="6858000" cy="1655762"/>
          </a:xfrm>
        </p:spPr>
        <p:txBody>
          <a:bodyPr>
            <a:normAutofit/>
          </a:bodyPr>
          <a:lstStyle/>
          <a:p>
            <a:r>
              <a:rPr kumimoji="1" lang="ja-JP" altLang="en-US" sz="2800" dirty="0" smtClean="0">
                <a:latin typeface="HGP明朝E" panose="02020900000000000000" pitchFamily="18" charset="-128"/>
                <a:ea typeface="HGP明朝E" panose="02020900000000000000" pitchFamily="18" charset="-128"/>
              </a:rPr>
              <a:t>ゲストスピーカー</a:t>
            </a:r>
            <a:endParaRPr kumimoji="1" lang="en-US" altLang="ja-JP" sz="2800" dirty="0" smtClean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r>
              <a:rPr kumimoji="1" lang="ja-JP" altLang="en-US" sz="2800" dirty="0" smtClean="0">
                <a:latin typeface="HGP明朝E" panose="02020900000000000000" pitchFamily="18" charset="-128"/>
                <a:ea typeface="HGP明朝E" panose="02020900000000000000" pitchFamily="18" charset="-128"/>
              </a:rPr>
              <a:t>東京</a:t>
            </a:r>
            <a:r>
              <a:rPr kumimoji="1" lang="ja-JP" altLang="en-US" sz="2800" dirty="0" smtClean="0">
                <a:latin typeface="HGP明朝E" panose="02020900000000000000" pitchFamily="18" charset="-128"/>
                <a:ea typeface="HGP明朝E" panose="02020900000000000000" pitchFamily="18" charset="-128"/>
              </a:rPr>
              <a:t>大学地震</a:t>
            </a:r>
            <a:r>
              <a:rPr kumimoji="1" lang="ja-JP" altLang="en-US" sz="2800" dirty="0" smtClean="0">
                <a:latin typeface="HGP明朝E" panose="02020900000000000000" pitchFamily="18" charset="-128"/>
                <a:ea typeface="HGP明朝E" panose="02020900000000000000" pitchFamily="18" charset="-128"/>
              </a:rPr>
              <a:t>研究所</a:t>
            </a:r>
            <a:r>
              <a:rPr lang="ja-JP" altLang="en-US" sz="2800" dirty="0" smtClean="0">
                <a:latin typeface="HGP明朝E" panose="02020900000000000000" pitchFamily="18" charset="-128"/>
                <a:ea typeface="HGP明朝E" panose="02020900000000000000" pitchFamily="18" charset="-128"/>
              </a:rPr>
              <a:t>教授　平田</a:t>
            </a:r>
            <a:r>
              <a:rPr lang="ja-JP" altLang="en-US" sz="2800" dirty="0">
                <a:latin typeface="HGP明朝E" panose="02020900000000000000" pitchFamily="18" charset="-128"/>
                <a:ea typeface="HGP明朝E" panose="02020900000000000000" pitchFamily="18" charset="-128"/>
              </a:rPr>
              <a:t>直</a:t>
            </a:r>
            <a:endParaRPr kumimoji="1" lang="ja-JP" altLang="en-US" sz="28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2016/5/19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dirty="0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11F7-6D50-4A1A-866B-B2648CC2E3BE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1546320" y="5160950"/>
            <a:ext cx="70654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ja-JP" dirty="0"/>
              <a:t>【日時】　</a:t>
            </a:r>
            <a:r>
              <a:rPr lang="en-US" altLang="ja-JP" dirty="0"/>
              <a:t>2016</a:t>
            </a:r>
            <a:r>
              <a:rPr lang="ja-JP" altLang="ja-JP" dirty="0"/>
              <a:t>年</a:t>
            </a:r>
            <a:r>
              <a:rPr lang="en-US" altLang="ja-JP" dirty="0"/>
              <a:t>5</a:t>
            </a:r>
            <a:r>
              <a:rPr lang="ja-JP" altLang="ja-JP" dirty="0"/>
              <a:t>月</a:t>
            </a:r>
            <a:r>
              <a:rPr lang="en-US" altLang="ja-JP" dirty="0"/>
              <a:t>19</a:t>
            </a:r>
            <a:r>
              <a:rPr lang="ja-JP" altLang="ja-JP" dirty="0"/>
              <a:t>日（木）</a:t>
            </a:r>
            <a:r>
              <a:rPr lang="en-US" altLang="ja-JP" dirty="0"/>
              <a:t>16:00</a:t>
            </a:r>
            <a:r>
              <a:rPr lang="ja-JP" altLang="ja-JP" dirty="0"/>
              <a:t>～</a:t>
            </a:r>
            <a:r>
              <a:rPr lang="en-US" altLang="ja-JP" dirty="0" smtClean="0"/>
              <a:t>17:00</a:t>
            </a:r>
          </a:p>
          <a:p>
            <a:pPr algn="ctr"/>
            <a:r>
              <a:rPr lang="ja-JP" altLang="ja-JP" dirty="0" smtClean="0"/>
              <a:t>【</a:t>
            </a:r>
            <a:r>
              <a:rPr lang="ja-JP" altLang="ja-JP" dirty="0"/>
              <a:t>場所】　衆議院第</a:t>
            </a:r>
            <a:r>
              <a:rPr lang="en-US" altLang="ja-JP" dirty="0"/>
              <a:t>2</a:t>
            </a:r>
            <a:r>
              <a:rPr lang="ja-JP" altLang="ja-JP" dirty="0"/>
              <a:t>議員会館　地下</a:t>
            </a:r>
            <a:r>
              <a:rPr lang="en-US" altLang="ja-JP" dirty="0"/>
              <a:t>1</a:t>
            </a:r>
            <a:r>
              <a:rPr lang="ja-JP" altLang="ja-JP" dirty="0"/>
              <a:t>階　第</a:t>
            </a:r>
            <a:r>
              <a:rPr lang="en-US" altLang="ja-JP" dirty="0"/>
              <a:t>1</a:t>
            </a:r>
            <a:r>
              <a:rPr lang="ja-JP" altLang="ja-JP" dirty="0" smtClean="0"/>
              <a:t>会議室</a:t>
            </a:r>
            <a:endParaRPr lang="en-US" altLang="ja-JP" dirty="0" smtClean="0"/>
          </a:p>
          <a:p>
            <a:pPr algn="ctr"/>
            <a:r>
              <a:rPr lang="en-US" altLang="ja-JP" dirty="0" smtClean="0"/>
              <a:t>【</a:t>
            </a:r>
            <a:r>
              <a:rPr lang="ja-JP" altLang="en-US" dirty="0" smtClean="0"/>
              <a:t>主催</a:t>
            </a:r>
            <a:r>
              <a:rPr lang="en-US" altLang="ja-JP" dirty="0" smtClean="0"/>
              <a:t>】</a:t>
            </a:r>
            <a:r>
              <a:rPr lang="ja-JP" altLang="en-US" dirty="0" smtClean="0"/>
              <a:t>　公益社団法人モバイル・ホスピタル・インターナショナル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92998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ja-JP" dirty="0"/>
              <a:t>はく</a:t>
            </a:r>
            <a:r>
              <a:rPr lang="ja-JP" altLang="ja-JP" dirty="0" smtClean="0"/>
              <a:t>おう</a:t>
            </a:r>
            <a:r>
              <a:rPr lang="ja-JP" altLang="en-US" dirty="0" smtClean="0"/>
              <a:t>　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（</a:t>
            </a:r>
            <a:r>
              <a:rPr lang="ja-JP" altLang="en-US" dirty="0" smtClean="0">
                <a:hlinkClick r:id="rId2" tooltip="防衛省"/>
              </a:rPr>
              <a:t>防衛省</a:t>
            </a:r>
            <a:r>
              <a:rPr lang="ja-JP" altLang="en-US" dirty="0"/>
              <a:t>がチャーターする</a:t>
            </a:r>
            <a:r>
              <a:rPr lang="ja-JP" altLang="en-US" dirty="0" smtClean="0">
                <a:hlinkClick r:id="rId3" tooltip="貨客船"/>
              </a:rPr>
              <a:t>貨客船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2016</a:t>
            </a:r>
            <a:r>
              <a:rPr lang="ja-JP" altLang="en-US" dirty="0"/>
              <a:t>年</a:t>
            </a:r>
            <a:r>
              <a:rPr lang="en-US" altLang="ja-JP" dirty="0"/>
              <a:t>4</a:t>
            </a:r>
            <a:r>
              <a:rPr lang="ja-JP" altLang="en-US" dirty="0"/>
              <a:t>月</a:t>
            </a:r>
            <a:r>
              <a:rPr lang="en-US" altLang="ja-JP" dirty="0"/>
              <a:t>20</a:t>
            </a:r>
            <a:r>
              <a:rPr lang="ja-JP" altLang="en-US" dirty="0"/>
              <a:t>日、</a:t>
            </a:r>
            <a:r>
              <a:rPr lang="ja-JP" altLang="en-US" dirty="0">
                <a:hlinkClick r:id="rId4" tooltip="熊本地震 (2016年)"/>
              </a:rPr>
              <a:t>熊本地震</a:t>
            </a:r>
            <a:r>
              <a:rPr lang="ja-JP" altLang="en-US" dirty="0"/>
              <a:t>の被災地支援のため陸上自衛隊員らを乗せて神戸港から</a:t>
            </a:r>
            <a:r>
              <a:rPr lang="ja-JP" altLang="en-US" dirty="0">
                <a:hlinkClick r:id="rId5" tooltip="八代港"/>
              </a:rPr>
              <a:t>八代港</a:t>
            </a:r>
            <a:r>
              <a:rPr lang="ja-JP" altLang="en-US" dirty="0"/>
              <a:t>（熊本県八代市）に向け出港した。</a:t>
            </a:r>
          </a:p>
          <a:p>
            <a:r>
              <a:rPr lang="en-US" altLang="ja-JP" dirty="0"/>
              <a:t>2016</a:t>
            </a:r>
            <a:r>
              <a:rPr lang="ja-JP" altLang="en-US" dirty="0"/>
              <a:t>年</a:t>
            </a:r>
            <a:r>
              <a:rPr lang="en-US" altLang="ja-JP" dirty="0"/>
              <a:t>4</a:t>
            </a:r>
            <a:r>
              <a:rPr lang="ja-JP" altLang="en-US" dirty="0"/>
              <a:t>月</a:t>
            </a:r>
            <a:r>
              <a:rPr lang="en-US" altLang="ja-JP" dirty="0"/>
              <a:t>23</a:t>
            </a:r>
            <a:r>
              <a:rPr lang="ja-JP" altLang="en-US" dirty="0"/>
              <a:t>日、熊本地震の被災地支援のため</a:t>
            </a:r>
            <a:r>
              <a:rPr lang="ja-JP" altLang="en-US" dirty="0" smtClean="0">
                <a:hlinkClick r:id="rId5" tooltip="八代港"/>
              </a:rPr>
              <a:t>八代港</a:t>
            </a:r>
            <a:r>
              <a:rPr lang="ja-JP" altLang="en-US" dirty="0" smtClean="0"/>
              <a:t>にて</a:t>
            </a:r>
            <a:r>
              <a:rPr lang="ja-JP" altLang="en-US" dirty="0"/>
              <a:t>ホテルシップとしての運営を開始</a:t>
            </a:r>
            <a:r>
              <a:rPr lang="ja-JP" altLang="en-US" dirty="0" smtClean="0"/>
              <a:t>し。</a:t>
            </a:r>
            <a:r>
              <a:rPr lang="en-US" altLang="ja-JP" dirty="0"/>
              <a:t>1</a:t>
            </a:r>
            <a:r>
              <a:rPr lang="ja-JP" altLang="en-US" dirty="0"/>
              <a:t>泊</a:t>
            </a:r>
            <a:r>
              <a:rPr lang="en-US" altLang="ja-JP" dirty="0"/>
              <a:t>2</a:t>
            </a:r>
            <a:r>
              <a:rPr lang="ja-JP" altLang="en-US" dirty="0"/>
              <a:t>日の宿泊と食事・入浴のサービスを無償で提供</a:t>
            </a:r>
            <a:r>
              <a:rPr lang="ja-JP" altLang="en-US" dirty="0" smtClean="0"/>
              <a:t>し、 </a:t>
            </a:r>
            <a:r>
              <a:rPr lang="ja-JP" altLang="en-US" dirty="0"/>
              <a:t>５月５日までに</a:t>
            </a:r>
            <a:r>
              <a:rPr lang="ja-JP" altLang="en-US" dirty="0" smtClean="0"/>
              <a:t>、１，１９６名が利用</a:t>
            </a:r>
            <a:r>
              <a:rPr lang="ja-JP" altLang="en-US" dirty="0"/>
              <a:t>。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2016/5/19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dirty="0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11F7-6D50-4A1A-866B-B2648CC2E3BE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3533775" y="5420410"/>
            <a:ext cx="4676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http://www.mlit.go.jp/common/001130541.pdf</a:t>
            </a:r>
            <a:endParaRPr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6537003" y="4895850"/>
            <a:ext cx="134684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ja-JP" altLang="en-US" dirty="0"/>
              <a:t>国土交通省</a:t>
            </a:r>
          </a:p>
        </p:txBody>
      </p:sp>
    </p:spTree>
    <p:extLst>
      <p:ext uri="{BB962C8B-B14F-4D97-AF65-F5344CB8AC3E}">
        <p14:creationId xmlns:p14="http://schemas.microsoft.com/office/powerpoint/2010/main" val="259510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2016/5/19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dirty="0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11F7-6D50-4A1A-866B-B2648CC2E3BE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  <p:pic>
        <p:nvPicPr>
          <p:cNvPr id="1026" name="Picture 2" descr="産経ニュー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1698625"/>
            <a:ext cx="16192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781049" y="2633186"/>
            <a:ext cx="77057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/>
              <a:t>海上自衛隊最大の艦艇であるヘリコプター搭載護衛艦「いずも」（１万９５００トン）が、熊本地震の被災地支援にあたる陸上自衛隊輸送のため１９日夕、北海道・小樽港から熊本に向けて出発した</a:t>
            </a:r>
            <a:r>
              <a:rPr lang="ja-JP" altLang="en-US" sz="3200" dirty="0" smtClean="0"/>
              <a:t>。</a:t>
            </a:r>
            <a:r>
              <a:rPr lang="ja-JP" altLang="en-US" sz="3200" dirty="0"/>
              <a:t>「いずも」には北部方面隊の約１６０人とトラックなど４０両が</a:t>
            </a:r>
            <a:r>
              <a:rPr lang="ja-JP" altLang="en-US" sz="3200" dirty="0" smtClean="0"/>
              <a:t>乗船</a:t>
            </a:r>
            <a:endParaRPr lang="ja-JP" altLang="en-US" sz="3200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685799" y="476250"/>
            <a:ext cx="7972425" cy="1660525"/>
          </a:xfrm>
        </p:spPr>
        <p:txBody>
          <a:bodyPr>
            <a:normAutofit fontScale="90000"/>
          </a:bodyPr>
          <a:lstStyle/>
          <a:p>
            <a:r>
              <a:rPr lang="ja-JP" altLang="en-US" sz="4000" dirty="0">
                <a:hlinkClick r:id="rId4"/>
              </a:rPr>
              <a:t>海自最大艦「いずも」、初の災害派遣任務　陸自輸送で北海道・小樽出港</a:t>
            </a:r>
            <a:r>
              <a:rPr lang="ja-JP" altLang="en-US" sz="4000" dirty="0"/>
              <a:t>　　　</a:t>
            </a:r>
            <a:r>
              <a:rPr lang="en-US" altLang="ja-JP" sz="4000" dirty="0"/>
              <a:t>2016.4.20 </a:t>
            </a:r>
            <a:r>
              <a:rPr lang="en-US" altLang="ja-JP" sz="4000" dirty="0" smtClean="0"/>
              <a:t>13:40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994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718457"/>
            <a:ext cx="8037140" cy="910318"/>
          </a:xfrm>
        </p:spPr>
        <p:txBody>
          <a:bodyPr/>
          <a:lstStyle/>
          <a:p>
            <a:pPr algn="ctr"/>
            <a:r>
              <a:rPr lang="ja-JP" altLang="en-US" dirty="0"/>
              <a:t>活断層との</a:t>
            </a:r>
            <a:r>
              <a:rPr lang="ja-JP" altLang="en-US" dirty="0" smtClean="0"/>
              <a:t>関係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851" y="1628775"/>
            <a:ext cx="3320374" cy="4676775"/>
          </a:xfrm>
        </p:spPr>
        <p:txBody>
          <a:bodyPr>
            <a:normAutofit fontScale="92500" lnSpcReduction="20000"/>
          </a:bodyPr>
          <a:lstStyle/>
          <a:p>
            <a:r>
              <a:rPr lang="ja-JP" altLang="en-US" dirty="0" smtClean="0"/>
              <a:t>布田</a:t>
            </a:r>
            <a:r>
              <a:rPr lang="ja-JP" altLang="en-US" dirty="0"/>
              <a:t>川断層帯の布田川区間沿いなどで長さ約</a:t>
            </a:r>
            <a:r>
              <a:rPr lang="en-US" altLang="ja-JP" dirty="0"/>
              <a:t>28km</a:t>
            </a:r>
            <a:r>
              <a:rPr lang="ja-JP" altLang="en-US" dirty="0" err="1"/>
              <a:t>、</a:t>
            </a:r>
            <a:r>
              <a:rPr lang="ja-JP" altLang="en-US" dirty="0"/>
              <a:t>及び</a:t>
            </a:r>
            <a:r>
              <a:rPr lang="ja-JP" altLang="en-US" dirty="0" smtClean="0"/>
              <a:t>、日奈久</a:t>
            </a:r>
            <a:r>
              <a:rPr lang="ja-JP" altLang="en-US" dirty="0"/>
              <a:t>断層帯の高野－白旗区間沿いで長さ約</a:t>
            </a:r>
            <a:r>
              <a:rPr lang="en-US" altLang="ja-JP" dirty="0"/>
              <a:t>6km </a:t>
            </a:r>
            <a:r>
              <a:rPr lang="ja-JP" altLang="en-US" dirty="0"/>
              <a:t>にわたって地表地震断層が</a:t>
            </a:r>
            <a:r>
              <a:rPr lang="ja-JP" altLang="en-US" dirty="0" smtClean="0"/>
              <a:t>見つかって</a:t>
            </a:r>
            <a:r>
              <a:rPr lang="ja-JP" altLang="en-US" dirty="0" err="1" smtClean="0"/>
              <a:t>り</a:t>
            </a:r>
            <a:r>
              <a:rPr lang="ja-JP" altLang="en-US" dirty="0"/>
              <a:t>、益城町堂園付近では最大約</a:t>
            </a:r>
            <a:r>
              <a:rPr lang="en-US" altLang="ja-JP" dirty="0"/>
              <a:t>2.2m </a:t>
            </a:r>
            <a:r>
              <a:rPr lang="ja-JP" altLang="en-US" dirty="0"/>
              <a:t>の右横ずれ変位が生じた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ja-JP" altLang="en-US" dirty="0" smtClean="0"/>
              <a:t>一部</a:t>
            </a:r>
            <a:r>
              <a:rPr lang="ja-JP" altLang="en-US" dirty="0"/>
              <a:t>の区間では、</a:t>
            </a:r>
            <a:r>
              <a:rPr lang="ja-JP" altLang="en-US" dirty="0" smtClean="0"/>
              <a:t>北側低下</a:t>
            </a:r>
            <a:r>
              <a:rPr lang="ja-JP" altLang="en-US" dirty="0"/>
              <a:t>の正断層成分を伴う地表地震断層も見つかっている。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2016/5/19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C5B9F-23CA-4FA3-A1FB-E601275E06C7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021" y="2241636"/>
            <a:ext cx="5129852" cy="3419901"/>
          </a:xfrm>
          <a:prstGeom prst="rect">
            <a:avLst/>
          </a:prstGeom>
        </p:spPr>
      </p:pic>
      <p:sp>
        <p:nvSpPr>
          <p:cNvPr id="8" name="右矢印 7"/>
          <p:cNvSpPr/>
          <p:nvPr/>
        </p:nvSpPr>
        <p:spPr>
          <a:xfrm>
            <a:off x="5563924" y="3082488"/>
            <a:ext cx="1672045" cy="32657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右矢印 8"/>
          <p:cNvSpPr/>
          <p:nvPr/>
        </p:nvSpPr>
        <p:spPr>
          <a:xfrm rot="10800000">
            <a:off x="4946469" y="4208726"/>
            <a:ext cx="1672045" cy="32657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644224" y="1704229"/>
            <a:ext cx="5511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右横ずれ断層</a:t>
            </a:r>
            <a:r>
              <a:rPr lang="ja-JP" altLang="en-US" sz="3200" dirty="0" smtClean="0"/>
              <a:t>（地表地震断層）</a:t>
            </a:r>
            <a:endParaRPr kumimoji="1" lang="en-US" altLang="ja-JP" sz="3200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268027" y="5661537"/>
            <a:ext cx="3696846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2016</a:t>
            </a:r>
            <a:r>
              <a:rPr kumimoji="1" lang="ja-JP" altLang="en-US" dirty="0" smtClean="0">
                <a:solidFill>
                  <a:schemeClr val="tx1"/>
                </a:solidFill>
              </a:rPr>
              <a:t>年</a:t>
            </a:r>
            <a:r>
              <a:rPr kumimoji="1" lang="en-US" altLang="ja-JP" dirty="0" smtClean="0">
                <a:solidFill>
                  <a:schemeClr val="tx1"/>
                </a:solidFill>
              </a:rPr>
              <a:t>5</a:t>
            </a:r>
            <a:r>
              <a:rPr kumimoji="1" lang="ja-JP" altLang="en-US" dirty="0" smtClean="0">
                <a:solidFill>
                  <a:schemeClr val="tx1"/>
                </a:solidFill>
              </a:rPr>
              <a:t>月</a:t>
            </a:r>
            <a:r>
              <a:rPr kumimoji="1" lang="en-US" altLang="ja-JP" dirty="0" smtClean="0">
                <a:solidFill>
                  <a:schemeClr val="tx1"/>
                </a:solidFill>
              </a:rPr>
              <a:t>14</a:t>
            </a:r>
            <a:r>
              <a:rPr lang="ja-JP" altLang="en-US" dirty="0" smtClean="0">
                <a:solidFill>
                  <a:schemeClr val="tx1"/>
                </a:solidFill>
              </a:rPr>
              <a:t>日　平田直撮影＠堂園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64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5" t="41046" b="5022"/>
          <a:stretch/>
        </p:blipFill>
        <p:spPr bwMode="auto">
          <a:xfrm>
            <a:off x="971600" y="371561"/>
            <a:ext cx="7632848" cy="592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2016/5/19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427984" y="6021288"/>
            <a:ext cx="430117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©</a:t>
            </a:r>
            <a:r>
              <a:rPr kumimoji="1" lang="ja-JP" altLang="en-US" dirty="0" smtClean="0"/>
              <a:t>地震調査研究推進本部地震調査委員会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3205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766543"/>
            <a:ext cx="474345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2016/5/19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58576" y="1556792"/>
            <a:ext cx="3195105" cy="58477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九州中部</a:t>
            </a:r>
            <a:r>
              <a:rPr kumimoji="1" lang="en-US" altLang="ja-JP" sz="3200" dirty="0" smtClean="0"/>
              <a:t>18-20</a:t>
            </a:r>
            <a:r>
              <a:rPr kumimoji="1" lang="ja-JP" altLang="en-US" sz="3200" dirty="0" smtClean="0"/>
              <a:t>％</a:t>
            </a:r>
            <a:endParaRPr kumimoji="1" lang="ja-JP" altLang="en-US" sz="32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458575" y="4077072"/>
            <a:ext cx="3195105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九州全域</a:t>
            </a:r>
            <a:r>
              <a:rPr kumimoji="1" lang="en-US" altLang="ja-JP" sz="3200" dirty="0" smtClean="0"/>
              <a:t>30-42</a:t>
            </a:r>
            <a:r>
              <a:rPr kumimoji="1" lang="ja-JP" altLang="en-US" sz="3200" dirty="0" smtClean="0"/>
              <a:t>％</a:t>
            </a:r>
            <a:endParaRPr kumimoji="1" lang="ja-JP" alt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27984" y="6021288"/>
            <a:ext cx="430117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©</a:t>
            </a:r>
            <a:r>
              <a:rPr kumimoji="1" lang="ja-JP" altLang="en-US" dirty="0" smtClean="0"/>
              <a:t>地震調査研究推進本部地震調査委員会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08176" y="334675"/>
            <a:ext cx="7327647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M&gt;6.8</a:t>
            </a:r>
            <a:r>
              <a:rPr kumimoji="1" lang="ja-JP" altLang="en-US" sz="3200" dirty="0" smtClean="0"/>
              <a:t>の地震が</a:t>
            </a:r>
            <a:r>
              <a:rPr kumimoji="1" lang="en-US" altLang="ja-JP" sz="3200" dirty="0" smtClean="0"/>
              <a:t>30</a:t>
            </a:r>
            <a:r>
              <a:rPr kumimoji="1" lang="ja-JP" altLang="en-US" sz="3200" dirty="0" smtClean="0"/>
              <a:t>年以内に発生する確率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20012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2016/5/19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910200" y="6356351"/>
            <a:ext cx="3086100" cy="365125"/>
          </a:xfrm>
        </p:spPr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6232325" y="6356351"/>
            <a:ext cx="20574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 r="2738"/>
          <a:stretch/>
        </p:blipFill>
        <p:spPr bwMode="auto">
          <a:xfrm>
            <a:off x="3263762" y="409387"/>
            <a:ext cx="5257571" cy="597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8182" y="1449637"/>
            <a:ext cx="3688170" cy="3013952"/>
          </a:xfrm>
          <a:noFill/>
        </p:spPr>
        <p:txBody>
          <a:bodyPr>
            <a:normAutofit/>
          </a:bodyPr>
          <a:lstStyle/>
          <a:p>
            <a:r>
              <a:rPr lang="ja-JP" altLang="en-US" sz="4000" dirty="0" smtClean="0"/>
              <a:t>確率論的地</a:t>
            </a:r>
            <a:r>
              <a:rPr lang="ja-JP" altLang="en-US" sz="4000" dirty="0"/>
              <a:t>震動予測</a:t>
            </a:r>
            <a:r>
              <a:rPr lang="ja-JP" altLang="en-US" sz="4000" dirty="0" smtClean="0"/>
              <a:t>地図</a:t>
            </a:r>
            <a:r>
              <a:rPr lang="ja-JP" altLang="en-US" sz="4000" dirty="0"/>
              <a:t/>
            </a:r>
            <a:br>
              <a:rPr lang="ja-JP" altLang="en-US" sz="4000" dirty="0"/>
            </a:br>
            <a:r>
              <a:rPr lang="ja-JP" altLang="en-US" sz="2800" dirty="0">
                <a:latin typeface="+mj-ea"/>
              </a:rPr>
              <a:t>今後</a:t>
            </a:r>
            <a:r>
              <a:rPr lang="en-US" altLang="ja-JP" sz="2800" dirty="0">
                <a:latin typeface="+mj-ea"/>
              </a:rPr>
              <a:t>30 </a:t>
            </a:r>
            <a:r>
              <a:rPr lang="ja-JP" altLang="en-US" sz="2800" dirty="0">
                <a:latin typeface="+mj-ea"/>
              </a:rPr>
              <a:t>年間 に </a:t>
            </a:r>
            <a:r>
              <a:rPr lang="ja-JP" altLang="en-US" sz="2800" dirty="0"/>
              <a:t>震度</a:t>
            </a:r>
            <a:r>
              <a:rPr lang="en-US" altLang="ja-JP" sz="2800" dirty="0"/>
              <a:t>6 </a:t>
            </a:r>
            <a:r>
              <a:rPr lang="ja-JP" altLang="en-US" sz="2800" dirty="0"/>
              <a:t>弱以上 の揺れに見舞われる</a:t>
            </a:r>
            <a:r>
              <a:rPr lang="ja-JP" altLang="en-US" sz="2800" dirty="0" smtClean="0"/>
              <a:t>確率</a:t>
            </a:r>
            <a:r>
              <a:rPr lang="en-US" altLang="ja-JP" sz="2800" dirty="0" smtClean="0"/>
              <a:t>:</a:t>
            </a:r>
            <a:r>
              <a:rPr lang="en-US" altLang="ja-JP" sz="2800" dirty="0" smtClean="0">
                <a:latin typeface="+mn-ea"/>
              </a:rPr>
              <a:t>2014</a:t>
            </a:r>
            <a:r>
              <a:rPr lang="ja-JP" altLang="en-US" sz="2800" dirty="0" smtClean="0"/>
              <a:t>年版</a:t>
            </a:r>
            <a:r>
              <a:rPr lang="ja-JP" altLang="en-US" sz="2800" dirty="0"/>
              <a:t/>
            </a:r>
            <a:br>
              <a:rPr lang="ja-JP" altLang="en-US" sz="2800" dirty="0"/>
            </a:br>
            <a:r>
              <a:rPr lang="ja-JP" altLang="en-US" sz="2400" dirty="0"/>
              <a:t>（ 平均ケース・全地震 </a:t>
            </a:r>
            <a:r>
              <a:rPr lang="ja-JP" altLang="en-US" sz="2400" dirty="0" smtClean="0"/>
              <a:t>）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7809" y="4329325"/>
            <a:ext cx="249299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地震調査研究推進本部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地震調査委員会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244845" y="5101694"/>
            <a:ext cx="3165859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2400" dirty="0" smtClean="0"/>
              <a:t>参考：</a:t>
            </a:r>
            <a:r>
              <a:rPr lang="en-US" altLang="ja-JP" sz="2400" dirty="0" smtClean="0"/>
              <a:t>(30</a:t>
            </a:r>
            <a:r>
              <a:rPr lang="ja-JP" altLang="en-US" sz="2400" dirty="0" smtClean="0"/>
              <a:t>年以内に）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ja-JP" altLang="en-US" sz="2400" dirty="0"/>
              <a:t>交通事故で</a:t>
            </a:r>
            <a:r>
              <a:rPr lang="ja-JP" altLang="en-US" sz="2400" dirty="0" smtClean="0"/>
              <a:t>負傷 </a:t>
            </a:r>
            <a:r>
              <a:rPr lang="en-US" altLang="ja-JP" sz="2400" dirty="0" smtClean="0"/>
              <a:t>24</a:t>
            </a:r>
            <a:r>
              <a:rPr lang="ja-JP" altLang="en-US" sz="2400" dirty="0"/>
              <a:t>％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ja-JP" altLang="en-US" sz="2400" dirty="0"/>
              <a:t>火災で</a:t>
            </a:r>
            <a:r>
              <a:rPr lang="ja-JP" altLang="en-US" sz="2400" dirty="0" smtClean="0"/>
              <a:t>罹災　　　</a:t>
            </a:r>
            <a:r>
              <a:rPr lang="en-US" altLang="ja-JP" sz="2400" dirty="0" smtClean="0"/>
              <a:t>1.9</a:t>
            </a:r>
            <a:r>
              <a:rPr lang="ja-JP" altLang="en-US" sz="2400" dirty="0"/>
              <a:t>％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244845" y="848816"/>
            <a:ext cx="3780202" cy="52322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ja-JP" altLang="en-US" sz="2800" dirty="0" smtClean="0"/>
              <a:t>２．今後も都市は揺れる</a:t>
            </a:r>
            <a:endParaRPr lang="ja-JP" altLang="en-US" sz="28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585434" y="5438510"/>
            <a:ext cx="5339923" cy="461665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地震の起きやすさ ＋ 地盤の揺れやすさ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7749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179" y="1484784"/>
            <a:ext cx="5086844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977" y="3734147"/>
            <a:ext cx="11620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208" y="1505713"/>
            <a:ext cx="2599547" cy="2077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-1" y="1304568"/>
            <a:ext cx="37423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sz="2800" dirty="0" smtClean="0"/>
              <a:t>全国</a:t>
            </a:r>
            <a:r>
              <a:rPr lang="ja-JP" altLang="en-US" sz="2800" dirty="0"/>
              <a:t>一律にＭｗ</a:t>
            </a:r>
            <a:r>
              <a:rPr lang="en-US" altLang="ja-JP" sz="2800" dirty="0"/>
              <a:t>6.8</a:t>
            </a:r>
            <a:r>
              <a:rPr lang="ja-JP" altLang="en-US" sz="2800" dirty="0"/>
              <a:t>の震源を想定した場合の</a:t>
            </a:r>
            <a:r>
              <a:rPr lang="en-US" altLang="ja-JP" sz="2800" dirty="0"/>
              <a:t/>
            </a:r>
            <a:br>
              <a:rPr lang="en-US" altLang="ja-JP" sz="2800" dirty="0"/>
            </a:br>
            <a:r>
              <a:rPr lang="ja-JP" altLang="en-US" sz="2800" dirty="0"/>
              <a:t>震度</a:t>
            </a:r>
            <a:r>
              <a:rPr lang="ja-JP" altLang="en-US" sz="2800" dirty="0" smtClean="0"/>
              <a:t>分布</a:t>
            </a:r>
            <a:endParaRPr lang="en-US" altLang="ja-JP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sz="2800" dirty="0" smtClean="0"/>
              <a:t>山岳部</a:t>
            </a:r>
            <a:r>
              <a:rPr lang="ja-JP" altLang="en-US" sz="2800" dirty="0"/>
              <a:t>も含めて全国を対象とし、断層上端の深さは４㎞固定とする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3" y="332656"/>
            <a:ext cx="8746514" cy="1152128"/>
          </a:xfrm>
        </p:spPr>
        <p:txBody>
          <a:bodyPr>
            <a:noAutofit/>
          </a:bodyPr>
          <a:lstStyle/>
          <a:p>
            <a:pPr algn="ctr"/>
            <a:r>
              <a:rPr lang="ja-JP" altLang="en-US" sz="6000" dirty="0"/>
              <a:t>ゆれやすさ</a:t>
            </a:r>
            <a:r>
              <a:rPr lang="ja-JP" altLang="en-US" sz="6000" dirty="0" smtClean="0"/>
              <a:t>マップ</a:t>
            </a:r>
            <a:endParaRPr kumimoji="1" lang="ja-JP" altLang="en-US" sz="5400" dirty="0"/>
          </a:p>
        </p:txBody>
      </p:sp>
      <p:sp>
        <p:nvSpPr>
          <p:cNvPr id="7" name="正方形/長方形 6"/>
          <p:cNvSpPr/>
          <p:nvPr/>
        </p:nvSpPr>
        <p:spPr>
          <a:xfrm>
            <a:off x="79035" y="5734997"/>
            <a:ext cx="3870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http://www.bousai.go.jp/jishin/syuto/taisaku_wg/pdf/syuto_wg_siryo04.pdf</a:t>
            </a:r>
            <a:endParaRPr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251520" y="4809926"/>
            <a:ext cx="345638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dirty="0"/>
              <a:t>首都直下地震対策検討ワーキンググループ最終</a:t>
            </a:r>
            <a:r>
              <a:rPr lang="ja-JP" altLang="en-US" dirty="0" smtClean="0"/>
              <a:t>報告（平成</a:t>
            </a:r>
            <a:r>
              <a:rPr lang="en-US" altLang="ja-JP" dirty="0"/>
              <a:t>25</a:t>
            </a:r>
            <a:r>
              <a:rPr lang="ja-JP" altLang="en-US" dirty="0"/>
              <a:t>年</a:t>
            </a:r>
            <a:r>
              <a:rPr lang="en-US" altLang="ja-JP" dirty="0"/>
              <a:t>12</a:t>
            </a:r>
            <a:r>
              <a:rPr lang="ja-JP" altLang="en-US" dirty="0"/>
              <a:t>月</a:t>
            </a:r>
            <a:r>
              <a:rPr lang="en-US" altLang="ja-JP" dirty="0"/>
              <a:t>13</a:t>
            </a:r>
            <a:r>
              <a:rPr lang="ja-JP" altLang="en-US" dirty="0" smtClean="0"/>
              <a:t>日：内閣府・中央防災会議）</a:t>
            </a:r>
            <a:endParaRPr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2016/5/19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860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723845" y="418654"/>
            <a:ext cx="7859745" cy="994122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３．首都直下（都心南部直下</a:t>
            </a:r>
            <a:r>
              <a:rPr lang="en-US" altLang="ja-JP" dirty="0" smtClean="0"/>
              <a:t>M7.3</a:t>
            </a:r>
            <a:r>
              <a:rPr lang="ja-JP" altLang="en-US" dirty="0" smtClean="0"/>
              <a:t>）地震　（冬・夕）による死者数</a:t>
            </a:r>
            <a:endParaRPr kumimoji="1" lang="ja-JP" altLang="en-US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2016/5/19</a:t>
            </a:r>
            <a:endParaRPr kumimoji="1" lang="ja-JP" altLang="en-US"/>
          </a:p>
        </p:txBody>
      </p:sp>
      <p:graphicFrame>
        <p:nvGraphicFramePr>
          <p:cNvPr id="5" name="グラフ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9419242"/>
              </p:ext>
            </p:extLst>
          </p:nvPr>
        </p:nvGraphicFramePr>
        <p:xfrm>
          <a:off x="-8549" y="1412776"/>
          <a:ext cx="849694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441743" y="4797008"/>
            <a:ext cx="1595309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sz="2800" dirty="0"/>
              <a:t>逃げ惑い</a:t>
            </a:r>
            <a:endParaRPr kumimoji="1" lang="ja-JP" altLang="en-US" sz="2800" dirty="0"/>
          </a:p>
        </p:txBody>
      </p:sp>
      <p:sp>
        <p:nvSpPr>
          <p:cNvPr id="13" name="正方形/長方形 12"/>
          <p:cNvSpPr/>
          <p:nvPr/>
        </p:nvSpPr>
        <p:spPr>
          <a:xfrm>
            <a:off x="5452515" y="1398047"/>
            <a:ext cx="341952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ja-JP" altLang="en-US" dirty="0"/>
              <a:t>内閣府中央防災会議（平成</a:t>
            </a:r>
            <a:r>
              <a:rPr lang="en-US" altLang="ja-JP" dirty="0"/>
              <a:t>25</a:t>
            </a:r>
            <a:r>
              <a:rPr lang="ja-JP" altLang="en-US" dirty="0" smtClean="0"/>
              <a:t>年</a:t>
            </a:r>
            <a:r>
              <a:rPr lang="ja-JP" altLang="en-US" dirty="0"/>
              <a:t>）</a:t>
            </a:r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F10C0-EAAA-42ED-B82E-AB68EB5837CD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4447080" y="4754355"/>
            <a:ext cx="2010870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ja-JP" altLang="en-US" sz="2800" dirty="0" smtClean="0"/>
              <a:t>全壊・全焼失６１万棟</a:t>
            </a:r>
            <a:endParaRPr lang="ja-JP" altLang="en-US" sz="2800" dirty="0"/>
          </a:p>
        </p:txBody>
      </p:sp>
      <p:sp>
        <p:nvSpPr>
          <p:cNvPr id="4" name="正方形/長方形 3"/>
          <p:cNvSpPr/>
          <p:nvPr/>
        </p:nvSpPr>
        <p:spPr>
          <a:xfrm>
            <a:off x="6372447" y="2129458"/>
            <a:ext cx="2307771" cy="9541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ja-JP" altLang="en-US" sz="2800" dirty="0" smtClean="0"/>
              <a:t>負傷者</a:t>
            </a:r>
            <a:endParaRPr lang="en-US" altLang="ja-JP" sz="2800" dirty="0" smtClean="0"/>
          </a:p>
          <a:p>
            <a:r>
              <a:rPr lang="zh-TW" altLang="en-US" sz="2800" dirty="0" smtClean="0"/>
              <a:t>約 </a:t>
            </a:r>
            <a:r>
              <a:rPr lang="en-US" altLang="zh-TW" sz="2800" dirty="0"/>
              <a:t>123,000 </a:t>
            </a:r>
            <a:r>
              <a:rPr lang="zh-TW" altLang="en-US" sz="2800" dirty="0"/>
              <a:t>人 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6289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0105" y="327932"/>
            <a:ext cx="7657120" cy="48169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kumimoji="1" lang="ja-JP" altLang="en-US" sz="3600" dirty="0" smtClean="0"/>
              <a:t>３．南海トラフの巨大地震</a:t>
            </a:r>
            <a:endParaRPr kumimoji="1" lang="ja-JP" altLang="en-US" sz="36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2016/5/19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11F7-6D50-4A1A-866B-B2648CC2E3BE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7"/>
          <a:stretch/>
        </p:blipFill>
        <p:spPr bwMode="auto">
          <a:xfrm>
            <a:off x="163574" y="809625"/>
            <a:ext cx="8531101" cy="579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458480" y="5844659"/>
            <a:ext cx="249299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dirty="0"/>
              <a:t>地震調査研究推進本部</a:t>
            </a:r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2970071" y="5844659"/>
            <a:ext cx="1459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平成</a:t>
            </a:r>
            <a:r>
              <a:rPr lang="en-US" altLang="ja-JP" dirty="0"/>
              <a:t>25</a:t>
            </a:r>
            <a:r>
              <a:rPr lang="ja-JP" altLang="en-US" dirty="0"/>
              <a:t>年</a:t>
            </a:r>
            <a:r>
              <a:rPr lang="en-US" altLang="ja-JP" dirty="0"/>
              <a:t>5</a:t>
            </a:r>
            <a:r>
              <a:rPr lang="ja-JP" altLang="en-US" dirty="0"/>
              <a:t>月</a:t>
            </a:r>
          </a:p>
        </p:txBody>
      </p:sp>
    </p:spTree>
    <p:extLst>
      <p:ext uri="{BB962C8B-B14F-4D97-AF65-F5344CB8AC3E}">
        <p14:creationId xmlns:p14="http://schemas.microsoft.com/office/powerpoint/2010/main" val="55427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2016/5/19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19</a:t>
            </a:fld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411907"/>
            <a:ext cx="8712968" cy="720080"/>
          </a:xfrm>
        </p:spPr>
        <p:txBody>
          <a:bodyPr>
            <a:noAutofit/>
          </a:bodyPr>
          <a:lstStyle/>
          <a:p>
            <a:pPr algn="ctr"/>
            <a:r>
              <a:rPr lang="ja-JP" altLang="en-US" sz="3200" dirty="0" smtClean="0"/>
              <a:t>南海トラフの巨大地震の想定震源断層域</a:t>
            </a:r>
            <a:endParaRPr kumimoji="1" lang="ja-JP" altLang="en-US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853" t="5617" r="53048" b="1702"/>
          <a:stretch>
            <a:fillRect/>
          </a:stretch>
        </p:blipFill>
        <p:spPr bwMode="auto">
          <a:xfrm>
            <a:off x="1115616" y="1340768"/>
            <a:ext cx="723629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755576" y="1052736"/>
            <a:ext cx="8136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 smtClean="0"/>
              <a:t>南海トラフ巨大地震の被害想定について（第一次報告）　平成</a:t>
            </a:r>
            <a:r>
              <a:rPr lang="en-US" altLang="ja-JP" sz="1400" dirty="0" smtClean="0"/>
              <a:t>24</a:t>
            </a:r>
            <a:r>
              <a:rPr lang="ja-JP" altLang="en-US" sz="1400" dirty="0" smtClean="0"/>
              <a:t>年</a:t>
            </a:r>
            <a:r>
              <a:rPr lang="en-US" altLang="ja-JP" sz="1400" dirty="0" smtClean="0"/>
              <a:t>8</a:t>
            </a:r>
            <a:r>
              <a:rPr lang="ja-JP" altLang="en-US" sz="1400" dirty="0" smtClean="0"/>
              <a:t>月</a:t>
            </a:r>
            <a:r>
              <a:rPr lang="en-US" altLang="ja-JP" sz="1400" dirty="0" smtClean="0"/>
              <a:t>29</a:t>
            </a:r>
            <a:r>
              <a:rPr lang="ja-JP" altLang="en-US" sz="1400" dirty="0" smtClean="0"/>
              <a:t>日　中央防災会議</a:t>
            </a:r>
            <a:endParaRPr kumimoji="1" lang="ja-JP" altLang="en-US" sz="1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98220" y="5709901"/>
            <a:ext cx="835485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smtClean="0">
                <a:solidFill>
                  <a:schemeClr val="bg1"/>
                </a:solidFill>
              </a:rPr>
              <a:t>M9.1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4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内容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ja-JP" sz="4400" dirty="0"/>
              <a:t>2016</a:t>
            </a:r>
            <a:r>
              <a:rPr lang="ja-JP" altLang="en-US" sz="4400" dirty="0"/>
              <a:t>年熊本地震の概要</a:t>
            </a:r>
            <a:endParaRPr lang="en-US" altLang="ja-JP" sz="44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4400" dirty="0" smtClean="0"/>
              <a:t>今後も都市は揺れる</a:t>
            </a:r>
            <a:endParaRPr lang="en-US" altLang="ja-JP" sz="4400" dirty="0" smtClean="0"/>
          </a:p>
          <a:p>
            <a:pPr marL="514350" indent="-514350">
              <a:buFont typeface="+mj-lt"/>
              <a:buAutoNum type="arabicPeriod"/>
            </a:pPr>
            <a:r>
              <a:rPr lang="ja-JP" altLang="en-US" sz="4400" dirty="0" smtClean="0"/>
              <a:t>首都圏</a:t>
            </a:r>
            <a:r>
              <a:rPr lang="ja-JP" altLang="en-US" sz="4400" dirty="0"/>
              <a:t>の</a:t>
            </a:r>
            <a:r>
              <a:rPr lang="ja-JP" altLang="en-US" sz="4400" dirty="0" smtClean="0"/>
              <a:t>地震と海域</a:t>
            </a:r>
            <a:r>
              <a:rPr lang="ja-JP" altLang="en-US" sz="4400" dirty="0"/>
              <a:t>の</a:t>
            </a:r>
            <a:r>
              <a:rPr lang="ja-JP" altLang="en-US" sz="4400" dirty="0" smtClean="0"/>
              <a:t>地震</a:t>
            </a:r>
            <a:endParaRPr lang="en-US" altLang="ja-JP" sz="4400" dirty="0" smtClean="0"/>
          </a:p>
          <a:p>
            <a:pPr marL="514350" indent="-514350">
              <a:buFont typeface="+mj-lt"/>
              <a:buAutoNum type="arabicPeriod"/>
            </a:pPr>
            <a:r>
              <a:rPr lang="ja-JP" altLang="en-US" sz="4400" dirty="0" smtClean="0"/>
              <a:t>社会</a:t>
            </a:r>
            <a:r>
              <a:rPr lang="ja-JP" altLang="en-US" sz="4400" dirty="0"/>
              <a:t>の回復力（リジリエンシー）を高める</a:t>
            </a:r>
            <a:endParaRPr lang="en-US" altLang="ja-JP" sz="44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4400" dirty="0"/>
              <a:t>国としての統一的な取り組みの必要性</a:t>
            </a:r>
            <a:endParaRPr lang="en-US" altLang="ja-JP" sz="44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2016/5/19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dirty="0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11F7-6D50-4A1A-866B-B2648CC2E3BE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259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2016/5/19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20</a:t>
            </a:fld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518289"/>
            <a:ext cx="6984776" cy="5791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764704"/>
            <a:ext cx="2123728" cy="3306834"/>
          </a:xfrm>
        </p:spPr>
        <p:txBody>
          <a:bodyPr>
            <a:noAutofit/>
          </a:bodyPr>
          <a:lstStyle/>
          <a:p>
            <a:r>
              <a:rPr lang="ja-JP" altLang="en-US" sz="2000" dirty="0" smtClean="0"/>
              <a:t>南海トラフ巨大地震の被害想定について（第一次報告）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平成</a:t>
            </a:r>
            <a:r>
              <a:rPr lang="en-US" altLang="ja-JP" sz="2000" dirty="0" smtClean="0"/>
              <a:t>24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8</a:t>
            </a:r>
            <a:r>
              <a:rPr lang="ja-JP" altLang="en-US" sz="2000" dirty="0" smtClean="0"/>
              <a:t>月</a:t>
            </a:r>
            <a:r>
              <a:rPr lang="en-US" altLang="ja-JP" sz="2000" dirty="0" smtClean="0"/>
              <a:t>29</a:t>
            </a:r>
            <a:r>
              <a:rPr lang="ja-JP" altLang="en-US" sz="2000" dirty="0" smtClean="0"/>
              <a:t>日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中央防災会議</a:t>
            </a:r>
            <a:endParaRPr kumimoji="1" lang="ja-JP" altLang="en-US" sz="2000" dirty="0"/>
          </a:p>
        </p:txBody>
      </p:sp>
      <p:sp>
        <p:nvSpPr>
          <p:cNvPr id="7" name="正方形/長方形 6"/>
          <p:cNvSpPr/>
          <p:nvPr/>
        </p:nvSpPr>
        <p:spPr>
          <a:xfrm>
            <a:off x="5004048" y="4437112"/>
            <a:ext cx="1296144" cy="57606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17972" y="4437112"/>
            <a:ext cx="1422184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chemeClr val="bg1"/>
                </a:solidFill>
              </a:rPr>
              <a:t>32</a:t>
            </a:r>
            <a:r>
              <a:rPr kumimoji="1" lang="ja-JP" altLang="en-US" sz="3200" dirty="0" smtClean="0">
                <a:solidFill>
                  <a:schemeClr val="bg1"/>
                </a:solidFill>
              </a:rPr>
              <a:t>万人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32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1964" y="417137"/>
            <a:ext cx="8511700" cy="747414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４．災害からの回復力（レジリエンシー）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2016/5/19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dirty="0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11F7-6D50-4A1A-866B-B2648CC2E3BE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37" y="3340349"/>
            <a:ext cx="4668171" cy="2265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正方形/長方形 7"/>
          <p:cNvSpPr/>
          <p:nvPr/>
        </p:nvSpPr>
        <p:spPr>
          <a:xfrm>
            <a:off x="351964" y="1673235"/>
            <a:ext cx="83492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ja-JP" altLang="en-US" sz="2000" dirty="0"/>
              <a:t>火災が同時に多数箇所で発生し、</a:t>
            </a:r>
            <a:r>
              <a:rPr lang="ja-JP" altLang="en-US" sz="2000" u="sng" dirty="0"/>
              <a:t>延焼が２日程度継続</a:t>
            </a:r>
            <a:r>
              <a:rPr lang="ja-JP" altLang="en-US" sz="2000" dirty="0"/>
              <a:t>する。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ja-JP" altLang="en-US" sz="2000" dirty="0"/>
              <a:t>震度６弱以上の広い範囲で、断水が生じ、下水道が使用できない。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ja-JP" altLang="en-US" sz="2000" dirty="0"/>
              <a:t>携帯電話・固定電話の音声通話はほとんど使用できず、メールは遅配が発生する。ネットは概ね使用できるが、サーバーの電源確保が重要である</a:t>
            </a:r>
            <a:r>
              <a:rPr lang="ja-JP" altLang="en-US" sz="2000" dirty="0" smtClean="0"/>
              <a:t>。</a:t>
            </a:r>
            <a:endParaRPr lang="ja-JP" altLang="en-US" sz="2000" dirty="0"/>
          </a:p>
        </p:txBody>
      </p:sp>
      <p:sp>
        <p:nvSpPr>
          <p:cNvPr id="9" name="正方形/長方形 8"/>
          <p:cNvSpPr/>
          <p:nvPr/>
        </p:nvSpPr>
        <p:spPr>
          <a:xfrm>
            <a:off x="4759091" y="3078266"/>
            <a:ext cx="410457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ja-JP" altLang="en-US" dirty="0"/>
              <a:t>発災当初、</a:t>
            </a:r>
            <a:r>
              <a:rPr lang="ja-JP" altLang="en-US" u="sng" dirty="0"/>
              <a:t>停電が約５割程度の範囲で発生</a:t>
            </a:r>
            <a:r>
              <a:rPr lang="ja-JP" altLang="en-US" dirty="0"/>
              <a:t>。火力発電所の停止により、電力供給量が半減し、</a:t>
            </a:r>
            <a:r>
              <a:rPr lang="ja-JP" altLang="en-US" u="sng" dirty="0"/>
              <a:t>不安定な状態が１週間以上継続</a:t>
            </a:r>
            <a:r>
              <a:rPr lang="ja-JP" altLang="en-US" dirty="0"/>
              <a:t>する。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ja-JP" altLang="en-US" dirty="0"/>
              <a:t>主要道路の啓開には、少なくとも１～２日を要し、都区部の一般道は</a:t>
            </a:r>
            <a:r>
              <a:rPr lang="ja-JP" altLang="en-US" u="sng" dirty="0"/>
              <a:t>極度の交通麻痺が数日間継続し、厳しい渋滞は数週間継続</a:t>
            </a:r>
            <a:r>
              <a:rPr lang="ja-JP" altLang="en-US" dirty="0"/>
              <a:t>する。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ja-JP" altLang="en-US" u="sng" dirty="0"/>
              <a:t>地下鉄は１週間の運行停止、ＪＲ在来線及び私鉄の運行停止は１か月程継続する</a:t>
            </a:r>
            <a:r>
              <a:rPr lang="ja-JP" altLang="en-US" dirty="0"/>
              <a:t>可能性がある。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166862" y="1127028"/>
            <a:ext cx="5399235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ja-JP" altLang="en-US" dirty="0" smtClean="0"/>
              <a:t>首都直下地震（都心</a:t>
            </a:r>
            <a:r>
              <a:rPr lang="ja-JP" altLang="en-US" dirty="0"/>
              <a:t>南部直下</a:t>
            </a:r>
            <a:r>
              <a:rPr lang="ja-JP" altLang="en-US" dirty="0" smtClean="0"/>
              <a:t>地震、</a:t>
            </a:r>
            <a:r>
              <a:rPr lang="en-US" altLang="ja-JP" dirty="0" smtClean="0"/>
              <a:t>M7.3)</a:t>
            </a:r>
            <a:r>
              <a:rPr lang="ja-JP" altLang="en-US" dirty="0" smtClean="0"/>
              <a:t>の被害想定</a:t>
            </a:r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5685973" y="1145790"/>
            <a:ext cx="341952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ja-JP" altLang="en-US" dirty="0"/>
              <a:t>内閣府中央防災会議（平成</a:t>
            </a:r>
            <a:r>
              <a:rPr lang="en-US" altLang="ja-JP" dirty="0"/>
              <a:t>25</a:t>
            </a:r>
            <a:r>
              <a:rPr lang="ja-JP" altLang="en-US" dirty="0" smtClean="0"/>
              <a:t>年</a:t>
            </a:r>
            <a:r>
              <a:rPr lang="ja-JP" altLang="en-US" dirty="0"/>
              <a:t>）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166862" y="5657671"/>
            <a:ext cx="45922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BF2288"/>
                </a:solidFill>
                <a:latin typeface="KozGoPro-Medium"/>
              </a:rPr>
              <a:t>( </a:t>
            </a:r>
            <a:r>
              <a:rPr lang="ja-JP" altLang="en-US" dirty="0">
                <a:solidFill>
                  <a:srgbClr val="BF2288"/>
                </a:solidFill>
                <a:latin typeface="KozGoPro-Medium"/>
              </a:rPr>
              <a:t>都道府県・市区町村</a:t>
            </a:r>
            <a:r>
              <a:rPr lang="en-US" altLang="ja-JP" dirty="0">
                <a:solidFill>
                  <a:srgbClr val="BF2288"/>
                </a:solidFill>
                <a:latin typeface="KozGoPro-Medium"/>
              </a:rPr>
              <a:t>) </a:t>
            </a:r>
            <a:r>
              <a:rPr lang="ja-JP" altLang="en-US" dirty="0" smtClean="0">
                <a:solidFill>
                  <a:srgbClr val="BF2288"/>
                </a:solidFill>
                <a:latin typeface="KozGoPro-Medium"/>
              </a:rPr>
              <a:t>災害対策本部・医療班の機能を支援する</a:t>
            </a:r>
            <a:r>
              <a:rPr lang="ja-JP" altLang="en-US" dirty="0">
                <a:solidFill>
                  <a:srgbClr val="BF2288"/>
                </a:solidFill>
                <a:latin typeface="KozGoPro-Medium"/>
              </a:rPr>
              <a:t>。遠隔医療支援の調整</a:t>
            </a:r>
            <a:r>
              <a:rPr lang="ja-JP" altLang="en-US" dirty="0" smtClean="0">
                <a:solidFill>
                  <a:srgbClr val="BF2288"/>
                </a:solidFill>
                <a:latin typeface="KozGoPro-Medium"/>
              </a:rPr>
              <a:t>をする。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862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1560" y="2220686"/>
            <a:ext cx="7903790" cy="1394550"/>
          </a:xfrm>
        </p:spPr>
        <p:txBody>
          <a:bodyPr>
            <a:normAutofit/>
          </a:bodyPr>
          <a:lstStyle/>
          <a:p>
            <a:pPr algn="ctr"/>
            <a:r>
              <a:rPr lang="ja-JP" altLang="en-US" dirty="0" smtClean="0"/>
              <a:t>５．国</a:t>
            </a:r>
            <a:r>
              <a:rPr lang="ja-JP" altLang="en-US" dirty="0"/>
              <a:t>としての統一的な取り組みの</a:t>
            </a:r>
            <a:r>
              <a:rPr lang="ja-JP" altLang="en-US" dirty="0" smtClean="0"/>
              <a:t>必要性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2016/5/19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dirty="0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11F7-6D50-4A1A-866B-B2648CC2E3BE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080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18540"/>
            <a:ext cx="7895245" cy="595860"/>
          </a:xfrm>
        </p:spPr>
        <p:txBody>
          <a:bodyPr>
            <a:normAutofit/>
          </a:bodyPr>
          <a:lstStyle/>
          <a:p>
            <a:r>
              <a:rPr kumimoji="1" lang="ja-JP" altLang="en-US" sz="3600" dirty="0" smtClean="0"/>
              <a:t>我が国の地震防災に関する法律体系</a:t>
            </a:r>
            <a:endParaRPr kumimoji="1" lang="ja-JP" altLang="en-US" sz="36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2016/5/19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dirty="0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11F7-6D50-4A1A-866B-B2648CC2E3BE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t="7077"/>
          <a:stretch/>
        </p:blipFill>
        <p:spPr>
          <a:xfrm>
            <a:off x="0" y="914400"/>
            <a:ext cx="8431299" cy="5441951"/>
          </a:xfrm>
          <a:prstGeom prst="rect">
            <a:avLst/>
          </a:prstGeom>
        </p:spPr>
      </p:pic>
      <p:sp>
        <p:nvSpPr>
          <p:cNvPr id="7" name="角丸四角形吹き出し 6"/>
          <p:cNvSpPr/>
          <p:nvPr/>
        </p:nvSpPr>
        <p:spPr>
          <a:xfrm>
            <a:off x="7369791" y="1078173"/>
            <a:ext cx="1774209" cy="612648"/>
          </a:xfrm>
          <a:prstGeom prst="wedgeRoundRectCallout">
            <a:avLst>
              <a:gd name="adj1" fmla="val -82470"/>
              <a:gd name="adj2" fmla="val 43527"/>
              <a:gd name="adj3" fmla="val 16667"/>
            </a:avLst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中央防災会議</a:t>
            </a:r>
            <a:endParaRPr kumimoji="1" lang="ja-JP" altLang="en-US" dirty="0"/>
          </a:p>
        </p:txBody>
      </p:sp>
      <p:sp>
        <p:nvSpPr>
          <p:cNvPr id="8" name="角丸四角形吹き出し 7"/>
          <p:cNvSpPr/>
          <p:nvPr/>
        </p:nvSpPr>
        <p:spPr>
          <a:xfrm>
            <a:off x="7369791" y="2940841"/>
            <a:ext cx="1774209" cy="612648"/>
          </a:xfrm>
          <a:prstGeom prst="wedgeRoundRectCallout">
            <a:avLst>
              <a:gd name="adj1" fmla="val -68815"/>
              <a:gd name="adj2" fmla="val -48321"/>
              <a:gd name="adj3" fmla="val 16667"/>
            </a:avLst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地震本部</a:t>
            </a:r>
            <a:endParaRPr kumimoji="1" lang="ja-JP" altLang="en-US" dirty="0"/>
          </a:p>
        </p:txBody>
      </p:sp>
      <p:sp>
        <p:nvSpPr>
          <p:cNvPr id="9" name="角丸四角形吹き出し 8"/>
          <p:cNvSpPr/>
          <p:nvPr/>
        </p:nvSpPr>
        <p:spPr>
          <a:xfrm>
            <a:off x="1435282" y="2940841"/>
            <a:ext cx="1360170" cy="612648"/>
          </a:xfrm>
          <a:prstGeom prst="wedgeRoundRectCallout">
            <a:avLst>
              <a:gd name="adj1" fmla="val -18749"/>
              <a:gd name="adj2" fmla="val -110155"/>
              <a:gd name="adj3" fmla="val 16667"/>
            </a:avLst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判定会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3266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310" y="1443999"/>
            <a:ext cx="3486150" cy="1763484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地震防災・調査研究関連組織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2016/5/19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dirty="0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11F7-6D50-4A1A-866B-B2648CC2E3BE}" type="slidenum">
              <a:rPr kumimoji="1" lang="ja-JP" altLang="en-US" smtClean="0"/>
              <a:t>24</a:t>
            </a:fld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t="855"/>
          <a:stretch/>
        </p:blipFill>
        <p:spPr>
          <a:xfrm>
            <a:off x="4119503" y="58614"/>
            <a:ext cx="4150751" cy="679938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44137" y="3722915"/>
            <a:ext cx="3363323" cy="1077218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必ずしも一元的な取り組みでない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38059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2016/5/19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dirty="0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11F7-6D50-4A1A-866B-B2648CC2E3BE}" type="slidenum">
              <a:rPr kumimoji="1" lang="ja-JP" altLang="en-US" smtClean="0"/>
              <a:t>25</a:t>
            </a:fld>
            <a:endParaRPr kumimoji="1" lang="ja-JP" altLang="en-US" dirty="0"/>
          </a:p>
        </p:txBody>
      </p:sp>
      <p:pic>
        <p:nvPicPr>
          <p:cNvPr id="1026" name="Picture 2" descr="http://www.bousai.go.jp/taisaku/soshiki1/img/shiryo2_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" y="522776"/>
            <a:ext cx="8334383" cy="619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4192455" y="5016135"/>
            <a:ext cx="3845190" cy="10772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/>
              <a:t>実務的・業務的な組織を持っていない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65486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600F5-651D-4C00-870E-02C74CEBD829}" type="datetime1">
              <a:rPr kumimoji="1" lang="ja-JP" altLang="en-US" smtClean="0"/>
              <a:t>2016/5/25</a:t>
            </a:fld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F725-F383-4222-B11E-8E12E30CC051}" type="slidenum">
              <a:rPr kumimoji="1" lang="ja-JP" altLang="en-US" smtClean="0"/>
              <a:t>26</a:t>
            </a:fld>
            <a:endParaRPr kumimoji="1" lang="ja-JP" altLang="en-US" dirty="0"/>
          </a:p>
        </p:txBody>
      </p:sp>
      <p:pic>
        <p:nvPicPr>
          <p:cNvPr id="3075" name="Picture 3" descr="C:\Users\sunadaphd\Desktop\IMG_22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88" y="880443"/>
            <a:ext cx="8024884" cy="6018663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コネクタ 7"/>
          <p:cNvCxnSpPr/>
          <p:nvPr/>
        </p:nvCxnSpPr>
        <p:spPr>
          <a:xfrm flipV="1">
            <a:off x="3204049" y="4558721"/>
            <a:ext cx="613895" cy="3104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 rot="20212633">
            <a:off x="3240121" y="4677038"/>
            <a:ext cx="756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solidFill>
                  <a:srgbClr val="FF0000"/>
                </a:solidFill>
              </a:rPr>
              <a:t>２０ｋｍ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3076" name="Picture 4" descr="C:\Users\sunadaphd\Desktop\ダウンロード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06" y="2636912"/>
            <a:ext cx="2187448" cy="145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unadaphd\Desktop\image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94640"/>
            <a:ext cx="1531685" cy="103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sunadaphd\Desktop\CH-46_Sea_Knight_helicopter_approaches_the_flight_deck_of_the_amphibious_assault_ship_USS_Bonhomme_Richard_(LHD_6)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291" y="895796"/>
            <a:ext cx="1190467" cy="82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55266" y="1853593"/>
            <a:ext cx="1861374" cy="51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65904" y="4869160"/>
            <a:ext cx="2081223" cy="5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テキスト ボックス 14"/>
          <p:cNvSpPr txBox="1"/>
          <p:nvPr/>
        </p:nvSpPr>
        <p:spPr>
          <a:xfrm>
            <a:off x="19095" y="434131"/>
            <a:ext cx="9129316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事態</a:t>
            </a:r>
            <a:r>
              <a:rPr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対処（</a:t>
            </a:r>
            <a:r>
              <a:rPr kumimoji="1"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介入と避難は同次元）～水陸空の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明朝E"/>
              </a:rPr>
              <a:t>Logistics</a:t>
            </a:r>
            <a:r>
              <a:rPr kumimoji="1"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機動力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環状矢印 4"/>
          <p:cNvSpPr/>
          <p:nvPr/>
        </p:nvSpPr>
        <p:spPr>
          <a:xfrm>
            <a:off x="1460244" y="1467656"/>
            <a:ext cx="2247660" cy="3742184"/>
          </a:xfrm>
          <a:prstGeom prst="circularArrow">
            <a:avLst>
              <a:gd name="adj1" fmla="val 12500"/>
              <a:gd name="adj2" fmla="val 3192502"/>
              <a:gd name="adj3" fmla="val 20457681"/>
              <a:gd name="adj4" fmla="val 13762334"/>
              <a:gd name="adj5" fmla="val 152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" name="ストライプ矢印 6"/>
          <p:cNvSpPr/>
          <p:nvPr/>
        </p:nvSpPr>
        <p:spPr>
          <a:xfrm rot="7135466">
            <a:off x="3641482" y="3204248"/>
            <a:ext cx="1866469" cy="484632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山形 9"/>
          <p:cNvSpPr/>
          <p:nvPr/>
        </p:nvSpPr>
        <p:spPr>
          <a:xfrm rot="7741353">
            <a:off x="5132987" y="2566241"/>
            <a:ext cx="2861031" cy="212901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1" name="V 字形矢印 10"/>
          <p:cNvSpPr/>
          <p:nvPr/>
        </p:nvSpPr>
        <p:spPr>
          <a:xfrm rot="15570431">
            <a:off x="8395197" y="1472923"/>
            <a:ext cx="496495" cy="484632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7" name="曲線コネクタ 16"/>
          <p:cNvCxnSpPr/>
          <p:nvPr/>
        </p:nvCxnSpPr>
        <p:spPr>
          <a:xfrm>
            <a:off x="5580112" y="1194640"/>
            <a:ext cx="1675154" cy="409864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4" name="左右矢印 3073"/>
          <p:cNvSpPr/>
          <p:nvPr/>
        </p:nvSpPr>
        <p:spPr>
          <a:xfrm rot="6883931">
            <a:off x="494357" y="4251224"/>
            <a:ext cx="927132" cy="484632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79" name="円/楕円 3078"/>
          <p:cNvSpPr/>
          <p:nvPr/>
        </p:nvSpPr>
        <p:spPr>
          <a:xfrm>
            <a:off x="4441201" y="3789040"/>
            <a:ext cx="1570959" cy="150594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 smtClean="0"/>
              <a:t>ひと</a:t>
            </a:r>
            <a:endParaRPr kumimoji="1" lang="ja-JP" altLang="en-US" sz="3200" b="1" dirty="0"/>
          </a:p>
        </p:txBody>
      </p:sp>
      <p:sp>
        <p:nvSpPr>
          <p:cNvPr id="3080" name="円/楕円 3079"/>
          <p:cNvSpPr/>
          <p:nvPr/>
        </p:nvSpPr>
        <p:spPr>
          <a:xfrm>
            <a:off x="3707904" y="4837782"/>
            <a:ext cx="1466595" cy="1471537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chemeClr val="tx1"/>
                </a:solidFill>
              </a:rPr>
              <a:t>情報</a:t>
            </a:r>
            <a:endParaRPr kumimoji="1" lang="ja-JP" altLang="en-US" sz="3200" b="1" dirty="0">
              <a:solidFill>
                <a:schemeClr val="tx1"/>
              </a:solidFill>
            </a:endParaRPr>
          </a:p>
        </p:txBody>
      </p:sp>
      <p:sp>
        <p:nvSpPr>
          <p:cNvPr id="3081" name="円/楕円 3080"/>
          <p:cNvSpPr/>
          <p:nvPr/>
        </p:nvSpPr>
        <p:spPr>
          <a:xfrm>
            <a:off x="4854628" y="4837783"/>
            <a:ext cx="1563061" cy="1471536"/>
          </a:xfrm>
          <a:prstGeom prst="ellipse">
            <a:avLst/>
          </a:prstGeom>
          <a:solidFill>
            <a:srgbClr val="E62D1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 smtClean="0"/>
              <a:t>もの　</a:t>
            </a:r>
            <a:endParaRPr kumimoji="1" lang="ja-JP" altLang="en-US" sz="3200" b="1" dirty="0"/>
          </a:p>
        </p:txBody>
      </p:sp>
      <p:sp>
        <p:nvSpPr>
          <p:cNvPr id="3082" name="テキスト ボックス 3081"/>
          <p:cNvSpPr txBox="1"/>
          <p:nvPr/>
        </p:nvSpPr>
        <p:spPr>
          <a:xfrm>
            <a:off x="3662164" y="2865130"/>
            <a:ext cx="2236510" cy="707886"/>
          </a:xfrm>
          <a:prstGeom prst="rect">
            <a:avLst/>
          </a:prstGeom>
          <a:noFill/>
          <a:ln>
            <a:solidFill>
              <a:srgbClr val="E62D1A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4000" b="1" dirty="0" smtClean="0">
                <a:solidFill>
                  <a:srgbClr val="002060"/>
                </a:solidFill>
              </a:rPr>
              <a:t>大量投入</a:t>
            </a:r>
            <a:endParaRPr kumimoji="1" lang="ja-JP" altLang="en-US" sz="4000" b="1" dirty="0">
              <a:solidFill>
                <a:srgbClr val="002060"/>
              </a:solidFill>
            </a:endParaRPr>
          </a:p>
        </p:txBody>
      </p:sp>
      <p:sp>
        <p:nvSpPr>
          <p:cNvPr id="3084" name="ストライプ矢印 3083"/>
          <p:cNvSpPr/>
          <p:nvPr/>
        </p:nvSpPr>
        <p:spPr>
          <a:xfrm>
            <a:off x="6563501" y="4493540"/>
            <a:ext cx="1517683" cy="716236"/>
          </a:xfrm>
          <a:prstGeom prst="striped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solidFill>
                  <a:srgbClr val="002060"/>
                </a:solidFill>
              </a:rPr>
              <a:t>退避</a:t>
            </a:r>
            <a:endParaRPr kumimoji="1" lang="ja-JP" altLang="en-US" b="1" dirty="0">
              <a:solidFill>
                <a:srgbClr val="002060"/>
              </a:solidFill>
            </a:endParaRPr>
          </a:p>
        </p:txBody>
      </p:sp>
      <p:sp>
        <p:nvSpPr>
          <p:cNvPr id="3086" name="テキスト ボックス 3085"/>
          <p:cNvSpPr txBox="1"/>
          <p:nvPr/>
        </p:nvSpPr>
        <p:spPr>
          <a:xfrm>
            <a:off x="1818356" y="5804603"/>
            <a:ext cx="2393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EVACUATION</a:t>
            </a:r>
          </a:p>
        </p:txBody>
      </p:sp>
      <p:sp>
        <p:nvSpPr>
          <p:cNvPr id="3087" name="テキスト ボックス 3086"/>
          <p:cNvSpPr txBox="1"/>
          <p:nvPr/>
        </p:nvSpPr>
        <p:spPr>
          <a:xfrm rot="4807782">
            <a:off x="2607435" y="2648574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chemeClr val="bg1"/>
                </a:solidFill>
              </a:rPr>
              <a:t>Intervention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405476" y="5806463"/>
            <a:ext cx="37385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住所</a:t>
            </a:r>
            <a:r>
              <a:rPr lang="en-US" altLang="ja-JP" sz="800" dirty="0"/>
              <a:t>:</a:t>
            </a:r>
            <a:r>
              <a:rPr lang="ja-JP" altLang="en-US" sz="800" dirty="0"/>
              <a:t>熊本県阿蘇市波野大字波野（付近の住所。正確な所属を示すとは限らない。）</a:t>
            </a:r>
          </a:p>
          <a:p>
            <a:r>
              <a:rPr lang="en-US" altLang="ja-JP" sz="800" dirty="0"/>
              <a:t>32</a:t>
            </a:r>
            <a:r>
              <a:rPr lang="ja-JP" altLang="en-US" sz="800" dirty="0"/>
              <a:t>度</a:t>
            </a:r>
            <a:r>
              <a:rPr lang="en-US" altLang="ja-JP" sz="800" dirty="0"/>
              <a:t>55</a:t>
            </a:r>
            <a:r>
              <a:rPr lang="ja-JP" altLang="en-US" sz="800" dirty="0"/>
              <a:t>分</a:t>
            </a:r>
            <a:r>
              <a:rPr lang="en-US" altLang="ja-JP" sz="800" dirty="0"/>
              <a:t>15.95</a:t>
            </a:r>
            <a:r>
              <a:rPr lang="ja-JP" altLang="en-US" sz="800" dirty="0"/>
              <a:t>秒 </a:t>
            </a:r>
            <a:r>
              <a:rPr lang="en-US" altLang="ja-JP" sz="800" dirty="0"/>
              <a:t>131</a:t>
            </a:r>
            <a:r>
              <a:rPr lang="ja-JP" altLang="en-US" sz="800" dirty="0"/>
              <a:t>度</a:t>
            </a:r>
            <a:r>
              <a:rPr lang="en-US" altLang="ja-JP" sz="800" dirty="0"/>
              <a:t>10</a:t>
            </a:r>
            <a:r>
              <a:rPr lang="ja-JP" altLang="en-US" sz="800" dirty="0"/>
              <a:t>分</a:t>
            </a:r>
            <a:r>
              <a:rPr lang="en-US" altLang="ja-JP" sz="800" dirty="0"/>
              <a:t>36.33</a:t>
            </a:r>
            <a:r>
              <a:rPr lang="ja-JP" altLang="en-US" sz="800" dirty="0"/>
              <a:t>秒</a:t>
            </a:r>
          </a:p>
          <a:p>
            <a:r>
              <a:rPr lang="en-US" altLang="ja-JP" sz="800" dirty="0"/>
              <a:t>32.921097,131.176758  </a:t>
            </a:r>
            <a:r>
              <a:rPr lang="ja-JP" altLang="en-US" sz="800" dirty="0"/>
              <a:t>ズーム</a:t>
            </a:r>
            <a:r>
              <a:rPr lang="en-US" altLang="ja-JP" sz="800" dirty="0"/>
              <a:t>:9</a:t>
            </a:r>
          </a:p>
          <a:p>
            <a:r>
              <a:rPr lang="en-US" altLang="ja-JP" sz="800" dirty="0"/>
              <a:t>UTM</a:t>
            </a:r>
            <a:r>
              <a:rPr lang="ja-JP" altLang="en-US" sz="800" dirty="0"/>
              <a:t>ポイント：</a:t>
            </a:r>
            <a:r>
              <a:rPr lang="en-US" altLang="ja-JP" sz="800" dirty="0"/>
              <a:t>52SGB03544464</a:t>
            </a:r>
          </a:p>
          <a:p>
            <a:r>
              <a:rPr lang="ja-JP" altLang="en-US" sz="800" dirty="0"/>
              <a:t>標高：</a:t>
            </a:r>
            <a:r>
              <a:rPr lang="en-US" altLang="ja-JP" sz="800" dirty="0"/>
              <a:t>794m</a:t>
            </a:r>
            <a:r>
              <a:rPr lang="ja-JP" altLang="en-US" sz="800" dirty="0"/>
              <a:t>（</a:t>
            </a:r>
            <a:r>
              <a:rPr lang="en-US" altLang="ja-JP" sz="800" dirty="0"/>
              <a:t>10m</a:t>
            </a:r>
            <a:r>
              <a:rPr lang="ja-JP" altLang="en-US" sz="800" dirty="0" smtClean="0"/>
              <a:t>）</a:t>
            </a:r>
            <a:endParaRPr lang="en-US" altLang="ja-JP" sz="800" dirty="0" smtClean="0"/>
          </a:p>
          <a:p>
            <a:r>
              <a:rPr lang="ja-JP" altLang="en-US" sz="800" dirty="0"/>
              <a:t>国土地理院</a:t>
            </a:r>
          </a:p>
          <a:p>
            <a:endParaRPr kumimoji="1" lang="ja-JP" altLang="en-US" dirty="0"/>
          </a:p>
        </p:txBody>
      </p:sp>
      <p:sp>
        <p:nvSpPr>
          <p:cNvPr id="3088" name="テキスト ボックス 3087"/>
          <p:cNvSpPr txBox="1"/>
          <p:nvPr/>
        </p:nvSpPr>
        <p:spPr>
          <a:xfrm>
            <a:off x="4283821" y="4848534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指揮命令一元化</a:t>
            </a:r>
            <a:endParaRPr kumimoji="1" lang="ja-JP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090" name="直線矢印コネクタ 3089"/>
          <p:cNvCxnSpPr/>
          <p:nvPr/>
        </p:nvCxnSpPr>
        <p:spPr>
          <a:xfrm flipV="1">
            <a:off x="2699792" y="2372132"/>
            <a:ext cx="4392488" cy="2465650"/>
          </a:xfrm>
          <a:prstGeom prst="straightConnector1">
            <a:avLst/>
          </a:prstGeom>
          <a:ln w="38100">
            <a:solidFill>
              <a:srgbClr val="FF99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1" name="テキスト ボックス 3090"/>
          <p:cNvSpPr txBox="1"/>
          <p:nvPr/>
        </p:nvSpPr>
        <p:spPr>
          <a:xfrm rot="19734910">
            <a:off x="3367984" y="3314751"/>
            <a:ext cx="4273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002060"/>
                </a:solidFill>
              </a:rPr>
              <a:t>熊本駅</a:t>
            </a:r>
            <a:r>
              <a:rPr lang="ja-JP" altLang="en-US" sz="2400" dirty="0">
                <a:solidFill>
                  <a:srgbClr val="002060"/>
                </a:solidFill>
              </a:rPr>
              <a:t>　１４８．０</a:t>
            </a:r>
            <a:r>
              <a:rPr lang="en-US" altLang="ja-JP" sz="2400" dirty="0" smtClean="0">
                <a:solidFill>
                  <a:srgbClr val="002060"/>
                </a:solidFill>
              </a:rPr>
              <a:t> </a:t>
            </a:r>
            <a:r>
              <a:rPr lang="en-US" altLang="ja-JP" sz="2400" dirty="0">
                <a:solidFill>
                  <a:srgbClr val="002060"/>
                </a:solidFill>
              </a:rPr>
              <a:t>km</a:t>
            </a:r>
            <a:r>
              <a:rPr lang="ja-JP" altLang="en-US" sz="2400" dirty="0" smtClean="0">
                <a:solidFill>
                  <a:srgbClr val="002060"/>
                </a:solidFill>
              </a:rPr>
              <a:t>大分駅</a:t>
            </a:r>
            <a:endParaRPr kumimoji="1" lang="ja-JP" altLang="en-US" sz="2400" dirty="0">
              <a:solidFill>
                <a:srgbClr val="002060"/>
              </a:solidFill>
            </a:endParaRPr>
          </a:p>
        </p:txBody>
      </p:sp>
      <p:sp>
        <p:nvSpPr>
          <p:cNvPr id="3093" name="テキスト ボックス 3092"/>
          <p:cNvSpPr txBox="1"/>
          <p:nvPr/>
        </p:nvSpPr>
        <p:spPr>
          <a:xfrm>
            <a:off x="147866" y="5491023"/>
            <a:ext cx="3340979" cy="40011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ひと・もの・情報の大規模搬送</a:t>
            </a:r>
            <a:endParaRPr kumimoji="1" lang="ja-JP" altLang="en-US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94" name="テキスト ボックス 3093"/>
          <p:cNvSpPr txBox="1"/>
          <p:nvPr/>
        </p:nvSpPr>
        <p:spPr>
          <a:xfrm>
            <a:off x="6602794" y="2280355"/>
            <a:ext cx="3514353" cy="58477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ja-JP" alt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ひと・もの・情報の大規模搬送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0456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826218"/>
            <a:ext cx="7903790" cy="453013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ja-JP" sz="3200" dirty="0"/>
              <a:t>2016</a:t>
            </a:r>
            <a:r>
              <a:rPr lang="ja-JP" altLang="en-US" sz="3200" dirty="0"/>
              <a:t>年熊本</a:t>
            </a:r>
            <a:r>
              <a:rPr lang="ja-JP" altLang="en-US" sz="3200" dirty="0" smtClean="0"/>
              <a:t>地震は典型的な内陸の浅い地震</a:t>
            </a:r>
            <a:endParaRPr lang="en-US" altLang="ja-JP" sz="32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3200" dirty="0" smtClean="0"/>
              <a:t>今後も都市は揺れる</a:t>
            </a:r>
            <a:endParaRPr lang="en-US" altLang="ja-JP" sz="3200" dirty="0" smtClean="0"/>
          </a:p>
          <a:p>
            <a:pPr marL="514350" indent="-514350">
              <a:buFont typeface="+mj-lt"/>
              <a:buAutoNum type="arabicPeriod"/>
            </a:pPr>
            <a:r>
              <a:rPr lang="ja-JP" altLang="en-US" sz="3200" dirty="0" smtClean="0"/>
              <a:t>南海トラフの巨大地震</a:t>
            </a:r>
            <a:r>
              <a:rPr lang="ja-JP" altLang="en-US" sz="3200" dirty="0"/>
              <a:t>と</a:t>
            </a:r>
            <a:r>
              <a:rPr lang="ja-JP" altLang="en-US" sz="3200" dirty="0" smtClean="0"/>
              <a:t>首都直下地震で甚大な被害</a:t>
            </a:r>
            <a:endParaRPr lang="en-US" altLang="ja-JP" sz="32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3200" dirty="0"/>
              <a:t>社会の回復力（リジリエンシー）を</a:t>
            </a:r>
            <a:r>
              <a:rPr lang="ja-JP" altLang="en-US" sz="3200" dirty="0" smtClean="0"/>
              <a:t>高める必要性</a:t>
            </a:r>
            <a:endParaRPr lang="en-US" altLang="ja-JP" sz="32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3200" dirty="0"/>
              <a:t>国としての統一的な取り組みの必要性</a:t>
            </a:r>
            <a:endParaRPr lang="en-US" altLang="ja-JP" sz="32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2016/5/19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dirty="0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11F7-6D50-4A1A-866B-B2648CC2E3BE}" type="slidenum">
              <a:rPr kumimoji="1" lang="ja-JP" altLang="en-US" smtClean="0"/>
              <a:t>27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6536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１．</a:t>
            </a:r>
            <a:r>
              <a:rPr kumimoji="1" lang="ja-JP" altLang="en-US" dirty="0" smtClean="0"/>
              <a:t>２０１６年熊本地震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672047"/>
            <a:ext cx="7903790" cy="4036422"/>
          </a:xfrm>
        </p:spPr>
        <p:txBody>
          <a:bodyPr>
            <a:normAutofit lnSpcReduction="10000"/>
          </a:bodyPr>
          <a:lstStyle/>
          <a:p>
            <a:r>
              <a:rPr lang="en-US" altLang="ja-JP" sz="3600" dirty="0"/>
              <a:t>4 </a:t>
            </a:r>
            <a:r>
              <a:rPr lang="ja-JP" altLang="en-US" sz="3600" dirty="0"/>
              <a:t>月</a:t>
            </a:r>
            <a:r>
              <a:rPr lang="en-US" altLang="ja-JP" sz="3600" dirty="0"/>
              <a:t>14 </a:t>
            </a:r>
            <a:r>
              <a:rPr lang="ja-JP" altLang="en-US" sz="3600" dirty="0"/>
              <a:t>日</a:t>
            </a:r>
            <a:r>
              <a:rPr lang="en-US" altLang="ja-JP" sz="3600" dirty="0"/>
              <a:t>21 </a:t>
            </a:r>
            <a:r>
              <a:rPr lang="ja-JP" altLang="en-US" sz="3600" dirty="0"/>
              <a:t>時</a:t>
            </a:r>
            <a:r>
              <a:rPr lang="en-US" altLang="ja-JP" sz="3600" dirty="0"/>
              <a:t>26 </a:t>
            </a:r>
            <a:r>
              <a:rPr lang="ja-JP" altLang="en-US" sz="3600" dirty="0"/>
              <a:t>分に熊本県熊本地方の深さ約</a:t>
            </a:r>
            <a:r>
              <a:rPr lang="en-US" altLang="ja-JP" sz="3600" dirty="0"/>
              <a:t>10km </a:t>
            </a:r>
            <a:r>
              <a:rPr lang="ja-JP" altLang="en-US" sz="3600" dirty="0"/>
              <a:t>で</a:t>
            </a:r>
            <a:r>
              <a:rPr lang="ja-JP" altLang="en-US" sz="3600" u="sng" dirty="0"/>
              <a:t>マグニチュード</a:t>
            </a:r>
            <a:r>
              <a:rPr lang="en-US" altLang="ja-JP" sz="3600" u="sng" dirty="0"/>
              <a:t>(M) 6.5</a:t>
            </a:r>
            <a:r>
              <a:rPr lang="en-US" altLang="ja-JP" sz="3600" dirty="0"/>
              <a:t> </a:t>
            </a:r>
            <a:r>
              <a:rPr lang="ja-JP" altLang="en-US" sz="3600" dirty="0"/>
              <a:t>の地震が発生した</a:t>
            </a:r>
            <a:r>
              <a:rPr lang="ja-JP" altLang="en-US" sz="3600" dirty="0" smtClean="0"/>
              <a:t>。</a:t>
            </a:r>
            <a:endParaRPr lang="en-US" altLang="ja-JP" sz="3600" dirty="0" smtClean="0"/>
          </a:p>
          <a:p>
            <a:r>
              <a:rPr lang="ja-JP" altLang="en-US" sz="3600" dirty="0" smtClean="0"/>
              <a:t>また</a:t>
            </a:r>
            <a:r>
              <a:rPr lang="ja-JP" altLang="en-US" sz="3600" dirty="0"/>
              <a:t>、</a:t>
            </a:r>
            <a:r>
              <a:rPr lang="en-US" altLang="ja-JP" sz="3600" dirty="0"/>
              <a:t>4 </a:t>
            </a:r>
            <a:r>
              <a:rPr lang="ja-JP" altLang="en-US" sz="3600" dirty="0"/>
              <a:t>月</a:t>
            </a:r>
            <a:r>
              <a:rPr lang="en-US" altLang="ja-JP" sz="3600" dirty="0"/>
              <a:t>16 </a:t>
            </a:r>
            <a:r>
              <a:rPr lang="ja-JP" altLang="en-US" sz="3600" dirty="0"/>
              <a:t>日</a:t>
            </a:r>
            <a:r>
              <a:rPr lang="en-US" altLang="ja-JP" sz="3600" dirty="0"/>
              <a:t>01 </a:t>
            </a:r>
            <a:r>
              <a:rPr lang="ja-JP" altLang="en-US" sz="3600" dirty="0"/>
              <a:t>時</a:t>
            </a:r>
            <a:r>
              <a:rPr lang="en-US" altLang="ja-JP" sz="3600" dirty="0"/>
              <a:t>25 </a:t>
            </a:r>
            <a:r>
              <a:rPr lang="ja-JP" altLang="en-US" sz="3600" dirty="0"/>
              <a:t>分に同地方の深さ約</a:t>
            </a:r>
            <a:r>
              <a:rPr lang="en-US" altLang="ja-JP" sz="3600" dirty="0"/>
              <a:t>10km </a:t>
            </a:r>
            <a:r>
              <a:rPr lang="ja-JP" altLang="en-US" sz="3600" dirty="0"/>
              <a:t>で</a:t>
            </a:r>
            <a:r>
              <a:rPr lang="en-US" altLang="ja-JP" sz="3600" u="sng" dirty="0"/>
              <a:t>M 7.3 </a:t>
            </a:r>
            <a:r>
              <a:rPr lang="ja-JP" altLang="en-US" sz="3600" dirty="0"/>
              <a:t>の地震が発生した</a:t>
            </a:r>
            <a:r>
              <a:rPr lang="ja-JP" altLang="en-US" sz="3600" dirty="0" smtClean="0"/>
              <a:t>。</a:t>
            </a:r>
            <a:endParaRPr lang="en-US" altLang="ja-JP" sz="3600" dirty="0" smtClean="0"/>
          </a:p>
          <a:p>
            <a:r>
              <a:rPr lang="ja-JP" altLang="en-US" sz="3600" dirty="0" smtClean="0"/>
              <a:t>これら</a:t>
            </a:r>
            <a:r>
              <a:rPr lang="ja-JP" altLang="en-US" sz="3600" dirty="0"/>
              <a:t>の地震により熊本県で</a:t>
            </a:r>
            <a:r>
              <a:rPr lang="ja-JP" altLang="en-US" sz="4000" u="sng" dirty="0">
                <a:solidFill>
                  <a:srgbClr val="FF0000"/>
                </a:solidFill>
              </a:rPr>
              <a:t>最大震度７</a:t>
            </a:r>
            <a:r>
              <a:rPr lang="ja-JP" altLang="en-US" sz="3600" dirty="0"/>
              <a:t>を観測し、被害を生じた。</a:t>
            </a:r>
            <a:endParaRPr lang="en-US" altLang="ja-JP" sz="3600" dirty="0"/>
          </a:p>
          <a:p>
            <a:pPr marL="0" indent="0">
              <a:buNone/>
            </a:pPr>
            <a:endParaRPr kumimoji="1" lang="ja-JP" altLang="en-US" sz="36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2016/5/19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dirty="0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11F7-6D50-4A1A-866B-B2648CC2E3BE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434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74955"/>
            <a:ext cx="9144000" cy="1421675"/>
          </a:xfrm>
        </p:spPr>
        <p:txBody>
          <a:bodyPr>
            <a:normAutofit/>
          </a:bodyPr>
          <a:lstStyle/>
          <a:p>
            <a:pPr algn="ctr"/>
            <a:r>
              <a:rPr lang="ja-JP" altLang="en-US" sz="4000" dirty="0" smtClean="0"/>
              <a:t>震度７を記録した熊本地方</a:t>
            </a:r>
            <a:r>
              <a:rPr lang="ja-JP" altLang="en-US" sz="4000" dirty="0"/>
              <a:t>の二つの</a:t>
            </a:r>
            <a:r>
              <a:rPr lang="ja-JP" altLang="en-US" sz="4000" dirty="0" smtClean="0"/>
              <a:t>地震</a:t>
            </a:r>
            <a:endParaRPr kumimoji="1" lang="ja-JP" altLang="en-US" sz="40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2016/5/19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dirty="0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7" r="313"/>
          <a:stretch/>
        </p:blipFill>
        <p:spPr bwMode="auto">
          <a:xfrm>
            <a:off x="628650" y="2028332"/>
            <a:ext cx="3444011" cy="441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807" y="1928577"/>
            <a:ext cx="3375911" cy="44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正方形/長方形 10"/>
          <p:cNvSpPr/>
          <p:nvPr/>
        </p:nvSpPr>
        <p:spPr>
          <a:xfrm>
            <a:off x="2686050" y="3172968"/>
            <a:ext cx="1781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>
                <a:solidFill>
                  <a:srgbClr val="000000"/>
                </a:solidFill>
                <a:latin typeface="ＭＳc...."/>
              </a:rPr>
              <a:t>震度</a:t>
            </a:r>
            <a:r>
              <a:rPr lang="ja-JP" altLang="en-US" dirty="0">
                <a:solidFill>
                  <a:srgbClr val="000000"/>
                </a:solidFill>
                <a:latin typeface="ＭＳc...."/>
              </a:rPr>
              <a:t>７ </a:t>
            </a:r>
            <a:endParaRPr lang="en-US" altLang="ja-JP" dirty="0" smtClean="0">
              <a:solidFill>
                <a:srgbClr val="000000"/>
              </a:solidFill>
              <a:latin typeface="ＭＳc...."/>
            </a:endParaRPr>
          </a:p>
          <a:p>
            <a:r>
              <a:rPr lang="ja-JP" altLang="en-US" dirty="0" smtClean="0">
                <a:solidFill>
                  <a:srgbClr val="000000"/>
                </a:solidFill>
                <a:latin typeface="ＭＳc...."/>
              </a:rPr>
              <a:t>熊本県</a:t>
            </a:r>
            <a:r>
              <a:rPr lang="ja-JP" altLang="en-US" dirty="0">
                <a:solidFill>
                  <a:srgbClr val="000000"/>
                </a:solidFill>
                <a:latin typeface="ＭＳc...."/>
              </a:rPr>
              <a:t>：</a:t>
            </a:r>
            <a:r>
              <a:rPr lang="ja-JP" altLang="en-US" dirty="0" smtClean="0">
                <a:solidFill>
                  <a:srgbClr val="000000"/>
                </a:solidFill>
                <a:latin typeface="ＭＳc...."/>
              </a:rPr>
              <a:t>益城町 </a:t>
            </a:r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61858" y="1675860"/>
            <a:ext cx="2361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４月１４日２１時２６分　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301132" y="1604440"/>
            <a:ext cx="220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４月１６日１時２５分　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94670" y="1152640"/>
            <a:ext cx="1955985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前震（</a:t>
            </a:r>
            <a:r>
              <a:rPr kumimoji="1" lang="en-US" altLang="ja-JP" sz="2800" dirty="0" smtClean="0"/>
              <a:t>M6.5)</a:t>
            </a:r>
            <a:endParaRPr kumimoji="1" lang="ja-JP" altLang="en-US" sz="28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527589" y="1119831"/>
            <a:ext cx="1955985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本震（</a:t>
            </a:r>
            <a:r>
              <a:rPr kumimoji="1" lang="en-US" altLang="ja-JP" sz="2800" dirty="0" smtClean="0"/>
              <a:t>M7.3)</a:t>
            </a:r>
            <a:endParaRPr kumimoji="1" lang="ja-JP" altLang="en-US" sz="2800" dirty="0"/>
          </a:p>
        </p:txBody>
      </p:sp>
      <p:sp>
        <p:nvSpPr>
          <p:cNvPr id="16" name="正方形/長方形 15"/>
          <p:cNvSpPr/>
          <p:nvPr/>
        </p:nvSpPr>
        <p:spPr>
          <a:xfrm>
            <a:off x="5650173" y="4510825"/>
            <a:ext cx="2466545" cy="1779900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5387893" y="2552206"/>
            <a:ext cx="1735283" cy="1267091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6428762" y="3107342"/>
            <a:ext cx="2626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>
                <a:solidFill>
                  <a:srgbClr val="000000"/>
                </a:solidFill>
                <a:latin typeface="ＭＳc...."/>
              </a:rPr>
              <a:t>震度</a:t>
            </a:r>
            <a:r>
              <a:rPr lang="ja-JP" altLang="en-US" dirty="0">
                <a:solidFill>
                  <a:srgbClr val="000000"/>
                </a:solidFill>
                <a:latin typeface="ＭＳc...."/>
              </a:rPr>
              <a:t>７ </a:t>
            </a:r>
            <a:endParaRPr lang="en-US" altLang="ja-JP" dirty="0" smtClean="0">
              <a:solidFill>
                <a:srgbClr val="000000"/>
              </a:solidFill>
              <a:latin typeface="ＭＳc...."/>
            </a:endParaRPr>
          </a:p>
          <a:p>
            <a:r>
              <a:rPr lang="ja-JP" altLang="en-US" dirty="0" smtClean="0">
                <a:solidFill>
                  <a:srgbClr val="000000"/>
                </a:solidFill>
                <a:latin typeface="ＭＳc...."/>
              </a:rPr>
              <a:t>熊本県</a:t>
            </a:r>
            <a:r>
              <a:rPr lang="ja-JP" altLang="en-US" dirty="0">
                <a:solidFill>
                  <a:srgbClr val="000000"/>
                </a:solidFill>
                <a:latin typeface="ＭＳc...."/>
              </a:rPr>
              <a:t>：益城町、西原村 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9099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0" y="6538913"/>
            <a:ext cx="2057400" cy="365125"/>
          </a:xfrm>
        </p:spPr>
        <p:txBody>
          <a:bodyPr/>
          <a:lstStyle/>
          <a:p>
            <a:r>
              <a:rPr kumimoji="1" lang="en-US" altLang="ja-JP" dirty="0" smtClean="0"/>
              <a:t>2016/5/19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028950" y="6506479"/>
            <a:ext cx="3086100" cy="365125"/>
          </a:xfrm>
        </p:spPr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dirty="0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608076" y="6414710"/>
            <a:ext cx="2057400" cy="365125"/>
          </a:xfrm>
        </p:spPr>
        <p:txBody>
          <a:bodyPr/>
          <a:lstStyle/>
          <a:p>
            <a:fld id="{D26C5B9F-23CA-4FA3-A1FB-E601275E06C7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04" y="1437648"/>
            <a:ext cx="8783790" cy="4115288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350778" y="575874"/>
            <a:ext cx="844244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200" dirty="0" smtClean="0">
                <a:solidFill>
                  <a:srgbClr val="000000"/>
                </a:solidFill>
                <a:latin typeface="ＭＳT....."/>
              </a:rPr>
              <a:t>熊本県</a:t>
            </a:r>
            <a:r>
              <a:rPr lang="ja-JP" altLang="en-US" sz="3200" dirty="0">
                <a:solidFill>
                  <a:srgbClr val="000000"/>
                </a:solidFill>
                <a:latin typeface="ＭＳT....."/>
              </a:rPr>
              <a:t>熊本地方を震源とする</a:t>
            </a:r>
            <a:r>
              <a:rPr lang="ja-JP" altLang="en-US" sz="3200" dirty="0" smtClean="0">
                <a:solidFill>
                  <a:srgbClr val="000000"/>
                </a:solidFill>
                <a:latin typeface="ＭＳT....."/>
              </a:rPr>
              <a:t>地震（</a:t>
            </a:r>
            <a:r>
              <a:rPr lang="ja-JP" altLang="en-US" sz="3200" dirty="0">
                <a:solidFill>
                  <a:srgbClr val="000000"/>
                </a:solidFill>
                <a:latin typeface="ＭＳT....."/>
              </a:rPr>
              <a:t>第５１報） </a:t>
            </a:r>
          </a:p>
          <a:p>
            <a:pPr algn="r"/>
            <a:r>
              <a:rPr lang="zh-TW" altLang="en-US" dirty="0">
                <a:solidFill>
                  <a:srgbClr val="000000"/>
                </a:solidFill>
                <a:latin typeface="ＭＳT....."/>
              </a:rPr>
              <a:t>平成２８年５月１３日（金）７時００分 </a:t>
            </a:r>
            <a:r>
              <a:rPr lang="ja-JP" altLang="en-US" dirty="0" smtClean="0">
                <a:solidFill>
                  <a:srgbClr val="000000"/>
                </a:solidFill>
                <a:latin typeface="ＭＳT....."/>
              </a:rPr>
              <a:t>　</a:t>
            </a:r>
            <a:r>
              <a:rPr lang="zh-TW" altLang="en-US" dirty="0" smtClean="0">
                <a:solidFill>
                  <a:srgbClr val="000000"/>
                </a:solidFill>
                <a:latin typeface="ＭＳT....."/>
              </a:rPr>
              <a:t>消防庁</a:t>
            </a:r>
            <a:r>
              <a:rPr lang="zh-TW" altLang="en-US" dirty="0">
                <a:solidFill>
                  <a:srgbClr val="000000"/>
                </a:solidFill>
                <a:latin typeface="ＭＳT....."/>
              </a:rPr>
              <a:t>災害対策本部 </a:t>
            </a:r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51370" y="5872330"/>
            <a:ext cx="3065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上記の他、行方不明者　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名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265440" y="5564888"/>
            <a:ext cx="86131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>
                <a:solidFill>
                  <a:srgbClr val="000000"/>
                </a:solidFill>
                <a:latin typeface="ＭＳ....."/>
              </a:rPr>
              <a:t>（この内、</a:t>
            </a:r>
            <a:r>
              <a:rPr lang="ja-JP" altLang="en-US" dirty="0"/>
              <a:t>警察が検視により確認している死者数 </a:t>
            </a:r>
            <a:r>
              <a:rPr lang="ja-JP" altLang="en-US" dirty="0" smtClean="0"/>
              <a:t>４９名</a:t>
            </a:r>
            <a:r>
              <a:rPr lang="ja-JP" altLang="en-US" dirty="0"/>
              <a:t>、</a:t>
            </a:r>
            <a:r>
              <a:rPr lang="ja-JP" altLang="en-US" dirty="0" smtClean="0">
                <a:solidFill>
                  <a:srgbClr val="000000"/>
                </a:solidFill>
                <a:latin typeface="ＭＳ....."/>
              </a:rPr>
              <a:t>震災関連死者数 １９名） </a:t>
            </a:r>
            <a:endParaRPr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265440" y="6169581"/>
            <a:ext cx="68580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rgbClr val="000000"/>
                </a:solidFill>
                <a:latin typeface="ＭＳc...."/>
              </a:rPr>
              <a:t>上記住家被害のほか、被害分類未確定な住家被害数 ４１，４７３棟 </a:t>
            </a:r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558545" y="4927126"/>
            <a:ext cx="816249" cy="6463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６８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12041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2016/5/19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dirty="0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C5B9F-23CA-4FA3-A1FB-E601275E06C7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1" b="405"/>
          <a:stretch/>
        </p:blipFill>
        <p:spPr>
          <a:xfrm>
            <a:off x="0" y="705395"/>
            <a:ext cx="9144000" cy="565621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17071" y="5987019"/>
            <a:ext cx="4208203" cy="369332"/>
          </a:xfrm>
          <a:prstGeom prst="rect">
            <a:avLst/>
          </a:prstGeom>
          <a:solidFill>
            <a:srgbClr val="000000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２０１６年５月１４日　平田直撮影＠益城町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63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693050" y="3272021"/>
            <a:ext cx="8062699" cy="1325563"/>
          </a:xfrm>
        </p:spPr>
        <p:txBody>
          <a:bodyPr>
            <a:normAutofit/>
          </a:bodyPr>
          <a:lstStyle/>
          <a:p>
            <a:r>
              <a:rPr lang="ja-JP" altLang="en-US" dirty="0"/>
              <a:t>避難所の状況（各県からの報告） </a:t>
            </a:r>
            <a:endParaRPr kumimoji="1" lang="ja-JP" altLang="en-US" sz="3200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781050" y="1825625"/>
            <a:ext cx="8067675" cy="1309505"/>
          </a:xfrm>
        </p:spPr>
        <p:txBody>
          <a:bodyPr>
            <a:noAutofit/>
          </a:bodyPr>
          <a:lstStyle/>
          <a:p>
            <a:r>
              <a:rPr lang="zh-TW" altLang="en-US" dirty="0"/>
              <a:t>避難指示：２市１町 （ １９２世帯 ４４７名） </a:t>
            </a:r>
          </a:p>
          <a:p>
            <a:r>
              <a:rPr lang="zh-TW" altLang="en-US" dirty="0"/>
              <a:t>避難勧告：２市３町１村 （ ２，３０５世帯 ５，４８５名） </a:t>
            </a:r>
            <a:endParaRPr kumimoji="1" lang="ja-JP" altLang="en-US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2016/5/19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dirty="0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C5B9F-23CA-4FA3-A1FB-E601275E06C7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  <p:sp>
        <p:nvSpPr>
          <p:cNvPr id="7" name="タイトル 4"/>
          <p:cNvSpPr txBox="1">
            <a:spLocks/>
          </p:cNvSpPr>
          <p:nvPr/>
        </p:nvSpPr>
        <p:spPr>
          <a:xfrm>
            <a:off x="781050" y="50446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/>
              <a:t>避難指示・避難勧告発令状況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sz="3200" dirty="0" smtClean="0"/>
              <a:t>（５月１２日 １３時３０分現在発令中のもの） </a:t>
            </a:r>
            <a:endParaRPr lang="ja-JP" alt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81050" y="4597584"/>
            <a:ext cx="78867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【</a:t>
            </a:r>
            <a:r>
              <a:rPr lang="ja-JP" altLang="en-US" sz="2800" dirty="0"/>
              <a:t>熊本県</a:t>
            </a:r>
            <a:r>
              <a:rPr lang="en-US" altLang="ja-JP" sz="2800" dirty="0"/>
              <a:t>】 </a:t>
            </a:r>
          </a:p>
          <a:p>
            <a:r>
              <a:rPr lang="ja-JP" altLang="en-US" sz="2800" dirty="0"/>
              <a:t>・２５１箇所 １０，７０３名（５月１２日 １３：３０現在） </a:t>
            </a:r>
          </a:p>
          <a:p>
            <a:r>
              <a:rPr lang="en-US" altLang="ja-JP" sz="2800" dirty="0"/>
              <a:t>【</a:t>
            </a:r>
            <a:r>
              <a:rPr lang="ja-JP" altLang="en-US" sz="2800" dirty="0"/>
              <a:t>大分県</a:t>
            </a:r>
            <a:r>
              <a:rPr lang="en-US" altLang="ja-JP" sz="2800" dirty="0"/>
              <a:t>】 </a:t>
            </a:r>
          </a:p>
          <a:p>
            <a:r>
              <a:rPr lang="ja-JP" altLang="en-US" sz="2800" dirty="0"/>
              <a:t>・１箇所 ３名（５月１２日 １３：３０現在） 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2004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2016/5/19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dirty="0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C5B9F-23CA-4FA3-A1FB-E601275E06C7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 cstate="print">
            <a:lum bright="2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09" t="29259" r="5384"/>
          <a:stretch/>
        </p:blipFill>
        <p:spPr>
          <a:xfrm>
            <a:off x="4911273" y="3720471"/>
            <a:ext cx="3787250" cy="2183318"/>
          </a:xfrm>
          <a:prstGeom prst="rect">
            <a:avLst/>
          </a:prstGeom>
          <a:effectLst>
            <a:glow>
              <a:schemeClr val="accent1">
                <a:alpha val="96000"/>
              </a:schemeClr>
            </a:glow>
          </a:effec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522" y="845024"/>
            <a:ext cx="3728397" cy="248559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53" y="767684"/>
            <a:ext cx="3853787" cy="2569191"/>
          </a:xfrm>
          <a:prstGeom prst="rect">
            <a:avLst/>
          </a:prstGeom>
        </p:spPr>
      </p:pic>
      <p:pic>
        <p:nvPicPr>
          <p:cNvPr id="2050" name="Picture 2" descr="熊本YM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81" y="2300730"/>
            <a:ext cx="1285875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1809424" y="769542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444444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益城町総合体育館</a:t>
            </a:r>
            <a:endParaRPr lang="zh-TW" altLang="en-US" b="1" i="0" dirty="0">
              <a:solidFill>
                <a:srgbClr val="444444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16" r="15933"/>
          <a:stretch/>
        </p:blipFill>
        <p:spPr>
          <a:xfrm>
            <a:off x="472553" y="3683145"/>
            <a:ext cx="3908922" cy="2373976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512716" y="5987019"/>
            <a:ext cx="4208203" cy="369332"/>
          </a:xfrm>
          <a:prstGeom prst="rect">
            <a:avLst/>
          </a:prstGeom>
          <a:solidFill>
            <a:srgbClr val="000000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２０１６年５月１４日　平田直撮影＠益城町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45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159766" y="419099"/>
            <a:ext cx="8824467" cy="1066801"/>
          </a:xfrm>
        </p:spPr>
        <p:txBody>
          <a:bodyPr>
            <a:normAutofit/>
          </a:bodyPr>
          <a:lstStyle/>
          <a:p>
            <a:r>
              <a:rPr lang="ja-JP" altLang="en-US" sz="3200" dirty="0"/>
              <a:t>入院を必要とした「エコノミークラス症候群」患者数</a:t>
            </a: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2016/5/19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衆議院第</a:t>
            </a:r>
            <a:r>
              <a:rPr kumimoji="1" lang="en-US" altLang="zh-TW" dirty="0" smtClean="0"/>
              <a:t>2</a:t>
            </a:r>
            <a:r>
              <a:rPr kumimoji="1" lang="zh-TW" altLang="en-US" smtClean="0"/>
              <a:t>議員会館　地下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階　第</a:t>
            </a:r>
            <a:r>
              <a:rPr kumimoji="1" lang="en-US" altLang="zh-TW" dirty="0" smtClean="0"/>
              <a:t>1</a:t>
            </a:r>
            <a:r>
              <a:rPr kumimoji="1" lang="zh-TW" altLang="en-US" smtClean="0"/>
              <a:t>会議室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11F7-6D50-4A1A-866B-B2648CC2E3BE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5210171" y="1301234"/>
            <a:ext cx="3714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熊本県健康福祉部健康づくり推進課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5210171" y="1827592"/>
            <a:ext cx="343852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TW" altLang="en-US" dirty="0"/>
              <a:t>平成２８年５月１５日午後４時現在</a:t>
            </a:r>
          </a:p>
          <a:p>
            <a:r>
              <a:rPr lang="ja-JP" altLang="en-US" dirty="0" smtClean="0"/>
              <a:t>（４月</a:t>
            </a:r>
            <a:r>
              <a:rPr lang="ja-JP" altLang="en-US" dirty="0"/>
              <a:t>１４日からの累計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939380"/>
              </p:ext>
            </p:extLst>
          </p:nvPr>
        </p:nvGraphicFramePr>
        <p:xfrm>
          <a:off x="319533" y="2685440"/>
          <a:ext cx="8605116" cy="35316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1279"/>
                <a:gridCol w="2151279"/>
                <a:gridCol w="2151279"/>
                <a:gridCol w="2151279"/>
              </a:tblGrid>
              <a:tr h="1027726">
                <a:tc>
                  <a:txBody>
                    <a:bodyPr/>
                    <a:lstStyle/>
                    <a:p>
                      <a:endParaRPr kumimoji="1" lang="ja-JP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3600" dirty="0" smtClean="0"/>
                        <a:t>65</a:t>
                      </a:r>
                      <a:r>
                        <a:rPr kumimoji="1" lang="ja-JP" altLang="en-US" sz="3600" dirty="0" smtClean="0"/>
                        <a:t>歳未満</a:t>
                      </a:r>
                      <a:endParaRPr kumimoji="1" lang="ja-JP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3600" dirty="0" smtClean="0"/>
                        <a:t>65</a:t>
                      </a:r>
                      <a:r>
                        <a:rPr kumimoji="1" lang="ja-JP" altLang="en-US" sz="3600" dirty="0" smtClean="0"/>
                        <a:t>歳以上</a:t>
                      </a:r>
                      <a:endParaRPr kumimoji="1" lang="ja-JP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 smtClean="0"/>
                        <a:t>計</a:t>
                      </a:r>
                      <a:endParaRPr kumimoji="1" lang="ja-JP" altLang="en-US" sz="3600" dirty="0"/>
                    </a:p>
                  </a:txBody>
                  <a:tcPr/>
                </a:tc>
              </a:tr>
              <a:tr h="834654">
                <a:tc>
                  <a:txBody>
                    <a:bodyPr/>
                    <a:lstStyle/>
                    <a:p>
                      <a:r>
                        <a:rPr kumimoji="1" lang="ja-JP" altLang="en-US" sz="3600" dirty="0" smtClean="0"/>
                        <a:t>男性</a:t>
                      </a:r>
                      <a:endParaRPr kumimoji="1" lang="en-US" altLang="ja-JP" sz="3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 smtClean="0"/>
                        <a:t>５</a:t>
                      </a:r>
                      <a:endParaRPr kumimoji="1" lang="ja-JP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 smtClean="0"/>
                        <a:t>７</a:t>
                      </a:r>
                      <a:endParaRPr kumimoji="1" lang="ja-JP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 smtClean="0"/>
                        <a:t>１２</a:t>
                      </a:r>
                      <a:endParaRPr kumimoji="1" lang="en-US" altLang="ja-JP" sz="3600" dirty="0" smtClean="0"/>
                    </a:p>
                  </a:txBody>
                  <a:tcPr/>
                </a:tc>
              </a:tr>
              <a:tr h="834654">
                <a:tc>
                  <a:txBody>
                    <a:bodyPr/>
                    <a:lstStyle/>
                    <a:p>
                      <a:r>
                        <a:rPr kumimoji="1" lang="ja-JP" altLang="en-US" sz="3600" dirty="0" smtClean="0"/>
                        <a:t>女性</a:t>
                      </a:r>
                      <a:endParaRPr kumimoji="1" lang="ja-JP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 smtClean="0"/>
                        <a:t>１３</a:t>
                      </a:r>
                      <a:endParaRPr kumimoji="1" lang="ja-JP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 smtClean="0"/>
                        <a:t>２６</a:t>
                      </a:r>
                      <a:endParaRPr kumimoji="1" lang="ja-JP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 smtClean="0"/>
                        <a:t>３９</a:t>
                      </a:r>
                      <a:endParaRPr kumimoji="1" lang="ja-JP" altLang="en-US" sz="3600" dirty="0"/>
                    </a:p>
                  </a:txBody>
                  <a:tcPr/>
                </a:tc>
              </a:tr>
              <a:tr h="834654">
                <a:tc>
                  <a:txBody>
                    <a:bodyPr/>
                    <a:lstStyle/>
                    <a:p>
                      <a:r>
                        <a:rPr kumimoji="1" lang="ja-JP" altLang="en-US" sz="3600" dirty="0" smtClean="0"/>
                        <a:t>計</a:t>
                      </a:r>
                      <a:endParaRPr kumimoji="1" lang="ja-JP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 smtClean="0"/>
                        <a:t>１８</a:t>
                      </a:r>
                      <a:endParaRPr kumimoji="1" lang="ja-JP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 smtClean="0"/>
                        <a:t>３３</a:t>
                      </a:r>
                      <a:endParaRPr kumimoji="1" lang="ja-JP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 smtClean="0"/>
                        <a:t>５１</a:t>
                      </a:r>
                      <a:endParaRPr kumimoji="1" lang="ja-JP" altLang="en-US" sz="3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994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1258</TotalTime>
  <Words>1554</Words>
  <Application>Microsoft Office PowerPoint</Application>
  <PresentationFormat>画面に合わせる (4:3)</PresentationFormat>
  <Paragraphs>258</Paragraphs>
  <Slides>27</Slides>
  <Notes>11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28" baseType="lpstr">
      <vt:lpstr>Office テーマ</vt:lpstr>
      <vt:lpstr>海洋国日本の災害医療の未来を考える議員連盟 議員対象勉強会  ≪演題≫  ～必ず来る巨大地震への備え〜　 南海トラフ・首都直下巨大地震</vt:lpstr>
      <vt:lpstr>内容</vt:lpstr>
      <vt:lpstr>１．２０１６年熊本地震</vt:lpstr>
      <vt:lpstr>震度７を記録した熊本地方の二つの地震</vt:lpstr>
      <vt:lpstr>PowerPoint プレゼンテーション</vt:lpstr>
      <vt:lpstr>PowerPoint プレゼンテーション</vt:lpstr>
      <vt:lpstr>避難所の状況（各県からの報告） </vt:lpstr>
      <vt:lpstr>PowerPoint プレゼンテーション</vt:lpstr>
      <vt:lpstr>入院を必要とした「エコノミークラス症候群」患者数</vt:lpstr>
      <vt:lpstr>はくおう　 （防衛省がチャーターする貨客船）</vt:lpstr>
      <vt:lpstr>海自最大艦「いずも」、初の災害派遣任務　陸自輸送で北海道・小樽出港　　　2016.4.20 13:40</vt:lpstr>
      <vt:lpstr>活断層との関係</vt:lpstr>
      <vt:lpstr>PowerPoint プレゼンテーション</vt:lpstr>
      <vt:lpstr>PowerPoint プレゼンテーション</vt:lpstr>
      <vt:lpstr>確率論的地震動予測地図 今後30 年間 に 震度6 弱以上 の揺れに見舞われる確率:2014年版 （ 平均ケース・全地震 ）</vt:lpstr>
      <vt:lpstr>ゆれやすさマップ</vt:lpstr>
      <vt:lpstr>３．首都直下（都心南部直下M7.3）地震　（冬・夕）による死者数</vt:lpstr>
      <vt:lpstr>３．南海トラフの巨大地震</vt:lpstr>
      <vt:lpstr>南海トラフの巨大地震の想定震源断層域</vt:lpstr>
      <vt:lpstr>南海トラフ巨大地震の被害想定について（第一次報告） 平成24年8月29日 中央防災会議</vt:lpstr>
      <vt:lpstr>４．災害からの回復力（レジリエンシー）</vt:lpstr>
      <vt:lpstr>５．国としての統一的な取り組みの必要性</vt:lpstr>
      <vt:lpstr>我が国の地震防災に関する法律体系</vt:lpstr>
      <vt:lpstr>地震防災・調査研究関連組織</vt:lpstr>
      <vt:lpstr>PowerPoint プレゼンテーション</vt:lpstr>
      <vt:lpstr>PowerPoint プレゼンテーション</vt:lpstr>
      <vt:lpstr>まとめ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災害時</dc:title>
  <dc:creator>平田直</dc:creator>
  <cp:lastModifiedBy>砂田向壱</cp:lastModifiedBy>
  <cp:revision>56</cp:revision>
  <cp:lastPrinted>2016-05-18T20:36:01Z</cp:lastPrinted>
  <dcterms:created xsi:type="dcterms:W3CDTF">2015-03-13T09:42:44Z</dcterms:created>
  <dcterms:modified xsi:type="dcterms:W3CDTF">2016-05-25T06:43:01Z</dcterms:modified>
</cp:coreProperties>
</file>