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4C9EE-C748-4029-9254-98009753B1AA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EE251-7BF8-48EC-BD4E-FA269696B3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42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8EA16A-A214-4BAC-915D-5F514575DB3F}" type="datetimeFigureOut">
              <a:rPr kumimoji="1" lang="ja-JP" altLang="en-US" smtClean="0"/>
              <a:t>2016/8/2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61FE36-AC69-4A51-8449-11272E6EA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260648"/>
            <a:ext cx="8885696" cy="59766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6408" y="1861645"/>
            <a:ext cx="7772400" cy="1152128"/>
          </a:xfrm>
        </p:spPr>
        <p:txBody>
          <a:bodyPr anchor="ctr">
            <a:normAutofit/>
          </a:bodyPr>
          <a:lstStyle/>
          <a:p>
            <a:r>
              <a:rPr kumimoji="1" lang="ja-JP" altLang="en-US" sz="2800" dirty="0" smtClean="0"/>
              <a:t>海洋国日本の災害医療の未来を考える議員連盟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3600" b="1" dirty="0" smtClean="0">
                <a:solidFill>
                  <a:srgbClr val="FF0000"/>
                </a:solidFill>
              </a:rPr>
              <a:t>ベトナム視察報告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873968"/>
          </a:xfrm>
        </p:spPr>
        <p:txBody>
          <a:bodyPr anchor="ctr"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議連事務局次長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衆議院議員　津島　淳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32" y="476673"/>
            <a:ext cx="1368152" cy="13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9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３．米国海軍病院船マーシーの視察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90600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3" y="3855176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604448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⑨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2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59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800" dirty="0" smtClean="0"/>
              <a:t>【</a:t>
            </a:r>
            <a:r>
              <a:rPr lang="ja-JP" altLang="en-US" sz="1800" dirty="0"/>
              <a:t>視察の</a:t>
            </a:r>
            <a:r>
              <a:rPr kumimoji="1" lang="ja-JP" altLang="en-US" sz="1800" dirty="0" smtClean="0"/>
              <a:t>成果</a:t>
            </a:r>
            <a:r>
              <a:rPr kumimoji="1" lang="en-US" altLang="ja-JP" sz="1800" dirty="0" smtClean="0"/>
              <a:t>】</a:t>
            </a:r>
          </a:p>
          <a:p>
            <a:pPr marL="0" indent="0">
              <a:buNone/>
            </a:pPr>
            <a:r>
              <a:rPr lang="ja-JP" altLang="en-US" sz="1800" dirty="0"/>
              <a:t>１</a:t>
            </a:r>
            <a:r>
              <a:rPr lang="ja-JP" altLang="en-US" sz="1800" dirty="0" smtClean="0"/>
              <a:t>）　船内に海水の</a:t>
            </a:r>
            <a:r>
              <a:rPr lang="ja-JP" altLang="en-US" sz="1800" dirty="0" smtClean="0">
                <a:solidFill>
                  <a:srgbClr val="FF0000"/>
                </a:solidFill>
              </a:rPr>
              <a:t>淡水化装置、酸素・窒素の各生成装置を完備</a:t>
            </a:r>
            <a:r>
              <a:rPr lang="ja-JP" altLang="en-US" sz="1800" dirty="0" smtClean="0"/>
              <a:t>しており、極めて高い</a:t>
            </a:r>
            <a:r>
              <a:rPr lang="ja-JP" altLang="en-US" sz="1800" dirty="0" smtClean="0">
                <a:solidFill>
                  <a:srgbClr val="FF0000"/>
                </a:solidFill>
              </a:rPr>
              <a:t>自己完結能力</a:t>
            </a:r>
            <a:r>
              <a:rPr lang="ja-JP" altLang="en-US" sz="1800" dirty="0" smtClean="0"/>
              <a:t>を有している</a:t>
            </a:r>
            <a:endParaRPr lang="en-US" altLang="ja-JP" sz="1800" dirty="0" smtClean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 smtClean="0"/>
              <a:t>２）　船内に医薬品はもとより、</a:t>
            </a:r>
            <a:r>
              <a:rPr lang="ja-JP" altLang="en-US" sz="1800" dirty="0" smtClean="0">
                <a:solidFill>
                  <a:srgbClr val="FF0000"/>
                </a:solidFill>
              </a:rPr>
              <a:t>輸血用血液（Ｏ＋）、ＲＨマイナス血液、赤血球、血漿、血小板などを超低温冷凍保存</a:t>
            </a:r>
            <a:r>
              <a:rPr lang="ja-JP" altLang="en-US" sz="1800" dirty="0"/>
              <a:t>して</a:t>
            </a:r>
            <a:r>
              <a:rPr lang="ja-JP" altLang="en-US" sz="1800" dirty="0" smtClean="0"/>
              <a:t>おり、包括的な危機対処への備えがなされている</a:t>
            </a:r>
            <a:endParaRPr lang="en-US" altLang="ja-JP" sz="1800" dirty="0" smtClean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 smtClean="0"/>
              <a:t>３）　バックヤードの保管庫は毎日資機材の在庫状況をチェックしている</a:t>
            </a:r>
            <a:endParaRPr lang="en-US" altLang="ja-JP" sz="1800" dirty="0" smtClean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 smtClean="0"/>
              <a:t>４）　搬送患者を一回により多く受け入れられるよう、今後、</a:t>
            </a:r>
            <a:r>
              <a:rPr lang="ja-JP" altLang="en-US" sz="1800" dirty="0" smtClean="0">
                <a:solidFill>
                  <a:srgbClr val="FF0000"/>
                </a:solidFill>
              </a:rPr>
              <a:t>オスプレイの離発着を可能にするための改修工事を予定</a:t>
            </a:r>
            <a:r>
              <a:rPr lang="ja-JP" altLang="en-US" sz="1800" dirty="0" smtClean="0"/>
              <a:t>しているなど、維持・改修が継続的に行われている</a:t>
            </a:r>
            <a:endParaRPr lang="en-US" altLang="ja-JP" sz="1800" dirty="0" smtClean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kumimoji="1" lang="ja-JP" altLang="en-US" sz="1800" dirty="0" smtClean="0"/>
              <a:t>☞　マーシーは元タンカーであることから航行速度が遅いという難点あり。我が国の病院船では</a:t>
            </a:r>
            <a:r>
              <a:rPr kumimoji="1" lang="ja-JP" altLang="en-US" sz="1800" dirty="0" smtClean="0">
                <a:solidFill>
                  <a:srgbClr val="FF0000"/>
                </a:solidFill>
              </a:rPr>
              <a:t>航行速度の速い船が適しているのではないか</a:t>
            </a:r>
            <a:r>
              <a:rPr kumimoji="1" lang="ja-JP" altLang="en-US" sz="1800" dirty="0" smtClean="0"/>
              <a:t>とのアドバイスあり</a:t>
            </a:r>
            <a:endParaRPr kumimoji="1" lang="en-US" altLang="ja-JP" sz="1800" dirty="0" smtClean="0"/>
          </a:p>
          <a:p>
            <a:pPr marL="0" indent="0">
              <a:buNone/>
            </a:pPr>
            <a:endParaRPr kumimoji="1" lang="en-US" altLang="ja-JP" sz="1800" dirty="0" smtClean="0"/>
          </a:p>
          <a:p>
            <a:pPr marL="0" indent="0">
              <a:buNone/>
            </a:pPr>
            <a:r>
              <a:rPr lang="ja-JP" altLang="en-US" sz="1800" dirty="0" smtClean="0"/>
              <a:t>☞　病院船を支える</a:t>
            </a:r>
            <a:r>
              <a:rPr lang="ja-JP" altLang="en-US" sz="1800" dirty="0" smtClean="0">
                <a:solidFill>
                  <a:srgbClr val="FF0000"/>
                </a:solidFill>
              </a:rPr>
              <a:t>ロジスティックス</a:t>
            </a:r>
            <a:r>
              <a:rPr lang="ja-JP" altLang="en-US" sz="1800" dirty="0" smtClean="0"/>
              <a:t>が極めて重要である</a:t>
            </a:r>
            <a:endParaRPr kumimoji="1" lang="ja-JP" altLang="en-US" sz="18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３．米国海軍病院船マーシーの視察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60432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kumimoji="1" lang="ja-JP" altLang="en-US" dirty="0" smtClean="0"/>
              <a:t>４．越国病院船カインホアの視察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0751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474224" y="332656"/>
            <a:ext cx="37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⑪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32129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減圧治療室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32129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手術室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616530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ラボ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609329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病室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9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kumimoji="1" lang="ja-JP" altLang="en-US" dirty="0" smtClean="0"/>
              <a:t>４．越国病院船カインホアの視察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468052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 smtClean="0"/>
              <a:t>【</a:t>
            </a:r>
            <a:r>
              <a:rPr lang="ja-JP" altLang="en-US" sz="2000" dirty="0"/>
              <a:t>視察</a:t>
            </a:r>
            <a:r>
              <a:rPr lang="ja-JP" altLang="en-US" sz="2000" dirty="0" smtClean="0"/>
              <a:t>の成果</a:t>
            </a:r>
            <a:r>
              <a:rPr lang="en-US" altLang="ja-JP" sz="2000" dirty="0" smtClean="0"/>
              <a:t>】</a:t>
            </a:r>
          </a:p>
          <a:p>
            <a:pPr marL="0" indent="0">
              <a:buNone/>
            </a:pPr>
            <a:r>
              <a:rPr kumimoji="1" lang="ja-JP" altLang="en-US" sz="2000" dirty="0"/>
              <a:t>１</a:t>
            </a:r>
            <a:r>
              <a:rPr kumimoji="1" lang="ja-JP" altLang="en-US" sz="2000" dirty="0" smtClean="0"/>
              <a:t>）　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運用上の適性</a:t>
            </a:r>
            <a:r>
              <a:rPr kumimoji="1" lang="ja-JP" altLang="en-US" sz="2000" dirty="0" smtClean="0"/>
              <a:t>を考慮して中型船にしている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 smtClean="0"/>
              <a:t>２）　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潜水病治療の医療機器</a:t>
            </a:r>
            <a:r>
              <a:rPr kumimoji="1" lang="ja-JP" altLang="en-US" sz="2000" dirty="0" smtClean="0"/>
              <a:t>を搭載している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 smtClean="0"/>
              <a:t>３）　ＰＰ１６において歯科・眼科の治療を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マーシーと共同で実施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/>
              <a:t>（マーシー６割：カインホア４割）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☞　我が国病院船も高速性能を重視すべき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☞　我が国の医師（医官）の参加</a:t>
            </a:r>
            <a:endParaRPr kumimoji="1" lang="ja-JP" alt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657917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532440" y="260648"/>
            <a:ext cx="3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⑫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1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５．海自輸送艦しも</a:t>
            </a:r>
            <a:r>
              <a:rPr kumimoji="1" lang="ja-JP" altLang="en-US" dirty="0" err="1" smtClean="0"/>
              <a:t>きたの</a:t>
            </a:r>
            <a:r>
              <a:rPr kumimoji="1" lang="ja-JP" altLang="en-US" dirty="0" smtClean="0"/>
              <a:t>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89" y="3933056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316416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⑬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9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kumimoji="1" lang="ja-JP" altLang="en-US" dirty="0" smtClean="0"/>
              <a:t>５．海自輸送艦しも</a:t>
            </a:r>
            <a:r>
              <a:rPr kumimoji="1" lang="ja-JP" altLang="en-US" dirty="0" err="1" smtClean="0"/>
              <a:t>きたの</a:t>
            </a:r>
            <a:r>
              <a:rPr kumimoji="1" lang="ja-JP" altLang="en-US" dirty="0" smtClean="0"/>
              <a:t>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388424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⑭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321297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処置室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400506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手術室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ＩＣＵ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6176" y="60932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002060"/>
                </a:solidFill>
              </a:rPr>
              <a:t>病室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kumimoji="1" lang="ja-JP" altLang="en-US" dirty="0" smtClean="0"/>
              <a:t>５．海自輸送艦しも</a:t>
            </a:r>
            <a:r>
              <a:rPr kumimoji="1" lang="ja-JP" altLang="en-US" dirty="0" err="1" smtClean="0"/>
              <a:t>きたの</a:t>
            </a:r>
            <a:r>
              <a:rPr kumimoji="1" lang="ja-JP" altLang="en-US" dirty="0" smtClean="0"/>
              <a:t>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35" y="4005064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460432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⑮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18457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視察の成果</a:t>
            </a:r>
            <a:r>
              <a:rPr kumimoji="1" lang="en-US" altLang="ja-JP" dirty="0" smtClean="0"/>
              <a:t>】</a:t>
            </a:r>
          </a:p>
          <a:p>
            <a:pPr marL="0" indent="0">
              <a:buNone/>
            </a:pPr>
            <a:r>
              <a:rPr lang="ja-JP" altLang="en-US" dirty="0"/>
              <a:t>１</a:t>
            </a:r>
            <a:r>
              <a:rPr lang="ja-JP" altLang="en-US" dirty="0" smtClean="0"/>
              <a:t>）　</a:t>
            </a:r>
            <a:r>
              <a:rPr lang="ja-JP" altLang="en-US" dirty="0" smtClean="0">
                <a:solidFill>
                  <a:srgbClr val="FF0000"/>
                </a:solidFill>
              </a:rPr>
              <a:t>医療区画を飛行甲板と同一レベルに設け</a:t>
            </a:r>
            <a:r>
              <a:rPr lang="ja-JP" altLang="en-US" dirty="0" smtClean="0"/>
              <a:t>使い勝手を良くしている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２）　車両甲板は広く、</a:t>
            </a:r>
            <a:r>
              <a:rPr lang="ja-JP" altLang="en-US" dirty="0" smtClean="0">
                <a:solidFill>
                  <a:srgbClr val="FF0000"/>
                </a:solidFill>
              </a:rPr>
              <a:t>民間の医療車両・医療ユニットなどを搭載できる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３）　医師が乗艦していないため、手術室などが活用されていない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☞　</a:t>
            </a:r>
            <a:r>
              <a:rPr lang="ja-JP" altLang="en-US" dirty="0" smtClean="0">
                <a:solidFill>
                  <a:srgbClr val="FF0000"/>
                </a:solidFill>
              </a:rPr>
              <a:t>医師の乗艦</a:t>
            </a:r>
            <a:r>
              <a:rPr lang="ja-JP" altLang="en-US" dirty="0" smtClean="0"/>
              <a:t>について検討すべき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☞　災害医療用とするには</a:t>
            </a:r>
            <a:r>
              <a:rPr lang="ja-JP" altLang="en-US" dirty="0" smtClean="0">
                <a:solidFill>
                  <a:srgbClr val="FF0000"/>
                </a:solidFill>
              </a:rPr>
              <a:t>規模</a:t>
            </a:r>
            <a:r>
              <a:rPr lang="ja-JP" altLang="en-US" dirty="0" smtClean="0"/>
              <a:t>が小さい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59216" cy="7144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５．海自輸送艦しも</a:t>
            </a:r>
            <a:r>
              <a:rPr kumimoji="1" lang="ja-JP" altLang="en-US" dirty="0" err="1" smtClean="0"/>
              <a:t>きたの</a:t>
            </a:r>
            <a:r>
              <a:rPr kumimoji="1" lang="ja-JP" altLang="en-US" dirty="0" smtClean="0"/>
              <a:t>視察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00392" y="3640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87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80618" y="260648"/>
            <a:ext cx="8229600" cy="1008112"/>
          </a:xfrm>
        </p:spPr>
        <p:txBody>
          <a:bodyPr/>
          <a:lstStyle/>
          <a:p>
            <a:r>
              <a:rPr kumimoji="1" lang="ja-JP" altLang="en-US" dirty="0" smtClean="0"/>
              <a:t>ご清聴ありがとうございました。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84" y="3861048"/>
            <a:ext cx="3657600" cy="243840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372200" y="2852936"/>
            <a:ext cx="2238018" cy="1152128"/>
          </a:xfrm>
          <a:prstGeom prst="wedgeRoundRectCallout">
            <a:avLst>
              <a:gd name="adj1" fmla="val -51229"/>
              <a:gd name="adj2" fmla="val 918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写真提供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平林カメラマン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3635896" cy="24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8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000" dirty="0" smtClean="0"/>
              <a:t>１）日程　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平成２８年７月２２日（金）～２５日（月）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dirty="0"/>
              <a:t>２</a:t>
            </a:r>
            <a:r>
              <a:rPr lang="ja-JP" altLang="en-US" sz="2000" dirty="0" smtClean="0"/>
              <a:t>）視察地　</a:t>
            </a:r>
            <a:r>
              <a:rPr lang="ja-JP" altLang="en-US" sz="2000" dirty="0" smtClean="0">
                <a:solidFill>
                  <a:srgbClr val="FF0000"/>
                </a:solidFill>
              </a:rPr>
              <a:t>ベトナム社会主義共和国ダナン市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/>
              <a:t>３）</a:t>
            </a:r>
            <a:r>
              <a:rPr kumimoji="1" lang="ja-JP" altLang="en-US" sz="2000" dirty="0" smtClean="0"/>
              <a:t>参加者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000" dirty="0" smtClean="0"/>
              <a:t>４）同行者等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１</a:t>
            </a:r>
            <a:r>
              <a:rPr lang="ja-JP" altLang="en-US" dirty="0" smtClean="0"/>
              <a:t>．視察の概要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439960"/>
              </p:ext>
            </p:extLst>
          </p:nvPr>
        </p:nvGraphicFramePr>
        <p:xfrm>
          <a:off x="683568" y="1988840"/>
          <a:ext cx="8280920" cy="2148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4123"/>
                <a:gridCol w="717679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rgbClr val="002060"/>
                          </a:solidFill>
                        </a:rPr>
                        <a:t>砂田向壱</a:t>
                      </a:r>
                      <a:endParaRPr kumimoji="1" lang="ja-JP" alt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rgbClr val="002060"/>
                          </a:solidFill>
                        </a:rPr>
                        <a:t>海洋国日本の災害医療の未来を考える議員連盟特別顧問</a:t>
                      </a:r>
                      <a:endParaRPr kumimoji="1" lang="ja-JP" alt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山口芳裕　　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杏林大学医学部教授／公益社団法人モバイル・ホスピタル・インターナショナル評議員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小池伸行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株</a:t>
                      </a:r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モトローラソリューションズ代表取締役社長</a:t>
                      </a:r>
                      <a:endParaRPr kumimoji="1" lang="en-US" altLang="ja-JP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公益財団法人モバイルホスピタルインターナショナル　理事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前多宏信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フジタ医科器械</a:t>
                      </a:r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株</a:t>
                      </a:r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　代表取締役</a:t>
                      </a:r>
                      <a:endParaRPr kumimoji="1" lang="en-US" altLang="ja-JP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公益財団法人モバイルホスピタルインターナショナル　賛助会員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平林克己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カメラマン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39891"/>
              </p:ext>
            </p:extLst>
          </p:nvPr>
        </p:nvGraphicFramePr>
        <p:xfrm>
          <a:off x="683568" y="4581128"/>
          <a:ext cx="5832648" cy="15498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8078"/>
                <a:gridCol w="4694570"/>
              </a:tblGrid>
              <a:tr h="343889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rgbClr val="002060"/>
                          </a:solidFill>
                        </a:rPr>
                        <a:t>荒　心平</a:t>
                      </a:r>
                      <a:endParaRPr kumimoji="1" lang="ja-JP" alt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rgbClr val="002060"/>
                          </a:solidFill>
                        </a:rPr>
                        <a:t>防衛省防衛政策局国際政策課　先任部員</a:t>
                      </a:r>
                      <a:endParaRPr kumimoji="1" lang="ja-JP" altLang="en-US" sz="1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3889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森野久美子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防衛省防衛政策局国際政策課　部員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43889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志道桂太郎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在ベトナム日本国大使館　防衛駐在官（１等陸佐）：現地対応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80502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Nguyen</a:t>
                      </a:r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　</a:t>
                      </a:r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Phuong</a:t>
                      </a:r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　</a:t>
                      </a:r>
                      <a:r>
                        <a:rPr kumimoji="1" lang="en-US" altLang="ja-JP" sz="1400" dirty="0" smtClean="0">
                          <a:solidFill>
                            <a:srgbClr val="002060"/>
                          </a:solidFill>
                        </a:rPr>
                        <a:t>Chi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2060"/>
                          </a:solidFill>
                        </a:rPr>
                        <a:t>日越通訳：現地対応</a:t>
                      </a:r>
                      <a:endParaRPr kumimoji="1" lang="ja-JP" alt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70" y="4149080"/>
            <a:ext cx="2160240" cy="253664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H="1">
            <a:off x="7884368" y="4509120"/>
            <a:ext cx="792088" cy="79208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280412" y="332656"/>
            <a:ext cx="56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7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25658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５）目的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現在、パシフィックパートナーシップ２０１６（以下ＰＰ１６と略）のベトナムでの活動に参加している</a:t>
            </a:r>
            <a:r>
              <a:rPr lang="ja-JP" altLang="en-US" dirty="0" smtClean="0">
                <a:solidFill>
                  <a:srgbClr val="FF0000"/>
                </a:solidFill>
              </a:rPr>
              <a:t>米病院船の施設や米要員の活動状況等を現地確認</a:t>
            </a:r>
            <a:r>
              <a:rPr lang="ja-JP" altLang="en-US" dirty="0" smtClean="0"/>
              <a:t>することにより、</a:t>
            </a:r>
            <a:r>
              <a:rPr lang="ja-JP" altLang="en-US" dirty="0" smtClean="0">
                <a:solidFill>
                  <a:srgbClr val="FF0000"/>
                </a:solidFill>
              </a:rPr>
              <a:t>今後の我が国における病院船の在り方、災害医療のあるべき姿を考えるもととする</a:t>
            </a:r>
            <a:r>
              <a:rPr lang="ja-JP" altLang="en-US" dirty="0" smtClean="0"/>
              <a:t>もの。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2000" dirty="0" smtClean="0"/>
              <a:t>【</a:t>
            </a:r>
            <a:r>
              <a:rPr lang="ja-JP" altLang="en-US" sz="2000" dirty="0" smtClean="0"/>
              <a:t>視察内容</a:t>
            </a:r>
            <a:r>
              <a:rPr lang="en-US" altLang="ja-JP" sz="2000" dirty="0" smtClean="0"/>
              <a:t>】</a:t>
            </a:r>
          </a:p>
          <a:p>
            <a:pPr marL="0" indent="0">
              <a:buNone/>
            </a:pPr>
            <a:r>
              <a:rPr lang="ja-JP" altLang="en-US" sz="2000" dirty="0" smtClean="0"/>
              <a:t>①　ダナン総合病院（心臓カテーテル術・熱傷患者への治療）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②　米国海軍所有病院船マーシー（全艦視察・陣容・態勢・意見交換）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③　越国海軍所有病院船カインホア（艦内医療施設・意見交換）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④　海上自衛隊輸送艦しもきた（艦内施設・意見交換）</a:t>
            </a:r>
            <a:endParaRPr lang="en-US" altLang="ja-JP" sz="20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kumimoji="1" lang="ja-JP" altLang="en-US" dirty="0" smtClean="0"/>
              <a:t>１．視察の概要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4408" y="4046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kumimoji="1" lang="ja-JP" altLang="en-US" dirty="0" smtClean="0"/>
              <a:t>２．ダナン総合病院の視察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57" y="3861048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316416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32859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視察の成果</a:t>
            </a:r>
            <a:r>
              <a:rPr kumimoji="1" lang="en-US" altLang="ja-JP" dirty="0" smtClean="0"/>
              <a:t>】</a:t>
            </a:r>
          </a:p>
          <a:p>
            <a:pPr marL="0" indent="0">
              <a:buNone/>
            </a:pPr>
            <a:r>
              <a:rPr lang="ja-JP" altLang="en-US" dirty="0" smtClean="0"/>
              <a:t>１）　米側は高度な心臓カテーテル術に使用するカテーテルやステントなどの医療資機材を</a:t>
            </a:r>
            <a:r>
              <a:rPr lang="ja-JP" altLang="en-US" dirty="0" smtClean="0">
                <a:solidFill>
                  <a:srgbClr val="FF0000"/>
                </a:solidFill>
              </a:rPr>
              <a:t>無償でベトナム側に供与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２）　現地医療活動の現場で現地の医療従事者へ</a:t>
            </a:r>
            <a:r>
              <a:rPr lang="ja-JP" altLang="en-US" dirty="0" smtClean="0">
                <a:solidFill>
                  <a:srgbClr val="FF0000"/>
                </a:solidFill>
              </a:rPr>
              <a:t>技術展示・移転</a:t>
            </a:r>
            <a:r>
              <a:rPr lang="ja-JP" altLang="en-US" dirty="0" smtClean="0"/>
              <a:t>を行っている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３）　必要な医療資機材を寄贈（米国医療関係企業等が協力）するなどＰＰの活動が</a:t>
            </a:r>
            <a:r>
              <a:rPr lang="ja-JP" altLang="en-US" dirty="0" smtClean="0">
                <a:solidFill>
                  <a:srgbClr val="FF0000"/>
                </a:solidFill>
              </a:rPr>
              <a:t>官民連携</a:t>
            </a:r>
            <a:r>
              <a:rPr lang="ja-JP" altLang="en-US" dirty="0" smtClean="0"/>
              <a:t>のもとに成り立っている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☞官民（民軍）連携（災害医療・国際支援）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rgbClr val="FF0000"/>
                </a:solidFill>
              </a:rPr>
              <a:t>☞日本の医師（医官）のＰＰ参加の可否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kumimoji="1" lang="ja-JP" altLang="en-US" dirty="0" smtClean="0"/>
              <a:t>２．ダナン総合病院の視察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88424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④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9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0699"/>
            <a:ext cx="3657600" cy="2438399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３．米国海軍病院船マーシーの視察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44" y="1194726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44" y="3861048"/>
            <a:ext cx="3657600" cy="2438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13692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388424" y="2606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321297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飛行</a:t>
            </a:r>
            <a:r>
              <a:rPr lang="ja-JP" altLang="en-US" sz="1400" dirty="0" smtClean="0">
                <a:solidFill>
                  <a:schemeClr val="bg1"/>
                </a:solidFill>
              </a:rPr>
              <a:t>甲板・左は格納庫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遺体安置室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75756" y="6093296"/>
            <a:ext cx="182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</a:rPr>
              <a:t>処置室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6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456384" cy="2304256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３．米国海軍病院船マーシーの視察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52" y="1124744"/>
            <a:ext cx="3456383" cy="230425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21277"/>
            <a:ext cx="3441576" cy="2294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1277"/>
            <a:ext cx="3441576" cy="22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525035" y="332656"/>
            <a:ext cx="43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⑥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8104" y="34545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2060"/>
                </a:solidFill>
              </a:rPr>
              <a:t>↑手術室（計１２床）↓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612465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2060"/>
                </a:solidFill>
              </a:rPr>
              <a:t>↑　ＩＣＵ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7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1" y="4005064"/>
            <a:ext cx="3456384" cy="2304256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３．米国海軍病院船マーシーの視察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4559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62" y="4005064"/>
            <a:ext cx="3456384" cy="23042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62" y="1151455"/>
            <a:ext cx="3456384" cy="230425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443646" y="260648"/>
            <a:ext cx="44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</a:rPr>
              <a:t>ラボ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3728" y="6021288"/>
            <a:ext cx="165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保管血液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126876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</a:rPr>
              <a:t>海水淡水化装置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7321" y="400506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圧縮空気ポンプ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6576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4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３．米国海軍病院船マーシーの視察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657600" cy="2438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57600" cy="24384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517632" y="404664"/>
            <a:ext cx="44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3569764"/>
            <a:ext cx="344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002060"/>
                </a:solidFill>
              </a:rPr>
              <a:t>↑液体酸素・窒素生成装置及びタンク↓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356976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002060"/>
                </a:solidFill>
              </a:rPr>
              <a:t>↑備品保管庫↓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3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413</Words>
  <Application>Microsoft Office PowerPoint</Application>
  <PresentationFormat>画面に合わせる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ウェーブ</vt:lpstr>
      <vt:lpstr>海洋国日本の災害医療の未来を考える議員連盟 ベトナム視察報告</vt:lpstr>
      <vt:lpstr>１．視察の概要</vt:lpstr>
      <vt:lpstr>１．視察の概要</vt:lpstr>
      <vt:lpstr>２．ダナン総合病院の視察</vt:lpstr>
      <vt:lpstr>２．ダナン総合病院の視察</vt:lpstr>
      <vt:lpstr>３．米国海軍病院船マーシーの視察</vt:lpstr>
      <vt:lpstr>３．米国海軍病院船マーシーの視察</vt:lpstr>
      <vt:lpstr>３．米国海軍病院船マーシーの視察</vt:lpstr>
      <vt:lpstr>３．米国海軍病院船マーシーの視察</vt:lpstr>
      <vt:lpstr>３．米国海軍病院船マーシーの視察</vt:lpstr>
      <vt:lpstr>３．米国海軍病院船マーシーの視察</vt:lpstr>
      <vt:lpstr>４．越国病院船カインホアの視察</vt:lpstr>
      <vt:lpstr>４．越国病院船カインホアの視察</vt:lpstr>
      <vt:lpstr>５．海自輸送艦しもきたの視察</vt:lpstr>
      <vt:lpstr>５．海自輸送艦しもきたの視察</vt:lpstr>
      <vt:lpstr>５．海自輸送艦しもきたの視察</vt:lpstr>
      <vt:lpstr>５．海自輸送艦しもきたの視察</vt:lpstr>
      <vt:lpstr>ご清聴ありがとうございました。</vt:lpstr>
    </vt:vector>
  </TitlesOfParts>
  <Company>衆議院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衆議院</dc:creator>
  <cp:lastModifiedBy>衆議院</cp:lastModifiedBy>
  <cp:revision>22</cp:revision>
  <dcterms:created xsi:type="dcterms:W3CDTF">2016-07-30T00:24:48Z</dcterms:created>
  <dcterms:modified xsi:type="dcterms:W3CDTF">2016-08-02T05:20:09Z</dcterms:modified>
</cp:coreProperties>
</file>