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8" r:id="rId4"/>
    <p:sldId id="261" r:id="rId5"/>
    <p:sldId id="260" r:id="rId6"/>
  </p:sldIdLst>
  <p:sldSz cx="9144000" cy="6858000" type="screen4x3"/>
  <p:notesSz cx="6888163" cy="100187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FC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10" y="-1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B927545D-2ED5-4766-93A0-8C0F37424348}" type="datetimeFigureOut">
              <a:rPr kumimoji="1" lang="ja-JP" altLang="en-US" smtClean="0"/>
              <a:t>2015/12/23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EC6C9EA-3239-4018-BA2C-5E15243BC2AB}" type="slidenum">
              <a:rPr kumimoji="1" lang="ja-JP" altLang="en-US" smtClean="0"/>
              <a:t>‹#›</a:t>
            </a:fld>
            <a:endParaRPr kumimoji="1" lang="ja-JP" altLang="en-US"/>
          </a:p>
        </p:txBody>
      </p:sp>
    </p:spTree>
    <p:extLst>
      <p:ext uri="{BB962C8B-B14F-4D97-AF65-F5344CB8AC3E}">
        <p14:creationId xmlns:p14="http://schemas.microsoft.com/office/powerpoint/2010/main" val="2481810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927545D-2ED5-4766-93A0-8C0F37424348}" type="datetimeFigureOut">
              <a:rPr kumimoji="1" lang="ja-JP" altLang="en-US" smtClean="0"/>
              <a:t>2015/12/23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EC6C9EA-3239-4018-BA2C-5E15243BC2AB}" type="slidenum">
              <a:rPr kumimoji="1" lang="ja-JP" altLang="en-US" smtClean="0"/>
              <a:t>‹#›</a:t>
            </a:fld>
            <a:endParaRPr kumimoji="1" lang="ja-JP" altLang="en-US"/>
          </a:p>
        </p:txBody>
      </p:sp>
    </p:spTree>
    <p:extLst>
      <p:ext uri="{BB962C8B-B14F-4D97-AF65-F5344CB8AC3E}">
        <p14:creationId xmlns:p14="http://schemas.microsoft.com/office/powerpoint/2010/main" val="933185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927545D-2ED5-4766-93A0-8C0F37424348}" type="datetimeFigureOut">
              <a:rPr kumimoji="1" lang="ja-JP" altLang="en-US" smtClean="0"/>
              <a:t>2015/12/23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EC6C9EA-3239-4018-BA2C-5E15243BC2AB}" type="slidenum">
              <a:rPr kumimoji="1" lang="ja-JP" altLang="en-US" smtClean="0"/>
              <a:t>‹#›</a:t>
            </a:fld>
            <a:endParaRPr kumimoji="1" lang="ja-JP" altLang="en-US"/>
          </a:p>
        </p:txBody>
      </p:sp>
    </p:spTree>
    <p:extLst>
      <p:ext uri="{BB962C8B-B14F-4D97-AF65-F5344CB8AC3E}">
        <p14:creationId xmlns:p14="http://schemas.microsoft.com/office/powerpoint/2010/main" val="3470676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927545D-2ED5-4766-93A0-8C0F37424348}" type="datetimeFigureOut">
              <a:rPr kumimoji="1" lang="ja-JP" altLang="en-US" smtClean="0"/>
              <a:t>2015/12/23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EC6C9EA-3239-4018-BA2C-5E15243BC2AB}" type="slidenum">
              <a:rPr kumimoji="1" lang="ja-JP" altLang="en-US" smtClean="0"/>
              <a:t>‹#›</a:t>
            </a:fld>
            <a:endParaRPr kumimoji="1" lang="ja-JP" altLang="en-US"/>
          </a:p>
        </p:txBody>
      </p:sp>
    </p:spTree>
    <p:extLst>
      <p:ext uri="{BB962C8B-B14F-4D97-AF65-F5344CB8AC3E}">
        <p14:creationId xmlns:p14="http://schemas.microsoft.com/office/powerpoint/2010/main" val="116179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927545D-2ED5-4766-93A0-8C0F37424348}" type="datetimeFigureOut">
              <a:rPr kumimoji="1" lang="ja-JP" altLang="en-US" smtClean="0"/>
              <a:t>2015/12/23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EC6C9EA-3239-4018-BA2C-5E15243BC2AB}" type="slidenum">
              <a:rPr kumimoji="1" lang="ja-JP" altLang="en-US" smtClean="0"/>
              <a:t>‹#›</a:t>
            </a:fld>
            <a:endParaRPr kumimoji="1" lang="ja-JP" altLang="en-US"/>
          </a:p>
        </p:txBody>
      </p:sp>
    </p:spTree>
    <p:extLst>
      <p:ext uri="{BB962C8B-B14F-4D97-AF65-F5344CB8AC3E}">
        <p14:creationId xmlns:p14="http://schemas.microsoft.com/office/powerpoint/2010/main" val="1964504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B927545D-2ED5-4766-93A0-8C0F37424348}" type="datetimeFigureOut">
              <a:rPr kumimoji="1" lang="ja-JP" altLang="en-US" smtClean="0"/>
              <a:t>2015/12/23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EC6C9EA-3239-4018-BA2C-5E15243BC2AB}" type="slidenum">
              <a:rPr kumimoji="1" lang="ja-JP" altLang="en-US" smtClean="0"/>
              <a:t>‹#›</a:t>
            </a:fld>
            <a:endParaRPr kumimoji="1" lang="ja-JP" altLang="en-US"/>
          </a:p>
        </p:txBody>
      </p:sp>
    </p:spTree>
    <p:extLst>
      <p:ext uri="{BB962C8B-B14F-4D97-AF65-F5344CB8AC3E}">
        <p14:creationId xmlns:p14="http://schemas.microsoft.com/office/powerpoint/2010/main" val="477624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B927545D-2ED5-4766-93A0-8C0F37424348}" type="datetimeFigureOut">
              <a:rPr kumimoji="1" lang="ja-JP" altLang="en-US" smtClean="0"/>
              <a:t>2015/12/23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EC6C9EA-3239-4018-BA2C-5E15243BC2AB}" type="slidenum">
              <a:rPr kumimoji="1" lang="ja-JP" altLang="en-US" smtClean="0"/>
              <a:t>‹#›</a:t>
            </a:fld>
            <a:endParaRPr kumimoji="1" lang="ja-JP" altLang="en-US"/>
          </a:p>
        </p:txBody>
      </p:sp>
    </p:spTree>
    <p:extLst>
      <p:ext uri="{BB962C8B-B14F-4D97-AF65-F5344CB8AC3E}">
        <p14:creationId xmlns:p14="http://schemas.microsoft.com/office/powerpoint/2010/main" val="563228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927545D-2ED5-4766-93A0-8C0F37424348}" type="datetimeFigureOut">
              <a:rPr kumimoji="1" lang="ja-JP" altLang="en-US" smtClean="0"/>
              <a:t>2015/12/23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EC6C9EA-3239-4018-BA2C-5E15243BC2AB}" type="slidenum">
              <a:rPr kumimoji="1" lang="ja-JP" altLang="en-US" smtClean="0"/>
              <a:t>‹#›</a:t>
            </a:fld>
            <a:endParaRPr kumimoji="1" lang="ja-JP" altLang="en-US"/>
          </a:p>
        </p:txBody>
      </p:sp>
    </p:spTree>
    <p:extLst>
      <p:ext uri="{BB962C8B-B14F-4D97-AF65-F5344CB8AC3E}">
        <p14:creationId xmlns:p14="http://schemas.microsoft.com/office/powerpoint/2010/main" val="53651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927545D-2ED5-4766-93A0-8C0F37424348}" type="datetimeFigureOut">
              <a:rPr kumimoji="1" lang="ja-JP" altLang="en-US" smtClean="0"/>
              <a:t>2015/12/23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EC6C9EA-3239-4018-BA2C-5E15243BC2AB}" type="slidenum">
              <a:rPr kumimoji="1" lang="ja-JP" altLang="en-US" smtClean="0"/>
              <a:t>‹#›</a:t>
            </a:fld>
            <a:endParaRPr kumimoji="1" lang="ja-JP" altLang="en-US"/>
          </a:p>
        </p:txBody>
      </p:sp>
    </p:spTree>
    <p:extLst>
      <p:ext uri="{BB962C8B-B14F-4D97-AF65-F5344CB8AC3E}">
        <p14:creationId xmlns:p14="http://schemas.microsoft.com/office/powerpoint/2010/main" val="3584782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927545D-2ED5-4766-93A0-8C0F37424348}" type="datetimeFigureOut">
              <a:rPr kumimoji="1" lang="ja-JP" altLang="en-US" smtClean="0"/>
              <a:t>2015/12/23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EC6C9EA-3239-4018-BA2C-5E15243BC2AB}" type="slidenum">
              <a:rPr kumimoji="1" lang="ja-JP" altLang="en-US" smtClean="0"/>
              <a:t>‹#›</a:t>
            </a:fld>
            <a:endParaRPr kumimoji="1" lang="ja-JP" altLang="en-US"/>
          </a:p>
        </p:txBody>
      </p:sp>
    </p:spTree>
    <p:extLst>
      <p:ext uri="{BB962C8B-B14F-4D97-AF65-F5344CB8AC3E}">
        <p14:creationId xmlns:p14="http://schemas.microsoft.com/office/powerpoint/2010/main" val="632328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927545D-2ED5-4766-93A0-8C0F37424348}" type="datetimeFigureOut">
              <a:rPr kumimoji="1" lang="ja-JP" altLang="en-US" smtClean="0"/>
              <a:t>2015/12/23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EC6C9EA-3239-4018-BA2C-5E15243BC2AB}" type="slidenum">
              <a:rPr kumimoji="1" lang="ja-JP" altLang="en-US" smtClean="0"/>
              <a:t>‹#›</a:t>
            </a:fld>
            <a:endParaRPr kumimoji="1" lang="ja-JP" altLang="en-US"/>
          </a:p>
        </p:txBody>
      </p:sp>
    </p:spTree>
    <p:extLst>
      <p:ext uri="{BB962C8B-B14F-4D97-AF65-F5344CB8AC3E}">
        <p14:creationId xmlns:p14="http://schemas.microsoft.com/office/powerpoint/2010/main" val="339144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27545D-2ED5-4766-93A0-8C0F37424348}" type="datetimeFigureOut">
              <a:rPr kumimoji="1" lang="ja-JP" altLang="en-US" smtClean="0"/>
              <a:t>2015/12/23</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C6C9EA-3239-4018-BA2C-5E15243BC2AB}" type="slidenum">
              <a:rPr kumimoji="1" lang="ja-JP" altLang="en-US" smtClean="0"/>
              <a:t>‹#›</a:t>
            </a:fld>
            <a:endParaRPr kumimoji="1" lang="ja-JP" altLang="en-US"/>
          </a:p>
        </p:txBody>
      </p:sp>
    </p:spTree>
    <p:extLst>
      <p:ext uri="{BB962C8B-B14F-4D97-AF65-F5344CB8AC3E}">
        <p14:creationId xmlns:p14="http://schemas.microsoft.com/office/powerpoint/2010/main" val="2295446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918" y="1340768"/>
            <a:ext cx="6873164" cy="1200329"/>
          </a:xfrm>
          <a:prstGeom prst="rect">
            <a:avLst/>
          </a:prstGeom>
          <a:noFill/>
        </p:spPr>
        <p:txBody>
          <a:bodyPr wrap="square" rtlCol="0">
            <a:spAutoFit/>
          </a:bodyPr>
          <a:lstStyle/>
          <a:p>
            <a:r>
              <a:rPr kumimoji="1" lang="ja-JP" altLang="en-US" sz="5400" b="1" dirty="0" smtClean="0">
                <a:latin typeface="HGP創英角ｺﾞｼｯｸUB" panose="020B0900000000000000" pitchFamily="50" charset="-128"/>
                <a:ea typeface="HGP創英角ｺﾞｼｯｸUB" panose="020B0900000000000000" pitchFamily="50" charset="-128"/>
              </a:rPr>
              <a:t>病院船開国の提言</a:t>
            </a:r>
            <a:endParaRPr kumimoji="1" lang="en-US" altLang="ja-JP" sz="5400" b="1" dirty="0" smtClean="0">
              <a:latin typeface="HGP創英角ｺﾞｼｯｸUB" panose="020B0900000000000000" pitchFamily="50" charset="-128"/>
              <a:ea typeface="HGP創英角ｺﾞｼｯｸUB" panose="020B0900000000000000" pitchFamily="50" charset="-128"/>
            </a:endParaRPr>
          </a:p>
          <a:p>
            <a:endParaRPr kumimoji="1" lang="ja-JP"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04863"/>
            <a:ext cx="5680038" cy="1797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27919" y="4002345"/>
            <a:ext cx="2061213" cy="1323439"/>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kumimoji="1" lang="ja-JP" altLang="en-US" sz="4000" b="1" dirty="0" smtClean="0">
                <a:latin typeface="+mj-ea"/>
                <a:ea typeface="+mj-ea"/>
              </a:rPr>
              <a:t>災害２０</a:t>
            </a:r>
            <a:endParaRPr kumimoji="1" lang="en-US" altLang="ja-JP" sz="4000" b="1" dirty="0" smtClean="0">
              <a:latin typeface="+mj-ea"/>
              <a:ea typeface="+mj-ea"/>
            </a:endParaRPr>
          </a:p>
          <a:p>
            <a:r>
              <a:rPr kumimoji="1" lang="ja-JP" altLang="en-US" sz="4000" b="1" dirty="0" smtClean="0">
                <a:latin typeface="+mj-ea"/>
                <a:ea typeface="+mj-ea"/>
              </a:rPr>
              <a:t>医療２０</a:t>
            </a:r>
            <a:endParaRPr kumimoji="1" lang="ja-JP" altLang="en-US" sz="4000" b="1" dirty="0">
              <a:latin typeface="+mj-ea"/>
              <a:ea typeface="+mj-ea"/>
            </a:endParaRPr>
          </a:p>
        </p:txBody>
      </p:sp>
      <p:sp>
        <p:nvSpPr>
          <p:cNvPr id="6" name="テキスト ボックス 5"/>
          <p:cNvSpPr txBox="1"/>
          <p:nvPr/>
        </p:nvSpPr>
        <p:spPr>
          <a:xfrm>
            <a:off x="1002687" y="6297626"/>
            <a:ext cx="7154325" cy="615553"/>
          </a:xfrm>
          <a:prstGeom prst="rect">
            <a:avLst/>
          </a:prstGeom>
          <a:noFill/>
        </p:spPr>
        <p:txBody>
          <a:bodyPr wrap="square" rtlCol="0">
            <a:spAutoFit/>
          </a:bodyPr>
          <a:lstStyle/>
          <a:p>
            <a:pPr algn="ctr"/>
            <a:r>
              <a:rPr kumimoji="1" lang="ja-JP" altLang="en-US" sz="1600" b="1" dirty="0" smtClean="0"/>
              <a:t>公益社団法人モバイル・ホスピタル・</a:t>
            </a:r>
            <a:r>
              <a:rPr lang="ja-JP" altLang="en-US" sz="1600" b="1" dirty="0" smtClean="0"/>
              <a:t>インターナショナル　</a:t>
            </a:r>
            <a:r>
              <a:rPr lang="en-US" altLang="ja-JP" b="1" dirty="0" smtClean="0"/>
              <a:t>2015</a:t>
            </a:r>
            <a:r>
              <a:rPr lang="ja-JP" altLang="en-US" b="1" dirty="0" smtClean="0"/>
              <a:t>年</a:t>
            </a:r>
            <a:r>
              <a:rPr lang="en-US" altLang="ja-JP" b="1" dirty="0" smtClean="0"/>
              <a:t>12</a:t>
            </a:r>
            <a:r>
              <a:rPr lang="ja-JP" altLang="en-US" b="1" dirty="0" smtClean="0"/>
              <a:t>月</a:t>
            </a:r>
            <a:r>
              <a:rPr lang="en-US" altLang="ja-JP" b="1" dirty="0" smtClean="0"/>
              <a:t>24</a:t>
            </a:r>
            <a:r>
              <a:rPr lang="ja-JP" altLang="en-US" b="1" dirty="0" smtClean="0"/>
              <a:t>日</a:t>
            </a:r>
            <a:endParaRPr lang="ja-JP" altLang="en-US" b="1" dirty="0"/>
          </a:p>
          <a:p>
            <a:pPr algn="ctr"/>
            <a:endParaRPr kumimoji="1" lang="ja-JP" altLang="en-US" sz="1600" b="1" dirty="0"/>
          </a:p>
        </p:txBody>
      </p:sp>
      <p:sp>
        <p:nvSpPr>
          <p:cNvPr id="7" name="テキスト ボックス 6"/>
          <p:cNvSpPr txBox="1"/>
          <p:nvPr/>
        </p:nvSpPr>
        <p:spPr>
          <a:xfrm>
            <a:off x="2033294" y="4002345"/>
            <a:ext cx="3385286" cy="1323439"/>
          </a:xfrm>
          <a:prstGeom prst="rect">
            <a:avLst/>
          </a:prstGeom>
          <a:noFill/>
        </p:spPr>
        <p:txBody>
          <a:bodyPr wrap="none" rtlCol="0">
            <a:spAutoFit/>
          </a:bodyPr>
          <a:lstStyle/>
          <a:p>
            <a:pPr algn="ctr" fontAlgn="ctr"/>
            <a:r>
              <a:rPr lang="en-US" altLang="ja-JP" sz="2000" b="1" dirty="0"/>
              <a:t>Parliamentary Association for</a:t>
            </a:r>
            <a:r>
              <a:rPr lang="en-US" altLang="ja-JP" sz="2000" b="1" dirty="0" smtClean="0"/>
              <a:t> </a:t>
            </a:r>
            <a:endParaRPr lang="en-US" altLang="ja-JP" sz="2000" b="1" dirty="0"/>
          </a:p>
          <a:p>
            <a:pPr algn="ctr"/>
            <a:r>
              <a:rPr lang="en-US" altLang="ja-JP" sz="2000" b="1" dirty="0"/>
              <a:t>Disaster medical care</a:t>
            </a:r>
            <a:br>
              <a:rPr lang="en-US" altLang="ja-JP" sz="2000" b="1" dirty="0"/>
            </a:br>
            <a:r>
              <a:rPr lang="en-US" altLang="ja-JP" sz="2000" b="1" dirty="0"/>
              <a:t>Opening of a country</a:t>
            </a:r>
          </a:p>
          <a:p>
            <a:pPr algn="ctr"/>
            <a:r>
              <a:rPr kumimoji="1" lang="en-US" altLang="ja-JP" sz="2000" b="1" dirty="0" smtClean="0"/>
              <a:t>Hospital Ship</a:t>
            </a:r>
            <a:r>
              <a:rPr kumimoji="1" lang="ja-JP" altLang="en-US" sz="2000" b="1" dirty="0" smtClean="0"/>
              <a:t>　</a:t>
            </a:r>
            <a:r>
              <a:rPr kumimoji="1" lang="en-US" altLang="ja-JP" sz="2000" b="1" dirty="0" smtClean="0"/>
              <a:t>Japan Vision</a:t>
            </a:r>
            <a:endParaRPr kumimoji="1" lang="ja-JP" altLang="en-US" sz="2000" b="1" dirty="0"/>
          </a:p>
        </p:txBody>
      </p:sp>
    </p:spTree>
    <p:extLst>
      <p:ext uri="{BB962C8B-B14F-4D97-AF65-F5344CB8AC3E}">
        <p14:creationId xmlns:p14="http://schemas.microsoft.com/office/powerpoint/2010/main" val="133702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51520" y="188640"/>
            <a:ext cx="8784976" cy="6063198"/>
          </a:xfrm>
          <a:prstGeom prst="rect">
            <a:avLst/>
          </a:prstGeom>
          <a:noFill/>
        </p:spPr>
        <p:txBody>
          <a:bodyPr wrap="square" rtlCol="0">
            <a:spAutoFit/>
          </a:bodyPr>
          <a:lstStyle/>
          <a:p>
            <a:r>
              <a:rPr lang="en-US" altLang="ja-JP" sz="2800" b="1" dirty="0" smtClean="0">
                <a:latin typeface="HGP創英角ｺﾞｼｯｸUB" panose="020B0900000000000000" pitchFamily="50" charset="-128"/>
                <a:ea typeface="HGP創英角ｺﾞｼｯｸUB" panose="020B0900000000000000" pitchFamily="50" charset="-128"/>
              </a:rPr>
              <a:t>【</a:t>
            </a:r>
            <a:r>
              <a:rPr lang="ja-JP" altLang="en-US" sz="2800" b="1" dirty="0" smtClean="0">
                <a:latin typeface="HGP創英角ｺﾞｼｯｸUB" panose="020B0900000000000000" pitchFamily="50" charset="-128"/>
                <a:ea typeface="HGP創英角ｺﾞｼｯｸUB" panose="020B0900000000000000" pitchFamily="50" charset="-128"/>
              </a:rPr>
              <a:t>病院船開国の提言のポイント</a:t>
            </a:r>
            <a:r>
              <a:rPr lang="en-US" altLang="ja-JP" sz="2800" b="1" dirty="0" smtClean="0">
                <a:latin typeface="HGP創英角ｺﾞｼｯｸUB" panose="020B0900000000000000" pitchFamily="50" charset="-128"/>
                <a:ea typeface="HGP創英角ｺﾞｼｯｸUB" panose="020B0900000000000000" pitchFamily="50" charset="-128"/>
              </a:rPr>
              <a:t>】</a:t>
            </a:r>
          </a:p>
          <a:p>
            <a:endParaRPr lang="en-US" altLang="ja-JP" dirty="0" smtClean="0"/>
          </a:p>
          <a:p>
            <a:r>
              <a:rPr lang="ja-JP" altLang="en-US" dirty="0" smtClean="0"/>
              <a:t>一つ</a:t>
            </a:r>
            <a:r>
              <a:rPr lang="ja-JP" altLang="en-US" dirty="0"/>
              <a:t>は来年度</a:t>
            </a:r>
            <a:r>
              <a:rPr lang="ja-JP" altLang="en-US" dirty="0" smtClean="0"/>
              <a:t>の夏時期に予算種目を変え、病院船マーシー沖縄回航で国内初披露する。</a:t>
            </a:r>
            <a:endParaRPr lang="en-US" altLang="ja-JP" dirty="0" smtClean="0"/>
          </a:p>
          <a:p>
            <a:r>
              <a:rPr lang="ja-JP" altLang="en-US" dirty="0" smtClean="0"/>
              <a:t>一つは</a:t>
            </a:r>
            <a:r>
              <a:rPr lang="ja-JP" altLang="en-US" dirty="0"/>
              <a:t>来夏</a:t>
            </a:r>
            <a:r>
              <a:rPr lang="ja-JP" altLang="en-US" dirty="0" smtClean="0"/>
              <a:t>のシーリング</a:t>
            </a:r>
            <a:r>
              <a:rPr lang="ja-JP" altLang="en-US" dirty="0"/>
              <a:t>に上げる</a:t>
            </a:r>
            <a:r>
              <a:rPr lang="ja-JP" altLang="en-US" dirty="0" smtClean="0"/>
              <a:t>目玉。（再来</a:t>
            </a:r>
            <a:r>
              <a:rPr lang="ja-JP" altLang="en-US" dirty="0"/>
              <a:t>年度の概算</a:t>
            </a:r>
            <a:r>
              <a:rPr lang="ja-JP" altLang="en-US" dirty="0" smtClean="0"/>
              <a:t>要求）に上げ、現実</a:t>
            </a:r>
            <a:r>
              <a:rPr lang="ja-JP" altLang="en-US" dirty="0"/>
              <a:t>主義に</a:t>
            </a:r>
            <a:r>
              <a:rPr lang="ja-JP" altLang="en-US" dirty="0" smtClean="0"/>
              <a:t>徹することなど、ニ段</a:t>
            </a:r>
            <a:r>
              <a:rPr lang="ja-JP" altLang="en-US" dirty="0"/>
              <a:t>構えで目的達成の</a:t>
            </a:r>
            <a:r>
              <a:rPr lang="ja-JP" altLang="en-US" dirty="0" smtClean="0"/>
              <a:t>準備を趣意とする病院船開国の提言をまとめる。</a:t>
            </a:r>
            <a:endParaRPr lang="en-US" altLang="ja-JP" dirty="0"/>
          </a:p>
          <a:p>
            <a:endParaRPr lang="ja-JP" altLang="en-US" dirty="0"/>
          </a:p>
          <a:p>
            <a:r>
              <a:rPr lang="ja-JP" altLang="en-US" b="1" dirty="0">
                <a:latin typeface="HG創英角ｺﾞｼｯｸUB" panose="020B0909000000000000" pitchFamily="49" charset="-128"/>
                <a:ea typeface="HG創英角ｺﾞｼｯｸUB" panose="020B0909000000000000" pitchFamily="49" charset="-128"/>
              </a:rPr>
              <a:t>◆その一</a:t>
            </a:r>
            <a:r>
              <a:rPr lang="ja-JP" altLang="en-US" b="1" dirty="0" smtClean="0">
                <a:latin typeface="HG創英角ｺﾞｼｯｸUB" panose="020B0909000000000000" pitchFamily="49" charset="-128"/>
                <a:ea typeface="HG創英角ｺﾞｼｯｸUB" panose="020B0909000000000000" pitchFamily="49" charset="-128"/>
              </a:rPr>
              <a:t>：予算（目的達成に寄与する予算の確保）</a:t>
            </a:r>
            <a:endParaRPr lang="ja-JP" altLang="en-US" dirty="0">
              <a:latin typeface="HG創英角ｺﾞｼｯｸUB" panose="020B0909000000000000" pitchFamily="49" charset="-128"/>
              <a:ea typeface="HG創英角ｺﾞｼｯｸUB" panose="020B0909000000000000" pitchFamily="49" charset="-128"/>
            </a:endParaRPr>
          </a:p>
          <a:p>
            <a:r>
              <a:rPr lang="ja-JP" altLang="en-US" dirty="0" smtClean="0"/>
              <a:t>例：独自</a:t>
            </a:r>
            <a:r>
              <a:rPr lang="ja-JP" altLang="en-US" dirty="0"/>
              <a:t>の病院船を保有せず政府艦船、民間船舶を活用すると言うのなら、具体的に</a:t>
            </a:r>
            <a:r>
              <a:rPr lang="ja-JP" altLang="en-US" dirty="0" smtClean="0"/>
              <a:t>船舶</a:t>
            </a:r>
            <a:endParaRPr lang="en-US" altLang="ja-JP" dirty="0" smtClean="0"/>
          </a:p>
          <a:p>
            <a:r>
              <a:rPr lang="ja-JP" altLang="en-US" dirty="0" smtClean="0"/>
              <a:t>を</a:t>
            </a:r>
            <a:r>
              <a:rPr lang="ja-JP" altLang="en-US" dirty="0"/>
              <a:t>指定し、その船を使って今後</a:t>
            </a:r>
            <a:r>
              <a:rPr lang="en-US" altLang="ja-JP" dirty="0"/>
              <a:t>1</a:t>
            </a:r>
            <a:r>
              <a:rPr lang="ja-JP" altLang="en-US" dirty="0"/>
              <a:t>年、</a:t>
            </a:r>
            <a:r>
              <a:rPr lang="en-US" altLang="ja-JP" dirty="0"/>
              <a:t>2</a:t>
            </a:r>
            <a:r>
              <a:rPr lang="ja-JP" altLang="en-US" dirty="0"/>
              <a:t>年をかけての実証訓練をしないと意味がない。</a:t>
            </a:r>
          </a:p>
          <a:p>
            <a:r>
              <a:rPr lang="ja-JP" altLang="en-US" dirty="0"/>
              <a:t> </a:t>
            </a:r>
          </a:p>
          <a:p>
            <a:r>
              <a:rPr lang="ja-JP" altLang="en-US" b="1" dirty="0">
                <a:latin typeface="HGP創英角ｺﾞｼｯｸUB" panose="020B0900000000000000" pitchFamily="50" charset="-128"/>
                <a:ea typeface="HGP創英角ｺﾞｼｯｸUB" panose="020B0900000000000000" pitchFamily="50" charset="-128"/>
              </a:rPr>
              <a:t>◆その二</a:t>
            </a:r>
            <a:r>
              <a:rPr lang="ja-JP" altLang="en-US" b="1" dirty="0" smtClean="0">
                <a:latin typeface="HGP創英角ｺﾞｼｯｸUB" panose="020B0900000000000000" pitchFamily="50" charset="-128"/>
                <a:ea typeface="HGP創英角ｺﾞｼｯｸUB" panose="020B0900000000000000" pitchFamily="50" charset="-128"/>
              </a:rPr>
              <a:t>：使途（</a:t>
            </a:r>
            <a:r>
              <a:rPr lang="ja-JP" altLang="en-US" b="1" dirty="0">
                <a:latin typeface="HGP創英角ｺﾞｼｯｸUB" panose="020B0900000000000000" pitchFamily="50" charset="-128"/>
                <a:ea typeface="HGP創英角ｺﾞｼｯｸUB" panose="020B0900000000000000" pitchFamily="50" charset="-128"/>
              </a:rPr>
              <a:t>ＳＯＰ（Ｓｔａｎｄａｒｄ　Ｏｐｅｒａｔｉｎｇ　Ｐｒｏｃｅｄｕｒｅ</a:t>
            </a:r>
            <a:r>
              <a:rPr lang="ja-JP" altLang="en-US" b="1" dirty="0" smtClean="0">
                <a:latin typeface="HGP創英角ｺﾞｼｯｸUB" panose="020B0900000000000000" pitchFamily="50" charset="-128"/>
                <a:ea typeface="HGP創英角ｺﾞｼｯｸUB" panose="020B0900000000000000" pitchFamily="50" charset="-128"/>
              </a:rPr>
              <a:t>）チェック機能の強化）</a:t>
            </a:r>
            <a:endParaRPr lang="en-US" altLang="ja-JP" b="1" dirty="0" smtClean="0">
              <a:latin typeface="HGP創英角ｺﾞｼｯｸUB" panose="020B0900000000000000" pitchFamily="50" charset="-128"/>
              <a:ea typeface="HGP創英角ｺﾞｼｯｸUB" panose="020B0900000000000000" pitchFamily="50" charset="-128"/>
            </a:endParaRPr>
          </a:p>
          <a:p>
            <a:r>
              <a:rPr lang="ja-JP" altLang="en-US" dirty="0" smtClean="0"/>
              <a:t>例：毎年の訓練に見られる医療モジュール、</a:t>
            </a:r>
            <a:r>
              <a:rPr lang="ja-JP" altLang="en-US" dirty="0"/>
              <a:t>緊急時に直ちに使えるようにするには</a:t>
            </a:r>
            <a:endParaRPr lang="en-US" altLang="ja-JP" dirty="0"/>
          </a:p>
          <a:p>
            <a:r>
              <a:rPr lang="ja-JP" altLang="en-US" dirty="0"/>
              <a:t>機材の固定、電源確保などなど細かいＳＯＰ（Ｓｔａｎｄａｒｄ　Ｏｐｅｒａｔｉｎｇ　Ｐｒｏｃｅｄｕｒｅ）</a:t>
            </a:r>
            <a:endParaRPr lang="en-US" altLang="ja-JP" dirty="0"/>
          </a:p>
          <a:p>
            <a:r>
              <a:rPr lang="ja-JP" altLang="en-US" dirty="0"/>
              <a:t>があって、なおかつ普段から実際に使う機材で十分に訓練していないと役に立たない。</a:t>
            </a:r>
            <a:endParaRPr lang="en-US" altLang="ja-JP" dirty="0"/>
          </a:p>
          <a:p>
            <a:r>
              <a:rPr lang="ja-JP" altLang="en-US" dirty="0"/>
              <a:t>そのためには普段に於いて複数の船舶に積み込むために船会社に</a:t>
            </a:r>
            <a:r>
              <a:rPr lang="en-US" altLang="ja-JP" dirty="0"/>
              <a:t>1</a:t>
            </a:r>
            <a:r>
              <a:rPr lang="ja-JP" altLang="en-US" dirty="0"/>
              <a:t>年、</a:t>
            </a:r>
            <a:r>
              <a:rPr lang="en-US" altLang="ja-JP" dirty="0"/>
              <a:t>2</a:t>
            </a:r>
            <a:r>
              <a:rPr lang="ja-JP" altLang="en-US" dirty="0"/>
              <a:t>年の協力を得</a:t>
            </a:r>
            <a:endParaRPr lang="en-US" altLang="ja-JP" dirty="0"/>
          </a:p>
          <a:p>
            <a:r>
              <a:rPr lang="ja-JP" altLang="en-US" dirty="0"/>
              <a:t>ないとエビデンス検証にはならない。</a:t>
            </a:r>
          </a:p>
          <a:p>
            <a:endParaRPr lang="en-US" altLang="ja-JP" b="1" dirty="0"/>
          </a:p>
          <a:p>
            <a:r>
              <a:rPr lang="ja-JP" altLang="en-US" b="1" dirty="0" smtClean="0">
                <a:latin typeface="HG創英角ｺﾞｼｯｸUB" panose="020B0909000000000000" pitchFamily="49" charset="-128"/>
                <a:ea typeface="HG創英角ｺﾞｼｯｸUB" panose="020B0909000000000000" pitchFamily="49" charset="-128"/>
              </a:rPr>
              <a:t>◆</a:t>
            </a:r>
            <a:r>
              <a:rPr lang="ja-JP" altLang="en-US" b="1" dirty="0">
                <a:latin typeface="HG創英角ｺﾞｼｯｸUB" panose="020B0909000000000000" pitchFamily="49" charset="-128"/>
                <a:ea typeface="HG創英角ｺﾞｼｯｸUB" panose="020B0909000000000000" pitchFamily="49" charset="-128"/>
              </a:rPr>
              <a:t>その三</a:t>
            </a:r>
            <a:r>
              <a:rPr lang="ja-JP" altLang="en-US" b="1" dirty="0" smtClean="0">
                <a:latin typeface="HG創英角ｺﾞｼｯｸUB" panose="020B0909000000000000" pitchFamily="49" charset="-128"/>
                <a:ea typeface="HG創英角ｺﾞｼｯｸUB" panose="020B0909000000000000" pitchFamily="49" charset="-128"/>
              </a:rPr>
              <a:t>：諮問</a:t>
            </a:r>
            <a:r>
              <a:rPr lang="ja-JP" altLang="en-US" b="1" dirty="0">
                <a:latin typeface="HG創英角ｺﾞｼｯｸUB" panose="020B0909000000000000" pitchFamily="49" charset="-128"/>
                <a:ea typeface="HG創英角ｺﾞｼｯｸUB" panose="020B0909000000000000" pitchFamily="49" charset="-128"/>
              </a:rPr>
              <a:t>会議の</a:t>
            </a:r>
            <a:r>
              <a:rPr lang="ja-JP" altLang="en-US" b="1" dirty="0" smtClean="0">
                <a:latin typeface="HG創英角ｺﾞｼｯｸUB" panose="020B0909000000000000" pitchFamily="49" charset="-128"/>
                <a:ea typeface="HG創英角ｺﾞｼｯｸUB" panose="020B0909000000000000" pitchFamily="49" charset="-128"/>
              </a:rPr>
              <a:t>立ち上げ議員</a:t>
            </a:r>
            <a:r>
              <a:rPr lang="ja-JP" altLang="en-US" b="1" dirty="0">
                <a:latin typeface="HG創英角ｺﾞｼｯｸUB" panose="020B0909000000000000" pitchFamily="49" charset="-128"/>
                <a:ea typeface="HG創英角ｺﾞｼｯｸUB" panose="020B0909000000000000" pitchFamily="49" charset="-128"/>
              </a:rPr>
              <a:t>立法</a:t>
            </a:r>
            <a:r>
              <a:rPr lang="ja-JP" altLang="en-US" b="1" dirty="0" smtClean="0">
                <a:latin typeface="HG創英角ｺﾞｼｯｸUB" panose="020B0909000000000000" pitchFamily="49" charset="-128"/>
                <a:ea typeface="HG創英角ｺﾞｼｯｸUB" panose="020B0909000000000000" pitchFamily="49" charset="-128"/>
              </a:rPr>
              <a:t>等、議連政策協議に備える</a:t>
            </a:r>
            <a:endParaRPr lang="ja-JP" altLang="en-US" dirty="0">
              <a:latin typeface="HG創英角ｺﾞｼｯｸUB" panose="020B0909000000000000" pitchFamily="49" charset="-128"/>
              <a:ea typeface="HG創英角ｺﾞｼｯｸUB" panose="020B0909000000000000" pitchFamily="49" charset="-128"/>
            </a:endParaRPr>
          </a:p>
          <a:p>
            <a:r>
              <a:rPr lang="ja-JP" altLang="en-US" dirty="0"/>
              <a:t>例</a:t>
            </a:r>
            <a:r>
              <a:rPr lang="ja-JP" altLang="en-US" dirty="0" smtClean="0"/>
              <a:t>：①自</a:t>
            </a:r>
            <a:r>
              <a:rPr lang="ja-JP" altLang="en-US" dirty="0"/>
              <a:t>公公約</a:t>
            </a:r>
            <a:r>
              <a:rPr lang="ja-JP" altLang="en-US" dirty="0" smtClean="0"/>
              <a:t>の立案。②所管官庁等災害時緊急事態管理の一元改革の立案等。</a:t>
            </a:r>
            <a:endParaRPr lang="en-US" altLang="ja-JP" dirty="0" smtClean="0"/>
          </a:p>
          <a:p>
            <a:r>
              <a:rPr lang="ja-JP" altLang="en-US" b="1" dirty="0"/>
              <a:t>来年度</a:t>
            </a:r>
            <a:r>
              <a:rPr lang="ja-JP" altLang="en-US" b="1" dirty="0" smtClean="0"/>
              <a:t>を病院船開国元年</a:t>
            </a:r>
            <a:r>
              <a:rPr lang="ja-JP" altLang="en-US" dirty="0" smtClean="0"/>
              <a:t>と位置付け、目標年を明示し実現のために</a:t>
            </a:r>
            <a:r>
              <a:rPr lang="ja-JP" altLang="en-US" b="1" dirty="0" smtClean="0"/>
              <a:t>仮称：「災害医療２０２０」諮問会議</a:t>
            </a:r>
            <a:r>
              <a:rPr lang="ja-JP" altLang="en-US" dirty="0" smtClean="0"/>
              <a:t>を創立し予算の確保を要望する。</a:t>
            </a:r>
            <a:endParaRPr lang="en-US" altLang="ja-JP" dirty="0"/>
          </a:p>
        </p:txBody>
      </p:sp>
    </p:spTree>
    <p:extLst>
      <p:ext uri="{BB962C8B-B14F-4D97-AF65-F5344CB8AC3E}">
        <p14:creationId xmlns:p14="http://schemas.microsoft.com/office/powerpoint/2010/main" val="3979511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611560" y="620688"/>
            <a:ext cx="184731" cy="369332"/>
          </a:xfrm>
          <a:prstGeom prst="rect">
            <a:avLst/>
          </a:prstGeom>
          <a:noFill/>
        </p:spPr>
        <p:txBody>
          <a:bodyPr wrap="none" rtlCol="0">
            <a:spAutoFit/>
          </a:bodyPr>
          <a:lstStyle/>
          <a:p>
            <a:endParaRPr kumimoji="1" lang="ja-JP" altLang="en-US" dirty="0"/>
          </a:p>
        </p:txBody>
      </p:sp>
      <p:sp>
        <p:nvSpPr>
          <p:cNvPr id="4" name="正方形/長方形 3"/>
          <p:cNvSpPr/>
          <p:nvPr/>
        </p:nvSpPr>
        <p:spPr>
          <a:xfrm>
            <a:off x="107504" y="188640"/>
            <a:ext cx="8907070" cy="6552728"/>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ja-JP" altLang="en-US" dirty="0"/>
          </a:p>
        </p:txBody>
      </p:sp>
      <p:cxnSp>
        <p:nvCxnSpPr>
          <p:cNvPr id="6" name="直線矢印コネクタ 5"/>
          <p:cNvCxnSpPr/>
          <p:nvPr/>
        </p:nvCxnSpPr>
        <p:spPr>
          <a:xfrm flipV="1">
            <a:off x="611560" y="404664"/>
            <a:ext cx="0" cy="25922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flipH="1">
            <a:off x="611560" y="3140968"/>
            <a:ext cx="20006" cy="1800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flipH="1">
            <a:off x="611560" y="4952924"/>
            <a:ext cx="10003" cy="164442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rot="5400000">
            <a:off x="-146674" y="1472693"/>
            <a:ext cx="939681" cy="800219"/>
          </a:xfrm>
          <a:prstGeom prst="rect">
            <a:avLst/>
          </a:prstGeom>
          <a:noFill/>
        </p:spPr>
        <p:txBody>
          <a:bodyPr wrap="none" rtlCol="0">
            <a:spAutoFit/>
          </a:bodyPr>
          <a:lstStyle/>
          <a:p>
            <a:r>
              <a:rPr lang="en-US" altLang="ja-JP" sz="2800" b="1" dirty="0" smtClean="0">
                <a:solidFill>
                  <a:schemeClr val="bg1"/>
                </a:solidFill>
              </a:rPr>
              <a:t>Issue</a:t>
            </a:r>
            <a:endParaRPr lang="ja-JP" altLang="en-US" sz="2800" b="1" dirty="0">
              <a:solidFill>
                <a:schemeClr val="bg1"/>
              </a:solidFill>
            </a:endParaRPr>
          </a:p>
          <a:p>
            <a:endParaRPr kumimoji="1" lang="ja-JP" altLang="en-US" dirty="0"/>
          </a:p>
        </p:txBody>
      </p:sp>
      <p:sp>
        <p:nvSpPr>
          <p:cNvPr id="13" name="テキスト ボックス 12"/>
          <p:cNvSpPr txBox="1"/>
          <p:nvPr/>
        </p:nvSpPr>
        <p:spPr>
          <a:xfrm rot="5400000">
            <a:off x="-301365" y="3612190"/>
            <a:ext cx="1249060" cy="738664"/>
          </a:xfrm>
          <a:prstGeom prst="rect">
            <a:avLst/>
          </a:prstGeom>
          <a:noFill/>
        </p:spPr>
        <p:txBody>
          <a:bodyPr wrap="none" rtlCol="0">
            <a:spAutoFit/>
          </a:bodyPr>
          <a:lstStyle/>
          <a:p>
            <a:r>
              <a:rPr lang="en-US" altLang="ja-JP" sz="2400" b="1" dirty="0" smtClean="0">
                <a:solidFill>
                  <a:schemeClr val="bg1"/>
                </a:solidFill>
              </a:rPr>
              <a:t>Solution</a:t>
            </a:r>
            <a:endParaRPr lang="ja-JP" altLang="en-US" sz="2400" b="1" dirty="0">
              <a:solidFill>
                <a:schemeClr val="bg1"/>
              </a:solidFill>
            </a:endParaRPr>
          </a:p>
          <a:p>
            <a:endParaRPr kumimoji="1" lang="ja-JP" altLang="en-US" dirty="0"/>
          </a:p>
        </p:txBody>
      </p:sp>
      <p:sp>
        <p:nvSpPr>
          <p:cNvPr id="14" name="テキスト ボックス 13"/>
          <p:cNvSpPr txBox="1"/>
          <p:nvPr/>
        </p:nvSpPr>
        <p:spPr>
          <a:xfrm rot="5400000">
            <a:off x="-262066" y="5445431"/>
            <a:ext cx="1446678" cy="461665"/>
          </a:xfrm>
          <a:prstGeom prst="rect">
            <a:avLst/>
          </a:prstGeom>
          <a:noFill/>
        </p:spPr>
        <p:txBody>
          <a:bodyPr wrap="none" rtlCol="0">
            <a:spAutoFit/>
          </a:bodyPr>
          <a:lstStyle/>
          <a:p>
            <a:r>
              <a:rPr lang="en-US" altLang="ja-JP" sz="2400" dirty="0">
                <a:solidFill>
                  <a:schemeClr val="bg1"/>
                </a:solidFill>
              </a:rPr>
              <a:t>Operation</a:t>
            </a:r>
            <a:endParaRPr kumimoji="1" lang="ja-JP" altLang="en-US" sz="2400" dirty="0">
              <a:solidFill>
                <a:schemeClr val="bg1"/>
              </a:solidFill>
            </a:endParaRPr>
          </a:p>
        </p:txBody>
      </p:sp>
      <p:sp>
        <p:nvSpPr>
          <p:cNvPr id="15" name="正方形/長方形 14"/>
          <p:cNvSpPr/>
          <p:nvPr/>
        </p:nvSpPr>
        <p:spPr>
          <a:xfrm>
            <a:off x="876127" y="620688"/>
            <a:ext cx="4655442" cy="237626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2000" b="1" dirty="0" smtClean="0">
                <a:effectLst>
                  <a:outerShdw blurRad="38100" dist="38100" dir="2700000" algn="tl">
                    <a:srgbClr val="000000">
                      <a:alpha val="43137"/>
                    </a:srgbClr>
                  </a:outerShdw>
                </a:effectLst>
              </a:rPr>
              <a:t>１．</a:t>
            </a:r>
            <a:r>
              <a:rPr lang="ja-JP" altLang="en-US" b="1" dirty="0" smtClean="0"/>
              <a:t>目的達成</a:t>
            </a:r>
            <a:r>
              <a:rPr lang="ja-JP" altLang="en-US" b="1" dirty="0" smtClean="0"/>
              <a:t>の</a:t>
            </a:r>
            <a:r>
              <a:rPr lang="ja-JP" altLang="en-US" b="1" dirty="0" smtClean="0"/>
              <a:t>ゴール年次が不明瞭のため、役所</a:t>
            </a:r>
            <a:r>
              <a:rPr kumimoji="1" lang="ja-JP" altLang="en-US" b="1" dirty="0" smtClean="0"/>
              <a:t>の</a:t>
            </a:r>
            <a:r>
              <a:rPr kumimoji="1" lang="ja-JP" altLang="en-US" b="1" dirty="0" smtClean="0"/>
              <a:t>訓練</a:t>
            </a:r>
            <a:r>
              <a:rPr kumimoji="1" lang="ja-JP" altLang="en-US" b="1" dirty="0" smtClean="0"/>
              <a:t>メニューを精査</a:t>
            </a:r>
            <a:r>
              <a:rPr kumimoji="1" lang="ja-JP" altLang="en-US" b="1" dirty="0" smtClean="0"/>
              <a:t>を議連が</a:t>
            </a:r>
            <a:r>
              <a:rPr kumimoji="1" lang="ja-JP" altLang="en-US" b="1" dirty="0" smtClean="0"/>
              <a:t>果たせず丸投げが常態化して</a:t>
            </a:r>
            <a:r>
              <a:rPr lang="ja-JP" altLang="en-US" b="1" dirty="0"/>
              <a:t>陳腐</a:t>
            </a:r>
            <a:r>
              <a:rPr lang="ja-JP" altLang="en-US" b="1" dirty="0" smtClean="0"/>
              <a:t>に陥って</a:t>
            </a:r>
            <a:r>
              <a:rPr kumimoji="1" lang="ja-JP" altLang="en-US" b="1" dirty="0" smtClean="0"/>
              <a:t>いる。</a:t>
            </a:r>
            <a:endParaRPr kumimoji="1" lang="en-US" altLang="ja-JP" b="1" dirty="0" smtClean="0"/>
          </a:p>
          <a:p>
            <a:endParaRPr kumimoji="1" lang="en-US" altLang="ja-JP" b="1" dirty="0" smtClean="0"/>
          </a:p>
          <a:p>
            <a:r>
              <a:rPr lang="ja-JP" altLang="en-US" sz="2000" b="1" dirty="0">
                <a:effectLst>
                  <a:outerShdw blurRad="38100" dist="38100" dir="2700000" algn="tl">
                    <a:srgbClr val="000000">
                      <a:alpha val="43137"/>
                    </a:srgbClr>
                  </a:outerShdw>
                </a:effectLst>
              </a:rPr>
              <a:t>２</a:t>
            </a:r>
            <a:r>
              <a:rPr kumimoji="1" lang="ja-JP" altLang="en-US" sz="2000" b="1" dirty="0" smtClean="0">
                <a:effectLst>
                  <a:outerShdw blurRad="38100" dist="38100" dir="2700000" algn="tl">
                    <a:srgbClr val="000000">
                      <a:alpha val="43137"/>
                    </a:srgbClr>
                  </a:outerShdw>
                </a:effectLst>
              </a:rPr>
              <a:t>．</a:t>
            </a:r>
            <a:r>
              <a:rPr kumimoji="1" lang="ja-JP" altLang="en-US" b="1" dirty="0" smtClean="0"/>
              <a:t>何</a:t>
            </a:r>
            <a:r>
              <a:rPr kumimoji="1" lang="ja-JP" altLang="en-US" b="1" dirty="0" smtClean="0"/>
              <a:t>の結論を導き出すのか、</a:t>
            </a:r>
            <a:r>
              <a:rPr kumimoji="1" lang="ja-JP" altLang="en-US" b="1" dirty="0" smtClean="0"/>
              <a:t>予算</a:t>
            </a:r>
            <a:r>
              <a:rPr lang="ja-JP" altLang="en-US" b="1" dirty="0"/>
              <a:t>方途</a:t>
            </a:r>
            <a:r>
              <a:rPr kumimoji="1" lang="ja-JP" altLang="en-US" b="1" dirty="0" smtClean="0"/>
              <a:t>を計画段階からチェック</a:t>
            </a:r>
            <a:r>
              <a:rPr kumimoji="1" lang="ja-JP" altLang="en-US" b="1" dirty="0" smtClean="0"/>
              <a:t>できていない。</a:t>
            </a:r>
            <a:endParaRPr kumimoji="1" lang="ja-JP" altLang="en-US" b="1" dirty="0"/>
          </a:p>
        </p:txBody>
      </p:sp>
      <p:sp>
        <p:nvSpPr>
          <p:cNvPr id="16" name="テキスト ボックス 15"/>
          <p:cNvSpPr txBox="1"/>
          <p:nvPr/>
        </p:nvSpPr>
        <p:spPr>
          <a:xfrm>
            <a:off x="876127" y="220578"/>
            <a:ext cx="4655442" cy="400110"/>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kumimoji="1" lang="ja-JP" altLang="en-US" sz="2000" b="1" dirty="0" smtClean="0">
                <a:effectLst>
                  <a:outerShdw blurRad="38100" dist="38100" dir="2700000" algn="tl">
                    <a:srgbClr val="000000">
                      <a:alpha val="43137"/>
                    </a:srgbClr>
                  </a:outerShdw>
                </a:effectLst>
              </a:rPr>
              <a:t>災害医療の未来を考えるストーリーライン</a:t>
            </a:r>
            <a:endParaRPr kumimoji="1" lang="ja-JP" altLang="en-US" sz="2000" b="1" dirty="0">
              <a:effectLst>
                <a:outerShdw blurRad="38100" dist="38100" dir="2700000" algn="tl">
                  <a:srgbClr val="000000">
                    <a:alpha val="43137"/>
                  </a:srgbClr>
                </a:outerShdw>
              </a:effectLst>
            </a:endParaRPr>
          </a:p>
        </p:txBody>
      </p:sp>
      <p:sp>
        <p:nvSpPr>
          <p:cNvPr id="23" name="正方形/長方形 22"/>
          <p:cNvSpPr/>
          <p:nvPr/>
        </p:nvSpPr>
        <p:spPr>
          <a:xfrm>
            <a:off x="842983" y="3470544"/>
            <a:ext cx="4688586" cy="1141048"/>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endParaRPr lang="en-US" altLang="ja-JP" sz="2000" b="1" dirty="0" smtClean="0">
              <a:solidFill>
                <a:schemeClr val="tx1"/>
              </a:solidFill>
              <a:effectLst>
                <a:outerShdw blurRad="38100" dist="38100" dir="2700000" algn="tl">
                  <a:srgbClr val="000000">
                    <a:alpha val="43137"/>
                  </a:srgbClr>
                </a:outerShdw>
              </a:effectLst>
            </a:endParaRPr>
          </a:p>
          <a:p>
            <a:r>
              <a:rPr lang="ja-JP" altLang="en-US" sz="2000" b="1" dirty="0" smtClean="0">
                <a:solidFill>
                  <a:schemeClr val="tx1"/>
                </a:solidFill>
                <a:effectLst>
                  <a:outerShdw blurRad="38100" dist="38100" dir="2700000" algn="tl">
                    <a:srgbClr val="000000">
                      <a:alpha val="43137"/>
                    </a:srgbClr>
                  </a:outerShdw>
                </a:effectLst>
              </a:rPr>
              <a:t>１．</a:t>
            </a:r>
            <a:r>
              <a:rPr lang="ja-JP" altLang="en-US" b="1" dirty="0" smtClean="0">
                <a:solidFill>
                  <a:schemeClr val="tx1"/>
                </a:solidFill>
              </a:rPr>
              <a:t>目的・予算・チェックの機能を果たす</a:t>
            </a:r>
            <a:endParaRPr lang="en-US" altLang="ja-JP" b="1" dirty="0" smtClean="0">
              <a:solidFill>
                <a:schemeClr val="tx1"/>
              </a:solidFill>
            </a:endParaRPr>
          </a:p>
          <a:p>
            <a:r>
              <a:rPr kumimoji="1" lang="ja-JP" altLang="en-US" sz="2000" b="1" dirty="0" smtClean="0">
                <a:solidFill>
                  <a:schemeClr val="tx1"/>
                </a:solidFill>
                <a:effectLst>
                  <a:outerShdw blurRad="38100" dist="38100" dir="2700000" algn="tl">
                    <a:srgbClr val="000000">
                      <a:alpha val="43137"/>
                    </a:srgbClr>
                  </a:outerShdw>
                </a:effectLst>
              </a:rPr>
              <a:t>２．</a:t>
            </a:r>
            <a:r>
              <a:rPr lang="ja-JP" altLang="en-US" b="1" dirty="0" smtClean="0">
                <a:solidFill>
                  <a:schemeClr val="tx1"/>
                </a:solidFill>
              </a:rPr>
              <a:t>災害</a:t>
            </a:r>
            <a:r>
              <a:rPr lang="ja-JP" altLang="en-US" b="1" dirty="0" smtClean="0">
                <a:solidFill>
                  <a:schemeClr val="tx1"/>
                </a:solidFill>
              </a:rPr>
              <a:t>医療</a:t>
            </a:r>
            <a:r>
              <a:rPr lang="ja-JP" altLang="en-US" b="1" dirty="0" smtClean="0">
                <a:solidFill>
                  <a:schemeClr val="tx1"/>
                </a:solidFill>
              </a:rPr>
              <a:t>２０２０諮問会議を議連が創立</a:t>
            </a:r>
            <a:endParaRPr lang="en-US" altLang="ja-JP" b="1" dirty="0" smtClean="0">
              <a:solidFill>
                <a:schemeClr val="tx1"/>
              </a:solidFill>
            </a:endParaRPr>
          </a:p>
          <a:p>
            <a:r>
              <a:rPr lang="ja-JP" altLang="en-US" sz="2000" b="1" dirty="0">
                <a:solidFill>
                  <a:schemeClr val="tx1"/>
                </a:solidFill>
                <a:effectLst>
                  <a:outerShdw blurRad="38100" dist="38100" dir="2700000" algn="tl">
                    <a:srgbClr val="000000">
                      <a:alpha val="43137"/>
                    </a:srgbClr>
                  </a:outerShdw>
                </a:effectLst>
              </a:rPr>
              <a:t>３</a:t>
            </a:r>
            <a:r>
              <a:rPr lang="ja-JP" altLang="en-US" sz="2000" b="1" dirty="0" smtClean="0">
                <a:solidFill>
                  <a:schemeClr val="tx1"/>
                </a:solidFill>
                <a:effectLst>
                  <a:outerShdw blurRad="38100" dist="38100" dir="2700000" algn="tl">
                    <a:srgbClr val="000000">
                      <a:alpha val="43137"/>
                    </a:srgbClr>
                  </a:outerShdw>
                </a:effectLst>
              </a:rPr>
              <a:t>．</a:t>
            </a:r>
            <a:r>
              <a:rPr lang="ja-JP" altLang="en-US" b="1" dirty="0" smtClean="0">
                <a:solidFill>
                  <a:schemeClr val="tx1"/>
                </a:solidFill>
              </a:rPr>
              <a:t>国民に広報する事業予算の拡大</a:t>
            </a:r>
            <a:endParaRPr lang="en-US" altLang="ja-JP" b="1" dirty="0" smtClean="0">
              <a:solidFill>
                <a:schemeClr val="tx1"/>
              </a:solidFill>
            </a:endParaRPr>
          </a:p>
          <a:p>
            <a:pPr algn="ctr"/>
            <a:endParaRPr kumimoji="1" lang="ja-JP" altLang="en-US" b="1" dirty="0">
              <a:solidFill>
                <a:schemeClr val="tx1"/>
              </a:solidFill>
            </a:endParaRPr>
          </a:p>
        </p:txBody>
      </p:sp>
      <p:sp>
        <p:nvSpPr>
          <p:cNvPr id="24" name="テキスト ボックス 23"/>
          <p:cNvSpPr txBox="1"/>
          <p:nvPr/>
        </p:nvSpPr>
        <p:spPr>
          <a:xfrm>
            <a:off x="862553" y="3064894"/>
            <a:ext cx="1680268" cy="400110"/>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wrap="none" rtlCol="0">
            <a:spAutoFit/>
          </a:bodyPr>
          <a:lstStyle/>
          <a:p>
            <a:r>
              <a:rPr kumimoji="1" lang="ja-JP" altLang="en-US" sz="2000" b="1" dirty="0" smtClean="0"/>
              <a:t>打つべき手段</a:t>
            </a:r>
            <a:endParaRPr kumimoji="1" lang="ja-JP" altLang="en-US" sz="2000" b="1" dirty="0"/>
          </a:p>
        </p:txBody>
      </p:sp>
      <p:sp>
        <p:nvSpPr>
          <p:cNvPr id="25" name="テキスト ボックス 24"/>
          <p:cNvSpPr txBox="1"/>
          <p:nvPr/>
        </p:nvSpPr>
        <p:spPr>
          <a:xfrm>
            <a:off x="842983" y="4611893"/>
            <a:ext cx="1475084" cy="400110"/>
          </a:xfrm>
          <a:prstGeom prst="rect">
            <a:avLst/>
          </a:prstGeom>
          <a:solidFill>
            <a:schemeClr val="accent4">
              <a:lumMod val="40000"/>
              <a:lumOff val="60000"/>
            </a:schemeClr>
          </a:solidFill>
        </p:spPr>
        <p:style>
          <a:lnRef idx="2">
            <a:schemeClr val="accent2"/>
          </a:lnRef>
          <a:fillRef idx="1">
            <a:schemeClr val="lt1"/>
          </a:fillRef>
          <a:effectRef idx="0">
            <a:schemeClr val="accent2"/>
          </a:effectRef>
          <a:fontRef idx="minor">
            <a:schemeClr val="dk1"/>
          </a:fontRef>
        </p:style>
        <p:txBody>
          <a:bodyPr wrap="none" rtlCol="0">
            <a:spAutoFit/>
          </a:bodyPr>
          <a:lstStyle/>
          <a:p>
            <a:r>
              <a:rPr kumimoji="1" lang="ja-JP" altLang="en-US" sz="2000" b="1" dirty="0" smtClean="0"/>
              <a:t>事業の</a:t>
            </a:r>
            <a:r>
              <a:rPr kumimoji="1" lang="ja-JP" altLang="en-US" sz="2000" b="1" dirty="0" smtClean="0"/>
              <a:t>運営</a:t>
            </a:r>
            <a:endParaRPr kumimoji="1" lang="ja-JP" altLang="en-US" sz="2000" b="1" dirty="0"/>
          </a:p>
        </p:txBody>
      </p:sp>
      <p:sp>
        <p:nvSpPr>
          <p:cNvPr id="26" name="正方形/長方形 25"/>
          <p:cNvSpPr/>
          <p:nvPr/>
        </p:nvSpPr>
        <p:spPr>
          <a:xfrm>
            <a:off x="842983" y="5012003"/>
            <a:ext cx="4688586" cy="158534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kumimoji="1" lang="ja-JP" altLang="en-US" sz="2000" b="1"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１．</a:t>
            </a:r>
            <a:r>
              <a:rPr kumimoji="1" lang="ja-JP" altLang="en-US" b="1" dirty="0" smtClean="0">
                <a:latin typeface="HGP創英角ｺﾞｼｯｸUB" panose="020B0900000000000000" pitchFamily="50" charset="-128"/>
                <a:ea typeface="HGP創英角ｺﾞｼｯｸUB" panose="020B0900000000000000" pitchFamily="50" charset="-128"/>
              </a:rPr>
              <a:t>特別顧問を有する公益</a:t>
            </a:r>
            <a:r>
              <a:rPr kumimoji="1" lang="ja-JP" altLang="en-US" b="1" dirty="0" smtClean="0">
                <a:latin typeface="HGP創英角ｺﾞｼｯｸUB" panose="020B0900000000000000" pitchFamily="50" charset="-128"/>
                <a:ea typeface="HGP創英角ｺﾞｼｯｸUB" panose="020B0900000000000000" pitchFamily="50" charset="-128"/>
              </a:rPr>
              <a:t>法人を有機的に活用する</a:t>
            </a:r>
            <a:r>
              <a:rPr kumimoji="1" lang="ja-JP" altLang="en-US" b="1" dirty="0" smtClean="0">
                <a:latin typeface="HGP創英角ｺﾞｼｯｸUB" panose="020B0900000000000000" pitchFamily="50" charset="-128"/>
                <a:ea typeface="HGP創英角ｺﾞｼｯｸUB" panose="020B0900000000000000" pitchFamily="50" charset="-128"/>
              </a:rPr>
              <a:t>ため</a:t>
            </a:r>
            <a:r>
              <a:rPr kumimoji="1" lang="ja-JP" altLang="en-US" b="1" dirty="0" smtClean="0">
                <a:latin typeface="HGP創英角ｺﾞｼｯｸUB" panose="020B0900000000000000" pitchFamily="50" charset="-128"/>
                <a:ea typeface="HGP創英角ｺﾞｼｯｸUB" panose="020B0900000000000000" pitchFamily="50" charset="-128"/>
              </a:rPr>
              <a:t>シンクタンクとして議連に位置付け、諮問会議等の創設・運営・予算を図る。</a:t>
            </a:r>
            <a:endParaRPr kumimoji="1" lang="en-US" altLang="ja-JP" b="1" dirty="0" smtClean="0">
              <a:latin typeface="HGP創英角ｺﾞｼｯｸUB" panose="020B0900000000000000" pitchFamily="50" charset="-128"/>
              <a:ea typeface="HGP創英角ｺﾞｼｯｸUB" panose="020B0900000000000000" pitchFamily="50" charset="-128"/>
            </a:endParaRPr>
          </a:p>
          <a:p>
            <a:r>
              <a:rPr lang="ja-JP" altLang="en-US" sz="2000" b="1"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２</a:t>
            </a:r>
            <a:r>
              <a:rPr lang="ja-JP" altLang="en-US" sz="2000" b="1"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a:t>
            </a:r>
            <a:r>
              <a:rPr lang="ja-JP" altLang="en-US" b="1" dirty="0" smtClean="0">
                <a:latin typeface="HGP創英角ｺﾞｼｯｸUB" panose="020B0900000000000000" pitchFamily="50" charset="-128"/>
                <a:ea typeface="HGP創英角ｺﾞｼｯｸUB" panose="020B0900000000000000" pitchFamily="50" charset="-128"/>
              </a:rPr>
              <a:t>その目的達成のために必要な予算は事業選定から議連が主導権を</a:t>
            </a:r>
            <a:r>
              <a:rPr lang="ja-JP" altLang="en-US" b="1" dirty="0" smtClean="0">
                <a:latin typeface="HGP創英角ｺﾞｼｯｸUB" panose="020B0900000000000000" pitchFamily="50" charset="-128"/>
                <a:ea typeface="HGP創英角ｺﾞｼｯｸUB" panose="020B0900000000000000" pitchFamily="50" charset="-128"/>
              </a:rPr>
              <a:t>確保すること。</a:t>
            </a:r>
            <a:endParaRPr kumimoji="1" lang="ja-JP" altLang="en-US" b="1" dirty="0">
              <a:latin typeface="HGP創英角ｺﾞｼｯｸUB" panose="020B0900000000000000" pitchFamily="50" charset="-128"/>
              <a:ea typeface="HGP創英角ｺﾞｼｯｸUB" panose="020B0900000000000000" pitchFamily="50" charset="-128"/>
            </a:endParaRPr>
          </a:p>
        </p:txBody>
      </p:sp>
      <p:sp>
        <p:nvSpPr>
          <p:cNvPr id="27" name="正方形/長方形 26"/>
          <p:cNvSpPr/>
          <p:nvPr/>
        </p:nvSpPr>
        <p:spPr>
          <a:xfrm>
            <a:off x="5765402" y="268054"/>
            <a:ext cx="3024336" cy="273630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tx1"/>
                </a:solidFill>
                <a:effectLst>
                  <a:outerShdw blurRad="38100" dist="38100" dir="2700000" algn="tl">
                    <a:srgbClr val="000000">
                      <a:alpha val="43137"/>
                    </a:srgbClr>
                  </a:outerShdw>
                </a:effectLst>
              </a:rPr>
              <a:t>中期ゴール２０１８</a:t>
            </a:r>
            <a:endParaRPr kumimoji="1" lang="en-US" altLang="ja-JP" sz="2800" b="1" dirty="0" smtClean="0">
              <a:solidFill>
                <a:schemeClr val="tx1"/>
              </a:solidFill>
              <a:effectLst>
                <a:outerShdw blurRad="38100" dist="38100" dir="2700000" algn="tl">
                  <a:srgbClr val="000000">
                    <a:alpha val="43137"/>
                  </a:srgbClr>
                </a:outerShdw>
              </a:effectLst>
            </a:endParaRPr>
          </a:p>
          <a:p>
            <a:pPr algn="ctr"/>
            <a:r>
              <a:rPr kumimoji="1" lang="ja-JP" altLang="en-US" sz="2800" b="1" dirty="0" smtClean="0">
                <a:solidFill>
                  <a:schemeClr val="tx1"/>
                </a:solidFill>
                <a:effectLst>
                  <a:outerShdw blurRad="38100" dist="38100" dir="2700000" algn="tl">
                    <a:srgbClr val="000000">
                      <a:alpha val="43137"/>
                    </a:srgbClr>
                  </a:outerShdw>
                </a:effectLst>
              </a:rPr>
              <a:t>（基本設計）</a:t>
            </a:r>
            <a:endParaRPr kumimoji="1" lang="en-US" altLang="ja-JP" sz="2800" b="1" dirty="0" smtClean="0">
              <a:solidFill>
                <a:schemeClr val="tx1"/>
              </a:solidFill>
              <a:effectLst>
                <a:outerShdw blurRad="38100" dist="38100" dir="2700000" algn="tl">
                  <a:srgbClr val="000000">
                    <a:alpha val="43137"/>
                  </a:srgbClr>
                </a:outerShdw>
              </a:effectLst>
            </a:endParaRPr>
          </a:p>
          <a:p>
            <a:pPr algn="ctr"/>
            <a:r>
              <a:rPr kumimoji="1" lang="ja-JP" altLang="en-US" sz="2800" b="1" dirty="0" smtClean="0">
                <a:solidFill>
                  <a:schemeClr val="tx1"/>
                </a:solidFill>
                <a:effectLst>
                  <a:outerShdw blurRad="38100" dist="38100" dir="2700000" algn="tl">
                    <a:srgbClr val="000000">
                      <a:alpha val="43137"/>
                    </a:srgbClr>
                  </a:outerShdw>
                </a:effectLst>
              </a:rPr>
              <a:t>リース予算の確保</a:t>
            </a:r>
            <a:endParaRPr kumimoji="1" lang="en-US" altLang="ja-JP" sz="2800" b="1" dirty="0" smtClean="0">
              <a:solidFill>
                <a:schemeClr val="tx1"/>
              </a:solidFill>
              <a:effectLst>
                <a:outerShdw blurRad="38100" dist="38100" dir="2700000" algn="tl">
                  <a:srgbClr val="000000">
                    <a:alpha val="43137"/>
                  </a:srgbClr>
                </a:outerShdw>
              </a:effectLst>
            </a:endParaRPr>
          </a:p>
          <a:p>
            <a:pPr algn="ctr"/>
            <a:r>
              <a:rPr lang="ja-JP" altLang="en-US" b="1" dirty="0">
                <a:solidFill>
                  <a:schemeClr val="tx1"/>
                </a:solidFill>
                <a:effectLst>
                  <a:outerShdw blurRad="38100" dist="38100" dir="2700000" algn="tl">
                    <a:srgbClr val="000000">
                      <a:alpha val="43137"/>
                    </a:srgbClr>
                  </a:outerShdw>
                </a:effectLst>
              </a:rPr>
              <a:t>船舶</a:t>
            </a:r>
            <a:r>
              <a:rPr lang="ja-JP" altLang="en-US" b="1" dirty="0" smtClean="0">
                <a:solidFill>
                  <a:schemeClr val="tx1"/>
                </a:solidFill>
                <a:effectLst>
                  <a:outerShdw blurRad="38100" dist="38100" dir="2700000" algn="tl">
                    <a:srgbClr val="000000">
                      <a:alpha val="43137"/>
                    </a:srgbClr>
                  </a:outerShdw>
                </a:effectLst>
              </a:rPr>
              <a:t>をリース</a:t>
            </a:r>
            <a:r>
              <a:rPr lang="en-US" altLang="ja-JP" b="1" dirty="0" smtClean="0">
                <a:solidFill>
                  <a:schemeClr val="tx1"/>
                </a:solidFill>
                <a:effectLst>
                  <a:outerShdw blurRad="38100" dist="38100" dir="2700000" algn="tl">
                    <a:srgbClr val="000000">
                      <a:alpha val="43137"/>
                    </a:srgbClr>
                  </a:outerShdw>
                </a:effectLst>
              </a:rPr>
              <a:t>2017</a:t>
            </a:r>
            <a:r>
              <a:rPr lang="ja-JP" altLang="en-US" b="1" dirty="0" smtClean="0">
                <a:solidFill>
                  <a:schemeClr val="tx1"/>
                </a:solidFill>
                <a:effectLst>
                  <a:outerShdw blurRad="38100" dist="38100" dir="2700000" algn="tl">
                    <a:srgbClr val="000000">
                      <a:alpha val="43137"/>
                    </a:srgbClr>
                  </a:outerShdw>
                </a:effectLst>
              </a:rPr>
              <a:t>年、</a:t>
            </a:r>
            <a:r>
              <a:rPr lang="en-US" altLang="ja-JP" b="1" dirty="0" smtClean="0">
                <a:solidFill>
                  <a:schemeClr val="tx1"/>
                </a:solidFill>
                <a:effectLst>
                  <a:outerShdw blurRad="38100" dist="38100" dir="2700000" algn="tl">
                    <a:srgbClr val="000000">
                      <a:alpha val="43137"/>
                    </a:srgbClr>
                  </a:outerShdw>
                </a:effectLst>
              </a:rPr>
              <a:t>2018</a:t>
            </a:r>
            <a:r>
              <a:rPr lang="ja-JP" altLang="en-US" b="1" dirty="0" smtClean="0">
                <a:solidFill>
                  <a:schemeClr val="tx1"/>
                </a:solidFill>
                <a:effectLst>
                  <a:outerShdw blurRad="38100" dist="38100" dir="2700000" algn="tl">
                    <a:srgbClr val="000000">
                      <a:alpha val="43137"/>
                    </a:srgbClr>
                  </a:outerShdw>
                </a:effectLst>
              </a:rPr>
              <a:t>年をかけて種々の実証訓練</a:t>
            </a:r>
            <a:endParaRPr lang="en-US" altLang="ja-JP" b="1" dirty="0" smtClean="0">
              <a:solidFill>
                <a:schemeClr val="tx1"/>
              </a:solidFill>
              <a:effectLst>
                <a:outerShdw blurRad="38100" dist="38100" dir="2700000" algn="tl">
                  <a:srgbClr val="000000">
                    <a:alpha val="43137"/>
                  </a:srgbClr>
                </a:outerShdw>
              </a:effectLst>
            </a:endParaRPr>
          </a:p>
          <a:p>
            <a:pPr algn="ctr"/>
            <a:r>
              <a:rPr lang="ja-JP" altLang="en-US" b="1" dirty="0" smtClean="0">
                <a:solidFill>
                  <a:schemeClr val="tx1"/>
                </a:solidFill>
                <a:effectLst>
                  <a:outerShdw blurRad="38100" dist="38100" dir="2700000" algn="tl">
                    <a:srgbClr val="000000">
                      <a:alpha val="43137"/>
                    </a:srgbClr>
                  </a:outerShdw>
                </a:effectLst>
              </a:rPr>
              <a:t>日米共同研究を実施</a:t>
            </a:r>
            <a:endParaRPr kumimoji="1" lang="ja-JP" altLang="en-US" b="1" dirty="0">
              <a:solidFill>
                <a:schemeClr val="tx1"/>
              </a:solidFill>
              <a:effectLst>
                <a:outerShdw blurRad="38100" dist="38100" dir="2700000" algn="tl">
                  <a:srgbClr val="000000">
                    <a:alpha val="43137"/>
                  </a:srgbClr>
                </a:outerShdw>
              </a:effectLst>
            </a:endParaRPr>
          </a:p>
        </p:txBody>
      </p:sp>
      <p:sp>
        <p:nvSpPr>
          <p:cNvPr id="28" name="正方形/長方形 27"/>
          <p:cNvSpPr/>
          <p:nvPr/>
        </p:nvSpPr>
        <p:spPr>
          <a:xfrm>
            <a:off x="5796136" y="3470544"/>
            <a:ext cx="3024336" cy="303309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自公選挙公約に災害医療等緊急事態立法の改革を提言</a:t>
            </a:r>
            <a:endParaRPr kumimoji="1" lang="en-US" altLang="ja-JP" b="1" dirty="0" smtClean="0">
              <a:solidFill>
                <a:schemeClr val="tx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a:p>
            <a:pPr algn="ctr"/>
            <a:r>
              <a:rPr kumimoji="1" lang="ja-JP" altLang="en-US" b="1" dirty="0" smtClean="0">
                <a:solidFill>
                  <a:srgbClr val="C00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２０１６米国</a:t>
            </a:r>
            <a:r>
              <a:rPr lang="ja-JP" altLang="en-US" b="1" dirty="0">
                <a:solidFill>
                  <a:srgbClr val="C00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病院</a:t>
            </a:r>
            <a:r>
              <a:rPr lang="ja-JP" altLang="en-US" b="1" dirty="0" smtClean="0">
                <a:solidFill>
                  <a:srgbClr val="C00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船マーシー</a:t>
            </a:r>
            <a:endParaRPr lang="en-US" altLang="ja-JP" b="1" dirty="0" smtClean="0">
              <a:solidFill>
                <a:srgbClr val="C00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a:p>
            <a:pPr algn="ctr"/>
            <a:r>
              <a:rPr kumimoji="1" lang="ja-JP" altLang="en-US" b="1" dirty="0" smtClean="0">
                <a:solidFill>
                  <a:srgbClr val="C00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沖縄回航の予算確保</a:t>
            </a:r>
            <a:endParaRPr kumimoji="1" lang="en-US" altLang="ja-JP" b="1" dirty="0" smtClean="0">
              <a:solidFill>
                <a:srgbClr val="C00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a:p>
            <a:pPr algn="ctr"/>
            <a:r>
              <a:rPr lang="ja-JP" altLang="en-US" b="1" dirty="0" smtClean="0">
                <a:solidFill>
                  <a:schemeClr val="tx1"/>
                </a:solidFill>
              </a:rPr>
              <a:t>２０１７病院船所管先等の議員立法研究会の成果発表</a:t>
            </a:r>
            <a:endParaRPr lang="en-US" altLang="ja-JP" b="1" dirty="0" smtClean="0">
              <a:solidFill>
                <a:schemeClr val="tx1"/>
              </a:solidFill>
            </a:endParaRPr>
          </a:p>
          <a:p>
            <a:pPr algn="ctr"/>
            <a:r>
              <a:rPr kumimoji="1" lang="ja-JP" altLang="en-US" b="1" dirty="0" smtClean="0">
                <a:solidFill>
                  <a:schemeClr val="tx1"/>
                </a:solidFill>
              </a:rPr>
              <a:t>２０１８議員立法の上梓</a:t>
            </a:r>
            <a:endParaRPr kumimoji="1" lang="en-US" altLang="ja-JP" b="1" dirty="0" smtClean="0">
              <a:solidFill>
                <a:schemeClr val="tx1"/>
              </a:solidFill>
            </a:endParaRPr>
          </a:p>
          <a:p>
            <a:pPr algn="ctr"/>
            <a:r>
              <a:rPr lang="ja-JP" altLang="en-US" b="1" dirty="0">
                <a:solidFill>
                  <a:schemeClr val="tx1"/>
                </a:solidFill>
              </a:rPr>
              <a:t>病院船所管先</a:t>
            </a:r>
            <a:r>
              <a:rPr lang="ja-JP" altLang="en-US" b="1" dirty="0" smtClean="0">
                <a:solidFill>
                  <a:schemeClr val="tx1"/>
                </a:solidFill>
              </a:rPr>
              <a:t>の</a:t>
            </a:r>
            <a:r>
              <a:rPr lang="ja-JP" altLang="en-US" b="1" dirty="0">
                <a:solidFill>
                  <a:schemeClr val="tx1"/>
                </a:solidFill>
              </a:rPr>
              <a:t>立法</a:t>
            </a:r>
            <a:r>
              <a:rPr lang="ja-JP" altLang="en-US" b="1" dirty="0" smtClean="0">
                <a:solidFill>
                  <a:schemeClr val="tx1"/>
                </a:solidFill>
              </a:rPr>
              <a:t>化</a:t>
            </a:r>
            <a:r>
              <a:rPr lang="ja-JP" altLang="en-US" b="1" dirty="0" smtClean="0">
                <a:solidFill>
                  <a:schemeClr val="tx1"/>
                </a:solidFill>
              </a:rPr>
              <a:t>等</a:t>
            </a:r>
            <a:endParaRPr kumimoji="1" lang="en-US" altLang="ja-JP" b="1" dirty="0" smtClean="0">
              <a:solidFill>
                <a:schemeClr val="tx1"/>
              </a:solidFill>
            </a:endParaRPr>
          </a:p>
          <a:p>
            <a:pPr algn="ctr"/>
            <a:endParaRPr kumimoji="1" lang="en-US" altLang="ja-JP" b="1" dirty="0" smtClean="0">
              <a:solidFill>
                <a:schemeClr val="tx1"/>
              </a:solidFill>
            </a:endParaRPr>
          </a:p>
          <a:p>
            <a:pPr algn="ctr"/>
            <a:endParaRPr kumimoji="1" lang="ja-JP" altLang="en-US" b="1" dirty="0">
              <a:solidFill>
                <a:schemeClr val="tx1"/>
              </a:solidFill>
            </a:endParaRPr>
          </a:p>
        </p:txBody>
      </p:sp>
      <p:sp>
        <p:nvSpPr>
          <p:cNvPr id="29" name="円/楕円 28"/>
          <p:cNvSpPr/>
          <p:nvPr/>
        </p:nvSpPr>
        <p:spPr>
          <a:xfrm>
            <a:off x="5940152" y="2807749"/>
            <a:ext cx="2849586" cy="76526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effectLst>
                  <a:outerShdw blurRad="38100" dist="38100" dir="2700000" algn="tl">
                    <a:srgbClr val="000000">
                      <a:alpha val="43137"/>
                    </a:srgbClr>
                  </a:outerShdw>
                </a:effectLst>
              </a:rPr>
              <a:t>病院船開国</a:t>
            </a:r>
            <a:r>
              <a:rPr kumimoji="1" lang="en-US" altLang="ja-JP" sz="2400" dirty="0" smtClean="0"/>
              <a:t>2016</a:t>
            </a:r>
            <a:endParaRPr kumimoji="1" lang="ja-JP" altLang="en-US" sz="2400" dirty="0"/>
          </a:p>
        </p:txBody>
      </p:sp>
      <p:sp>
        <p:nvSpPr>
          <p:cNvPr id="31" name="テキスト ボックス 30"/>
          <p:cNvSpPr txBox="1"/>
          <p:nvPr/>
        </p:nvSpPr>
        <p:spPr>
          <a:xfrm>
            <a:off x="5940152" y="5802452"/>
            <a:ext cx="1152128" cy="70788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kumimoji="1" lang="ja-JP" altLang="en-US" sz="2000" b="1" dirty="0" smtClean="0"/>
              <a:t>災害２０</a:t>
            </a:r>
            <a:endParaRPr kumimoji="1" lang="en-US" altLang="ja-JP" sz="2000" b="1" dirty="0" smtClean="0"/>
          </a:p>
          <a:p>
            <a:r>
              <a:rPr kumimoji="1" lang="ja-JP" altLang="en-US" sz="2000" b="1" dirty="0" smtClean="0"/>
              <a:t>医療２０</a:t>
            </a:r>
            <a:endParaRPr kumimoji="1" lang="ja-JP" altLang="en-US" sz="2000" b="1" dirty="0"/>
          </a:p>
        </p:txBody>
      </p:sp>
      <p:sp>
        <p:nvSpPr>
          <p:cNvPr id="32" name="テキスト ボックス 31"/>
          <p:cNvSpPr txBox="1"/>
          <p:nvPr/>
        </p:nvSpPr>
        <p:spPr>
          <a:xfrm>
            <a:off x="7078241" y="5802452"/>
            <a:ext cx="1622612" cy="707886"/>
          </a:xfrm>
          <a:prstGeom prst="rect">
            <a:avLst/>
          </a:prstGeom>
          <a:solidFill>
            <a:srgbClr val="FF00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kumimoji="1" lang="ja-JP" altLang="en-US" sz="2000" b="1" dirty="0" smtClean="0">
                <a:effectLst>
                  <a:outerShdw blurRad="38100" dist="38100" dir="2700000" algn="tl">
                    <a:srgbClr val="000000">
                      <a:alpha val="43137"/>
                    </a:srgbClr>
                  </a:outerShdw>
                </a:effectLst>
              </a:rPr>
              <a:t>病院船実現２０２０</a:t>
            </a:r>
            <a:endParaRPr kumimoji="1" lang="ja-JP" altLang="en-US"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5916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blogimg.goo.ne.jp/user_image/74/ba/5f3995096b4448d9df48278fd6b0b0a9.jpg"/>
          <p:cNvPicPr>
            <a:picLocks noChangeAspect="1" noChangeArrowheads="1"/>
          </p:cNvPicPr>
          <p:nvPr/>
        </p:nvPicPr>
        <p:blipFill>
          <a:blip r:embed="rId2" cstate="print"/>
          <a:srcRect t="9646"/>
          <a:stretch>
            <a:fillRect/>
          </a:stretch>
        </p:blipFill>
        <p:spPr bwMode="auto">
          <a:xfrm>
            <a:off x="0" y="0"/>
            <a:ext cx="9144000" cy="5591288"/>
          </a:xfrm>
          <a:prstGeom prst="rect">
            <a:avLst/>
          </a:prstGeom>
          <a:noFill/>
          <a:ln>
            <a:noFill/>
          </a:ln>
        </p:spPr>
      </p:pic>
      <p:sp>
        <p:nvSpPr>
          <p:cNvPr id="8" name="タイトル 1"/>
          <p:cNvSpPr txBox="1">
            <a:spLocks/>
          </p:cNvSpPr>
          <p:nvPr/>
        </p:nvSpPr>
        <p:spPr>
          <a:xfrm>
            <a:off x="0" y="5283200"/>
            <a:ext cx="9144000" cy="1574800"/>
          </a:xfrm>
          <a:prstGeom prst="rect">
            <a:avLst/>
          </a:prstGeom>
          <a:gradFill flip="none" rotWithShape="1">
            <a:gsLst>
              <a:gs pos="0">
                <a:schemeClr val="tx1">
                  <a:lumMod val="95000"/>
                  <a:lumOff val="5000"/>
                </a:schemeClr>
              </a:gs>
              <a:gs pos="50000">
                <a:schemeClr val="tx1">
                  <a:tint val="44500"/>
                  <a:satMod val="160000"/>
                </a:schemeClr>
              </a:gs>
              <a:gs pos="100000">
                <a:schemeClr val="tx1">
                  <a:tint val="23500"/>
                  <a:satMod val="160000"/>
                </a:schemeClr>
              </a:gs>
            </a:gsLst>
            <a:lin ang="13500000" scaled="1"/>
            <a:tileRect/>
          </a:gradFill>
        </p:spPr>
        <p:txBody>
          <a:bodyPr vert="horz" lIns="91440" tIns="45720" rIns="91440" bIns="45720" rtlCol="0" anchor="ctr">
            <a:noAutofit/>
          </a:bodyPr>
          <a:lstStyle/>
          <a:p>
            <a:pPr algn="ctr">
              <a:spcBef>
                <a:spcPct val="0"/>
              </a:spcBef>
              <a:defRPr/>
            </a:pPr>
            <a:endParaRPr lang="ja-JP" altLang="en-US" sz="2400" b="1" dirty="0">
              <a:solidFill>
                <a:prstClr val="white"/>
              </a:solidFill>
              <a:latin typeface="Meiryo UI" pitchFamily="50" charset="-128"/>
              <a:ea typeface="Meiryo UI" pitchFamily="50" charset="-128"/>
              <a:cs typeface="Meiryo UI" pitchFamily="50" charset="-128"/>
            </a:endParaRPr>
          </a:p>
        </p:txBody>
      </p:sp>
      <p:sp>
        <p:nvSpPr>
          <p:cNvPr id="6" name="タイトル 1"/>
          <p:cNvSpPr txBox="1">
            <a:spLocks/>
          </p:cNvSpPr>
          <p:nvPr/>
        </p:nvSpPr>
        <p:spPr>
          <a:xfrm>
            <a:off x="2554340" y="5489135"/>
            <a:ext cx="6273800" cy="622300"/>
          </a:xfrm>
          <a:prstGeom prst="rect">
            <a:avLst/>
          </a:prstGeom>
          <a:noFill/>
        </p:spPr>
        <p:txBody>
          <a:bodyPr vert="horz" lIns="91440" tIns="45720" rIns="91440" bIns="45720" rtlCol="0" anchor="ctr">
            <a:noAutofit/>
          </a:bodyPr>
          <a:lstStyle/>
          <a:p>
            <a:pPr algn="dist">
              <a:spcBef>
                <a:spcPct val="0"/>
              </a:spcBef>
              <a:defRPr/>
            </a:pPr>
            <a:r>
              <a:rPr lang="ja-JP" altLang="en-US" sz="4400" b="1" dirty="0">
                <a:solidFill>
                  <a:prstClr val="white"/>
                </a:solidFill>
                <a:latin typeface="Meiryo UI" pitchFamily="50" charset="-128"/>
                <a:ea typeface="Meiryo UI" pitchFamily="50" charset="-128"/>
                <a:cs typeface="Meiryo UI" pitchFamily="50" charset="-128"/>
              </a:rPr>
              <a:t>「病院船」が日本を救う</a:t>
            </a:r>
            <a:endParaRPr lang="en-US" altLang="ja-JP" sz="4400" b="1" dirty="0">
              <a:solidFill>
                <a:prstClr val="white"/>
              </a:solidFill>
              <a:latin typeface="Meiryo UI" pitchFamily="50" charset="-128"/>
              <a:ea typeface="Meiryo UI" pitchFamily="50" charset="-128"/>
              <a:cs typeface="Meiryo UI" pitchFamily="50" charset="-128"/>
            </a:endParaRPr>
          </a:p>
        </p:txBody>
      </p:sp>
      <p:sp>
        <p:nvSpPr>
          <p:cNvPr id="2" name="テキスト ボックス 1"/>
          <p:cNvSpPr txBox="1"/>
          <p:nvPr/>
        </p:nvSpPr>
        <p:spPr>
          <a:xfrm>
            <a:off x="3081856" y="268364"/>
            <a:ext cx="6062878" cy="1846659"/>
          </a:xfrm>
          <a:prstGeom prst="rect">
            <a:avLst/>
          </a:prstGeom>
          <a:noFill/>
        </p:spPr>
        <p:txBody>
          <a:bodyPr wrap="none" rtlCol="0">
            <a:spAutoFit/>
          </a:bodyPr>
          <a:lstStyle/>
          <a:p>
            <a:pPr algn="ctr"/>
            <a:r>
              <a:rPr kumimoji="1" lang="ja-JP" altLang="en-US" sz="5400" dirty="0" smtClean="0">
                <a:latin typeface="HGP創英角ｺﾞｼｯｸUB" panose="020B0900000000000000" pitchFamily="50" charset="-128"/>
                <a:ea typeface="HGP創英角ｺﾞｼｯｸUB" panose="020B0900000000000000" pitchFamily="50" charset="-128"/>
              </a:rPr>
              <a:t>２０１６</a:t>
            </a:r>
            <a:r>
              <a:rPr lang="ja-JP" altLang="en-US" sz="5400" b="1" dirty="0">
                <a:effectLst>
                  <a:outerShdw blurRad="38100" dist="38100" dir="2700000" algn="tl">
                    <a:srgbClr val="000000">
                      <a:alpha val="43137"/>
                    </a:srgbClr>
                  </a:outerShdw>
                </a:effectLst>
                <a:latin typeface="+mn-ea"/>
              </a:rPr>
              <a:t>病院船</a:t>
            </a:r>
            <a:r>
              <a:rPr lang="ja-JP" altLang="en-US" sz="5400" b="1" dirty="0" smtClean="0">
                <a:effectLst>
                  <a:outerShdw blurRad="38100" dist="38100" dir="2700000" algn="tl">
                    <a:srgbClr val="000000">
                      <a:alpha val="43137"/>
                    </a:srgbClr>
                  </a:outerShdw>
                </a:effectLst>
                <a:latin typeface="+mn-ea"/>
              </a:rPr>
              <a:t>開国</a:t>
            </a:r>
            <a:endParaRPr lang="en-US" altLang="ja-JP" sz="5400" b="1" dirty="0" smtClean="0">
              <a:effectLst>
                <a:outerShdw blurRad="38100" dist="38100" dir="2700000" algn="tl">
                  <a:srgbClr val="000000">
                    <a:alpha val="43137"/>
                  </a:srgbClr>
                </a:outerShdw>
              </a:effectLst>
              <a:latin typeface="+mn-ea"/>
            </a:endParaRPr>
          </a:p>
          <a:p>
            <a:pPr algn="ctr"/>
            <a:r>
              <a:rPr kumimoji="1" lang="ja-JP" altLang="en-US" sz="3600" dirty="0" smtClean="0">
                <a:latin typeface="HGP創英角ｺﾞｼｯｸUB" panose="020B0900000000000000" pitchFamily="50" charset="-128"/>
                <a:ea typeface="HGP創英角ｺﾞｼｯｸUB" panose="020B0900000000000000" pitchFamily="50" charset="-128"/>
              </a:rPr>
              <a:t>沖縄回航構想実現</a:t>
            </a:r>
            <a:endParaRPr kumimoji="1" lang="en-US" altLang="ja-JP" sz="3600" dirty="0" smtClean="0">
              <a:latin typeface="HGP創英角ｺﾞｼｯｸUB" panose="020B0900000000000000" pitchFamily="50" charset="-128"/>
              <a:ea typeface="HGP創英角ｺﾞｼｯｸUB" panose="020B0900000000000000" pitchFamily="50" charset="-128"/>
            </a:endParaRPr>
          </a:p>
          <a:p>
            <a:r>
              <a:rPr lang="ja-JP" altLang="en-US" sz="2400" b="1" dirty="0" smtClean="0">
                <a:solidFill>
                  <a:srgbClr val="C00000"/>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  日米</a:t>
            </a:r>
            <a:r>
              <a:rPr lang="ja-JP" altLang="en-US" sz="2400" b="1" dirty="0" smtClean="0">
                <a:solidFill>
                  <a:srgbClr val="C00000"/>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同盟深化啓蒙 </a:t>
            </a:r>
            <a:r>
              <a:rPr lang="ja-JP" altLang="en-US" sz="2400" b="1" dirty="0">
                <a:solidFill>
                  <a:srgbClr val="C00000"/>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 </a:t>
            </a:r>
            <a:r>
              <a:rPr lang="ja-JP" altLang="en-US" sz="2400" b="1" dirty="0" smtClean="0">
                <a:solidFill>
                  <a:srgbClr val="C00000"/>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病院船</a:t>
            </a:r>
            <a:r>
              <a:rPr lang="ja-JP" altLang="en-US" sz="2400" b="1" dirty="0" smtClean="0">
                <a:solidFill>
                  <a:srgbClr val="C00000"/>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研究広報</a:t>
            </a:r>
            <a:r>
              <a:rPr lang="ja-JP" altLang="en-US" sz="2400" b="1" dirty="0" smtClean="0">
                <a:solidFill>
                  <a:srgbClr val="C00000"/>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事業</a:t>
            </a:r>
            <a:endParaRPr kumimoji="1" lang="ja-JP" altLang="en-US" sz="2400" dirty="0">
              <a:solidFill>
                <a:srgbClr val="C00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6244638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553" y="-171400"/>
            <a:ext cx="10289221" cy="7272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2935471" y="2636912"/>
            <a:ext cx="1169551" cy="3785652"/>
          </a:xfrm>
          <a:prstGeom prst="rect">
            <a:avLst/>
          </a:prstGeom>
          <a:noFill/>
        </p:spPr>
        <p:txBody>
          <a:bodyPr vert="eaVert" wrap="none" rtlCol="0">
            <a:spAutoFit/>
          </a:bodyPr>
          <a:lstStyle/>
          <a:p>
            <a:r>
              <a:rPr kumimoji="1" lang="ja-JP" altLang="en-US" sz="3200" dirty="0" smtClean="0">
                <a:solidFill>
                  <a:srgbClr val="FF0000"/>
                </a:solidFill>
                <a:latin typeface="HG創英角ｺﾞｼｯｸUB" panose="020B0909000000000000" pitchFamily="49" charset="-128"/>
                <a:ea typeface="HG創英角ｺﾞｼｯｸUB" panose="020B0909000000000000" pitchFamily="49" charset="-128"/>
              </a:rPr>
              <a:t>沖縄病院船回航事業</a:t>
            </a:r>
            <a:endParaRPr kumimoji="1" lang="en-US" altLang="ja-JP" sz="3200" dirty="0" smtClean="0">
              <a:solidFill>
                <a:srgbClr val="FF0000"/>
              </a:solidFill>
              <a:latin typeface="HG創英角ｺﾞｼｯｸUB" panose="020B0909000000000000" pitchFamily="49" charset="-128"/>
              <a:ea typeface="HG創英角ｺﾞｼｯｸUB" panose="020B0909000000000000" pitchFamily="49" charset="-128"/>
            </a:endParaRPr>
          </a:p>
          <a:p>
            <a:r>
              <a:rPr kumimoji="1" lang="ja-JP" altLang="en-US" sz="3200" dirty="0" smtClean="0">
                <a:solidFill>
                  <a:srgbClr val="FF0000"/>
                </a:solidFill>
                <a:latin typeface="HG創英角ｺﾞｼｯｸUB" panose="020B0909000000000000" pitchFamily="49" charset="-128"/>
                <a:ea typeface="HG創英角ｺﾞｼｯｸUB" panose="020B0909000000000000" pitchFamily="49" charset="-128"/>
              </a:rPr>
              <a:t>　</a:t>
            </a:r>
            <a:r>
              <a:rPr kumimoji="1" lang="ja-JP" altLang="en-US" sz="3200" dirty="0" smtClean="0">
                <a:solidFill>
                  <a:schemeClr val="bg2">
                    <a:lumMod val="25000"/>
                  </a:schemeClr>
                </a:solidFill>
                <a:latin typeface="HG創英角ｺﾞｼｯｸUB" panose="020B0909000000000000" pitchFamily="49" charset="-128"/>
                <a:ea typeface="HG創英角ｺﾞｼｯｸUB" panose="020B0909000000000000" pitchFamily="49" charset="-128"/>
              </a:rPr>
              <a:t>病院船開国</a:t>
            </a:r>
            <a:endParaRPr kumimoji="1" lang="en-US" altLang="ja-JP" sz="3200" dirty="0" smtClean="0">
              <a:solidFill>
                <a:schemeClr val="bg2">
                  <a:lumMod val="25000"/>
                </a:schemeClr>
              </a:solidFill>
              <a:latin typeface="HG創英角ｺﾞｼｯｸUB" panose="020B0909000000000000" pitchFamily="49" charset="-128"/>
              <a:ea typeface="HG創英角ｺﾞｼｯｸUB" panose="020B0909000000000000" pitchFamily="49" charset="-128"/>
            </a:endParaRPr>
          </a:p>
        </p:txBody>
      </p:sp>
      <p:sp>
        <p:nvSpPr>
          <p:cNvPr id="6" name="テキスト ボックス 5"/>
          <p:cNvSpPr txBox="1"/>
          <p:nvPr/>
        </p:nvSpPr>
        <p:spPr>
          <a:xfrm>
            <a:off x="4102877" y="3140967"/>
            <a:ext cx="1290359" cy="830997"/>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kumimoji="1" lang="ja-JP" altLang="en-US" sz="2400" b="1" dirty="0" smtClean="0">
                <a:latin typeface="+mj-ea"/>
                <a:ea typeface="+mj-ea"/>
              </a:rPr>
              <a:t>災害２０</a:t>
            </a:r>
            <a:endParaRPr kumimoji="1" lang="en-US" altLang="ja-JP" sz="2400" b="1" dirty="0" smtClean="0">
              <a:latin typeface="+mj-ea"/>
              <a:ea typeface="+mj-ea"/>
            </a:endParaRPr>
          </a:p>
          <a:p>
            <a:r>
              <a:rPr kumimoji="1" lang="ja-JP" altLang="en-US" sz="2400" b="1" dirty="0" smtClean="0">
                <a:latin typeface="+mj-ea"/>
                <a:ea typeface="+mj-ea"/>
              </a:rPr>
              <a:t>医療２０</a:t>
            </a:r>
            <a:endParaRPr kumimoji="1" lang="ja-JP" altLang="en-US" sz="2400" b="1" dirty="0">
              <a:latin typeface="+mj-ea"/>
              <a:ea typeface="+mj-ea"/>
            </a:endParaRPr>
          </a:p>
        </p:txBody>
      </p:sp>
      <p:sp>
        <p:nvSpPr>
          <p:cNvPr id="5" name="テキスト ボックス 4"/>
          <p:cNvSpPr txBox="1"/>
          <p:nvPr/>
        </p:nvSpPr>
        <p:spPr>
          <a:xfrm>
            <a:off x="4040170" y="2851430"/>
            <a:ext cx="1415772" cy="338554"/>
          </a:xfrm>
          <a:prstGeom prst="rect">
            <a:avLst/>
          </a:prstGeom>
          <a:noFill/>
        </p:spPr>
        <p:txBody>
          <a:bodyPr wrap="none" rtlCol="0">
            <a:spAutoFit/>
          </a:bodyPr>
          <a:lstStyle/>
          <a:p>
            <a:r>
              <a:rPr kumimoji="1" lang="ja-JP" altLang="en-US" sz="1600" b="1" dirty="0" smtClean="0">
                <a:latin typeface="HG創英角ｺﾞｼｯｸUB" panose="020B0909000000000000" pitchFamily="49" charset="-128"/>
                <a:ea typeface="HG創英角ｺﾞｼｯｸUB" panose="020B0909000000000000" pitchFamily="49" charset="-128"/>
              </a:rPr>
              <a:t>諮問会議創立</a:t>
            </a:r>
            <a:endParaRPr kumimoji="1" lang="ja-JP" altLang="en-US" sz="1600" b="1" dirty="0">
              <a:latin typeface="HG創英角ｺﾞｼｯｸUB" panose="020B0909000000000000" pitchFamily="49" charset="-128"/>
              <a:ea typeface="HG創英角ｺﾞｼｯｸUB" panose="020B0909000000000000" pitchFamily="49" charset="-128"/>
            </a:endParaRPr>
          </a:p>
        </p:txBody>
      </p:sp>
      <p:sp>
        <p:nvSpPr>
          <p:cNvPr id="9" name="正方形/長方形 8"/>
          <p:cNvSpPr/>
          <p:nvPr/>
        </p:nvSpPr>
        <p:spPr>
          <a:xfrm>
            <a:off x="4211960" y="4218765"/>
            <a:ext cx="1800200" cy="137047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tx1"/>
                </a:solidFill>
                <a:effectLst>
                  <a:outerShdw blurRad="38100" dist="38100" dir="2700000" algn="tl">
                    <a:srgbClr val="000000">
                      <a:alpha val="43137"/>
                    </a:srgbClr>
                  </a:outerShdw>
                </a:effectLst>
                <a:latin typeface="HG創英角ｺﾞｼｯｸUB" panose="020B0909000000000000" pitchFamily="49" charset="-128"/>
                <a:ea typeface="HG創英角ｺﾞｼｯｸUB" panose="020B0909000000000000" pitchFamily="49" charset="-128"/>
              </a:rPr>
              <a:t>中期ゴール２０１８</a:t>
            </a:r>
            <a:endParaRPr kumimoji="1" lang="en-US" altLang="ja-JP" sz="1400" b="1" dirty="0" smtClean="0">
              <a:solidFill>
                <a:schemeClr val="tx1"/>
              </a:solidFill>
              <a:effectLst>
                <a:outerShdw blurRad="38100" dist="38100" dir="2700000" algn="tl">
                  <a:srgbClr val="000000">
                    <a:alpha val="43137"/>
                  </a:srgbClr>
                </a:outerShdw>
              </a:effectLst>
              <a:latin typeface="HG創英角ｺﾞｼｯｸUB" panose="020B0909000000000000" pitchFamily="49" charset="-128"/>
              <a:ea typeface="HG創英角ｺﾞｼｯｸUB" panose="020B0909000000000000" pitchFamily="49" charset="-128"/>
            </a:endParaRPr>
          </a:p>
          <a:p>
            <a:pPr algn="ctr"/>
            <a:r>
              <a:rPr kumimoji="1" lang="ja-JP" altLang="en-US" sz="1200" b="1" dirty="0" smtClean="0">
                <a:solidFill>
                  <a:schemeClr val="tx1"/>
                </a:solidFill>
                <a:effectLst>
                  <a:outerShdw blurRad="38100" dist="38100" dir="2700000" algn="tl">
                    <a:srgbClr val="000000">
                      <a:alpha val="43137"/>
                    </a:srgbClr>
                  </a:outerShdw>
                </a:effectLst>
              </a:rPr>
              <a:t>（基本設計）</a:t>
            </a:r>
            <a:endParaRPr kumimoji="1" lang="en-US" altLang="ja-JP" sz="1200" b="1" dirty="0" smtClean="0">
              <a:solidFill>
                <a:schemeClr val="tx1"/>
              </a:solidFill>
              <a:effectLst>
                <a:outerShdw blurRad="38100" dist="38100" dir="2700000" algn="tl">
                  <a:srgbClr val="000000">
                    <a:alpha val="43137"/>
                  </a:srgbClr>
                </a:outerShdw>
              </a:effectLst>
            </a:endParaRPr>
          </a:p>
          <a:p>
            <a:pPr algn="ctr"/>
            <a:r>
              <a:rPr kumimoji="1" lang="ja-JP" altLang="en-US" sz="1200" b="1" dirty="0" smtClean="0">
                <a:solidFill>
                  <a:schemeClr val="tx1"/>
                </a:solidFill>
                <a:effectLst>
                  <a:outerShdw blurRad="38100" dist="38100" dir="2700000" algn="tl">
                    <a:srgbClr val="000000">
                      <a:alpha val="43137"/>
                    </a:srgbClr>
                  </a:outerShdw>
                </a:effectLst>
              </a:rPr>
              <a:t>リース予算の確保</a:t>
            </a:r>
            <a:endParaRPr kumimoji="1" lang="en-US" altLang="ja-JP" sz="1200" b="1" dirty="0" smtClean="0">
              <a:solidFill>
                <a:schemeClr val="tx1"/>
              </a:solidFill>
              <a:effectLst>
                <a:outerShdw blurRad="38100" dist="38100" dir="2700000" algn="tl">
                  <a:srgbClr val="000000">
                    <a:alpha val="43137"/>
                  </a:srgbClr>
                </a:outerShdw>
              </a:effectLst>
            </a:endParaRPr>
          </a:p>
          <a:p>
            <a:pPr algn="ctr"/>
            <a:r>
              <a:rPr lang="ja-JP" altLang="en-US" sz="1050" b="1" dirty="0">
                <a:solidFill>
                  <a:schemeClr val="tx1"/>
                </a:solidFill>
                <a:effectLst>
                  <a:outerShdw blurRad="38100" dist="38100" dir="2700000" algn="tl">
                    <a:srgbClr val="000000">
                      <a:alpha val="43137"/>
                    </a:srgbClr>
                  </a:outerShdw>
                </a:effectLst>
              </a:rPr>
              <a:t>船舶</a:t>
            </a:r>
            <a:r>
              <a:rPr lang="ja-JP" altLang="en-US" sz="1050" b="1" dirty="0" smtClean="0">
                <a:solidFill>
                  <a:schemeClr val="tx1"/>
                </a:solidFill>
                <a:effectLst>
                  <a:outerShdw blurRad="38100" dist="38100" dir="2700000" algn="tl">
                    <a:srgbClr val="000000">
                      <a:alpha val="43137"/>
                    </a:srgbClr>
                  </a:outerShdw>
                </a:effectLst>
              </a:rPr>
              <a:t>をリース</a:t>
            </a:r>
            <a:r>
              <a:rPr lang="en-US" altLang="ja-JP" sz="1050" b="1" dirty="0" smtClean="0">
                <a:solidFill>
                  <a:schemeClr val="tx1"/>
                </a:solidFill>
                <a:effectLst>
                  <a:outerShdw blurRad="38100" dist="38100" dir="2700000" algn="tl">
                    <a:srgbClr val="000000">
                      <a:alpha val="43137"/>
                    </a:srgbClr>
                  </a:outerShdw>
                </a:effectLst>
              </a:rPr>
              <a:t>2017</a:t>
            </a:r>
            <a:r>
              <a:rPr lang="ja-JP" altLang="en-US" sz="1050" b="1" dirty="0" smtClean="0">
                <a:solidFill>
                  <a:schemeClr val="tx1"/>
                </a:solidFill>
                <a:effectLst>
                  <a:outerShdw blurRad="38100" dist="38100" dir="2700000" algn="tl">
                    <a:srgbClr val="000000">
                      <a:alpha val="43137"/>
                    </a:srgbClr>
                  </a:outerShdw>
                </a:effectLst>
              </a:rPr>
              <a:t>年、</a:t>
            </a:r>
            <a:r>
              <a:rPr lang="en-US" altLang="ja-JP" sz="1050" b="1" dirty="0" smtClean="0">
                <a:solidFill>
                  <a:schemeClr val="tx1"/>
                </a:solidFill>
                <a:effectLst>
                  <a:outerShdw blurRad="38100" dist="38100" dir="2700000" algn="tl">
                    <a:srgbClr val="000000">
                      <a:alpha val="43137"/>
                    </a:srgbClr>
                  </a:outerShdw>
                </a:effectLst>
              </a:rPr>
              <a:t>2018</a:t>
            </a:r>
            <a:r>
              <a:rPr lang="ja-JP" altLang="en-US" sz="1050" b="1" dirty="0" smtClean="0">
                <a:solidFill>
                  <a:schemeClr val="tx1"/>
                </a:solidFill>
                <a:effectLst>
                  <a:outerShdw blurRad="38100" dist="38100" dir="2700000" algn="tl">
                    <a:srgbClr val="000000">
                      <a:alpha val="43137"/>
                    </a:srgbClr>
                  </a:outerShdw>
                </a:effectLst>
              </a:rPr>
              <a:t>年をかけて種々の実証訓練</a:t>
            </a:r>
            <a:endParaRPr lang="en-US" altLang="ja-JP" sz="1050" b="1" dirty="0" smtClean="0">
              <a:solidFill>
                <a:schemeClr val="tx1"/>
              </a:solidFill>
              <a:effectLst>
                <a:outerShdw blurRad="38100" dist="38100" dir="2700000" algn="tl">
                  <a:srgbClr val="000000">
                    <a:alpha val="43137"/>
                  </a:srgbClr>
                </a:outerShdw>
              </a:effectLst>
            </a:endParaRPr>
          </a:p>
          <a:p>
            <a:pPr algn="ctr"/>
            <a:r>
              <a:rPr lang="ja-JP" altLang="en-US" sz="1050" b="1" dirty="0" smtClean="0">
                <a:solidFill>
                  <a:schemeClr val="tx1"/>
                </a:solidFill>
                <a:effectLst>
                  <a:outerShdw blurRad="38100" dist="38100" dir="2700000" algn="tl">
                    <a:srgbClr val="000000">
                      <a:alpha val="43137"/>
                    </a:srgbClr>
                  </a:outerShdw>
                </a:effectLst>
              </a:rPr>
              <a:t>日米共同研究を実施</a:t>
            </a:r>
            <a:endParaRPr kumimoji="1" lang="ja-JP" altLang="en-US" sz="105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151277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ユーザー定義 1">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1254</TotalTime>
  <Words>480</Words>
  <Application>Microsoft Office PowerPoint</Application>
  <PresentationFormat>画面に合わせる (4:3)</PresentationFormat>
  <Paragraphs>70</Paragraphs>
  <Slides>5</Slides>
  <Notes>0</Notes>
  <HiddenSlides>0</HiddenSlides>
  <MMClips>0</MMClips>
  <ScaleCrop>false</ScaleCrop>
  <HeadingPairs>
    <vt:vector size="4" baseType="variant">
      <vt:variant>
        <vt:lpstr>テーマ</vt:lpstr>
      </vt:variant>
      <vt:variant>
        <vt:i4>1</vt:i4>
      </vt:variant>
      <vt:variant>
        <vt:lpstr>スライド タイトル</vt:lpstr>
      </vt:variant>
      <vt:variant>
        <vt:i4>5</vt:i4>
      </vt:variant>
    </vt:vector>
  </HeadingPairs>
  <TitlesOfParts>
    <vt:vector size="6"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sunadaphd</dc:creator>
  <cp:lastModifiedBy>sunadaphd</cp:lastModifiedBy>
  <cp:revision>41</cp:revision>
  <cp:lastPrinted>2015-12-24T00:03:13Z</cp:lastPrinted>
  <dcterms:created xsi:type="dcterms:W3CDTF">2015-12-23T05:46:07Z</dcterms:created>
  <dcterms:modified xsi:type="dcterms:W3CDTF">2015-12-24T02:45:30Z</dcterms:modified>
</cp:coreProperties>
</file>